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9" r:id="rId4"/>
    <p:sldId id="260" r:id="rId5"/>
    <p:sldId id="267" r:id="rId6"/>
    <p:sldId id="264" r:id="rId7"/>
    <p:sldId id="268" r:id="rId8"/>
    <p:sldId id="261" r:id="rId9"/>
    <p:sldId id="265" r:id="rId10"/>
    <p:sldId id="269" r:id="rId11"/>
    <p:sldId id="270" r:id="rId12"/>
    <p:sldId id="266" r:id="rId13"/>
  </p:sldIdLst>
  <p:sldSz cx="9144000" cy="5143500" type="screen16x9"/>
  <p:notesSz cx="6858000" cy="9144000"/>
  <p:embeddedFontLst>
    <p:embeddedFont>
      <p:font typeface="Jost" panose="020B0604020202020204" charset="0"/>
      <p:regular r:id="rId15"/>
      <p:bold r:id="rId16"/>
      <p:italic r:id="rId17"/>
      <p:boldItalic r:id="rId18"/>
    </p:embeddedFont>
    <p:embeddedFont>
      <p:font typeface="Jost ExtraBold" panose="020B0604020202020204" charset="0"/>
      <p:bold r:id="rId19"/>
      <p:italic r:id="rId20"/>
      <p:boldItalic r:id="rId21"/>
    </p:embeddedFont>
    <p:embeddedFont>
      <p:font typeface="Jost Medium" panose="020B0604020202020204" charset="0"/>
      <p:regular r:id="rId22"/>
      <p:bold r:id="rId23"/>
      <p:italic r:id="rId24"/>
      <p:boldItalic r:id="rId25"/>
    </p:embeddedFont>
    <p:embeddedFont>
      <p:font typeface="Jost SemiBold" panose="020B0604020202020204" charset="0"/>
      <p:regular r:id="rId26"/>
      <p:bold r:id="rId27"/>
      <p:italic r:id="rId28"/>
      <p:boldItalic r:id="rId29"/>
    </p:embeddedFont>
    <p:embeddedFont>
      <p:font typeface="Montserrat ExtraBold" panose="00000900000000000000" pitchFamily="2" charset="0"/>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599C"/>
    <a:srgbClr val="E0AF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AAA3B1-8721-4C82-8CB1-C526CAADCF01}" v="40" dt="2026-04-24T04:46:56.0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1384" autoAdjust="0"/>
  </p:normalViewPr>
  <p:slideViewPr>
    <p:cSldViewPr snapToGrid="0">
      <p:cViewPr varScale="1">
        <p:scale>
          <a:sx n="110" d="100"/>
          <a:sy n="110" d="100"/>
        </p:scale>
        <p:origin x="992"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customXml" Target="../customXml/item1.xml"/><Relationship Id="rId21" Type="http://schemas.openxmlformats.org/officeDocument/2006/relationships/font" Target="fonts/font7.fntdata"/><Relationship Id="rId34" Type="http://schemas.openxmlformats.org/officeDocument/2006/relationships/viewProps" Target="viewProps.xml"/><Relationship Id="rId42" Type="http://schemas.openxmlformats.org/officeDocument/2006/relationships/customXml" Target="../customXml/item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microsoft.com/office/2016/11/relationships/changesInfo" Target="changesInfos/changesInfo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presProps" Target="presProps.xml"/><Relationship Id="rId3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nter Mills" userId="8f77e87693d94947" providerId="LiveId" clId="{0C7046EE-CEFA-4D72-AA5E-87CF574B134F}"/>
    <pc:docChg chg="undo custSel modSld">
      <pc:chgData name="Hunter Mills" userId="8f77e87693d94947" providerId="LiveId" clId="{0C7046EE-CEFA-4D72-AA5E-87CF574B134F}" dt="2026-04-24T04:52:03.854" v="4" actId="6549"/>
      <pc:docMkLst>
        <pc:docMk/>
      </pc:docMkLst>
      <pc:sldChg chg="modSp mod">
        <pc:chgData name="Hunter Mills" userId="8f77e87693d94947" providerId="LiveId" clId="{0C7046EE-CEFA-4D72-AA5E-87CF574B134F}" dt="2026-04-24T04:52:03.854" v="4" actId="6549"/>
        <pc:sldMkLst>
          <pc:docMk/>
          <pc:sldMk cId="3833997002" sldId="269"/>
        </pc:sldMkLst>
        <pc:spChg chg="mod">
          <ac:chgData name="Hunter Mills" userId="8f77e87693d94947" providerId="LiveId" clId="{0C7046EE-CEFA-4D72-AA5E-87CF574B134F}" dt="2026-04-24T04:52:03.854" v="4" actId="6549"/>
          <ac:spMkLst>
            <pc:docMk/>
            <pc:sldMk cId="3833997002" sldId="269"/>
            <ac:spMk id="4" creationId="{6E7182B5-360C-C91C-39DA-F500302F895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d7686123a8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d7686123a8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449B4188-B5C6-F872-3841-6D5E39458BFC}"/>
            </a:ext>
          </a:extLst>
        </p:cNvPr>
        <p:cNvGrpSpPr/>
        <p:nvPr/>
      </p:nvGrpSpPr>
      <p:grpSpPr>
        <a:xfrm>
          <a:off x="0" y="0"/>
          <a:ext cx="0" cy="0"/>
          <a:chOff x="0" y="0"/>
          <a:chExt cx="0" cy="0"/>
        </a:xfrm>
      </p:grpSpPr>
      <p:sp>
        <p:nvSpPr>
          <p:cNvPr id="106" name="Google Shape;106;g3d7686123a8_0_16:notes">
            <a:extLst>
              <a:ext uri="{FF2B5EF4-FFF2-40B4-BE49-F238E27FC236}">
                <a16:creationId xmlns:a16="http://schemas.microsoft.com/office/drawing/2014/main" id="{96A722D8-E567-FF0F-D589-6590B9CAF4E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d7686123a8_0_16:notes">
            <a:extLst>
              <a:ext uri="{FF2B5EF4-FFF2-40B4-BE49-F238E27FC236}">
                <a16:creationId xmlns:a16="http://schemas.microsoft.com/office/drawing/2014/main" id="{6A17B8B1-10F6-19F1-A723-B617FD0F5AB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51688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3CCBBFA8-C561-F8C1-E46F-44A7F28CB247}"/>
            </a:ext>
          </a:extLst>
        </p:cNvPr>
        <p:cNvGrpSpPr/>
        <p:nvPr/>
      </p:nvGrpSpPr>
      <p:grpSpPr>
        <a:xfrm>
          <a:off x="0" y="0"/>
          <a:ext cx="0" cy="0"/>
          <a:chOff x="0" y="0"/>
          <a:chExt cx="0" cy="0"/>
        </a:xfrm>
      </p:grpSpPr>
      <p:sp>
        <p:nvSpPr>
          <p:cNvPr id="106" name="Google Shape;106;g3d7686123a8_0_16:notes">
            <a:extLst>
              <a:ext uri="{FF2B5EF4-FFF2-40B4-BE49-F238E27FC236}">
                <a16:creationId xmlns:a16="http://schemas.microsoft.com/office/drawing/2014/main" id="{9B2A4698-54EA-914F-DC42-25B479F7AA0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d7686123a8_0_16:notes">
            <a:extLst>
              <a:ext uri="{FF2B5EF4-FFF2-40B4-BE49-F238E27FC236}">
                <a16:creationId xmlns:a16="http://schemas.microsoft.com/office/drawing/2014/main" id="{C9CCF2A1-F106-A503-0C3A-DAA45EDEF91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36677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d7686123a8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d7686123a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d7686123a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d7686123a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d7686123a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d7686123a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d77061c484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d77061c48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8CD11F9F-2137-B328-7299-39245D319931}"/>
            </a:ext>
          </a:extLst>
        </p:cNvPr>
        <p:cNvGrpSpPr/>
        <p:nvPr/>
      </p:nvGrpSpPr>
      <p:grpSpPr>
        <a:xfrm>
          <a:off x="0" y="0"/>
          <a:ext cx="0" cy="0"/>
          <a:chOff x="0" y="0"/>
          <a:chExt cx="0" cy="0"/>
        </a:xfrm>
      </p:grpSpPr>
      <p:sp>
        <p:nvSpPr>
          <p:cNvPr id="106" name="Google Shape;106;g3d7686123a8_0_16:notes">
            <a:extLst>
              <a:ext uri="{FF2B5EF4-FFF2-40B4-BE49-F238E27FC236}">
                <a16:creationId xmlns:a16="http://schemas.microsoft.com/office/drawing/2014/main" id="{2C74BFF2-89AC-2A82-9D42-94A3DDE7DF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d7686123a8_0_16:notes">
            <a:extLst>
              <a:ext uri="{FF2B5EF4-FFF2-40B4-BE49-F238E27FC236}">
                <a16:creationId xmlns:a16="http://schemas.microsoft.com/office/drawing/2014/main" id="{996639BC-2322-75E1-0393-B6B49E1B9FE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72901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d7686123a8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d7686123a8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A1BA0D66-DCBE-448A-3318-707C4D666221}"/>
            </a:ext>
          </a:extLst>
        </p:cNvPr>
        <p:cNvGrpSpPr/>
        <p:nvPr/>
      </p:nvGrpSpPr>
      <p:grpSpPr>
        <a:xfrm>
          <a:off x="0" y="0"/>
          <a:ext cx="0" cy="0"/>
          <a:chOff x="0" y="0"/>
          <a:chExt cx="0" cy="0"/>
        </a:xfrm>
      </p:grpSpPr>
      <p:sp>
        <p:nvSpPr>
          <p:cNvPr id="106" name="Google Shape;106;g3d7686123a8_0_16:notes">
            <a:extLst>
              <a:ext uri="{FF2B5EF4-FFF2-40B4-BE49-F238E27FC236}">
                <a16:creationId xmlns:a16="http://schemas.microsoft.com/office/drawing/2014/main" id="{0AF8EC14-1E93-DE1F-CCE3-8BB79D2B92A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d7686123a8_0_16:notes">
            <a:extLst>
              <a:ext uri="{FF2B5EF4-FFF2-40B4-BE49-F238E27FC236}">
                <a16:creationId xmlns:a16="http://schemas.microsoft.com/office/drawing/2014/main" id="{EB69783E-586F-3EAC-894B-E46E3DC5124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04588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d7686123a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d7686123a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d7686123a8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d7686123a8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sp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sp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sp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sp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sp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sp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sp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sp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sp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sp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sp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sp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g7plus.org/recources/dili-resolution-outcome-document-of-the-6th-g7-ministerial-meeti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title="WhatsApp Image 2026-04-20 at 09.58.53.jpeg"/>
          <p:cNvPicPr preferRelativeResize="0"/>
          <p:nvPr/>
        </p:nvPicPr>
        <p:blipFill>
          <a:blip r:embed="rId3">
            <a:alphaModFix/>
          </a:blip>
          <a:stretch>
            <a:fillRect/>
          </a:stretch>
        </p:blipFill>
        <p:spPr>
          <a:xfrm>
            <a:off x="-7944" y="0"/>
            <a:ext cx="9151944" cy="5143500"/>
          </a:xfrm>
          <a:prstGeom prst="rect">
            <a:avLst/>
          </a:prstGeom>
          <a:noFill/>
          <a:ln>
            <a:noFill/>
          </a:ln>
        </p:spPr>
      </p:pic>
      <p:sp>
        <p:nvSpPr>
          <p:cNvPr id="55" name="Google Shape;55;p13"/>
          <p:cNvSpPr txBox="1"/>
          <p:nvPr/>
        </p:nvSpPr>
        <p:spPr>
          <a:xfrm>
            <a:off x="-71260" y="1159054"/>
            <a:ext cx="9144000" cy="662459"/>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700" dirty="0">
                <a:solidFill>
                  <a:srgbClr val="5A4079"/>
                </a:solidFill>
                <a:latin typeface="Montserrat ExtraBold"/>
                <a:ea typeface="Montserrat ExtraBold"/>
                <a:cs typeface="Montserrat ExtraBold"/>
                <a:sym typeface="Montserrat ExtraBold"/>
              </a:rPr>
              <a:t>Climate Week 3</a:t>
            </a:r>
            <a:endParaRPr sz="2700" dirty="0">
              <a:solidFill>
                <a:srgbClr val="5A4079"/>
              </a:solidFill>
              <a:latin typeface="Montserrat ExtraBold"/>
              <a:ea typeface="Montserrat ExtraBold"/>
              <a:cs typeface="Montserrat ExtraBold"/>
              <a:sym typeface="Montserrat ExtraBold"/>
            </a:endParaRPr>
          </a:p>
        </p:txBody>
      </p:sp>
      <p:sp>
        <p:nvSpPr>
          <p:cNvPr id="56" name="Google Shape;56;p13"/>
          <p:cNvSpPr txBox="1"/>
          <p:nvPr/>
        </p:nvSpPr>
        <p:spPr>
          <a:xfrm>
            <a:off x="5958" y="1821513"/>
            <a:ext cx="9144000" cy="1830471"/>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CA" sz="6000" dirty="0">
                <a:solidFill>
                  <a:schemeClr val="tx1"/>
                </a:solidFill>
                <a:latin typeface="Montserrat ExtraBold"/>
                <a:ea typeface="Montserrat ExtraBold"/>
                <a:cs typeface="Montserrat ExtraBold"/>
                <a:sym typeface="Montserrat ExtraBold"/>
              </a:rPr>
              <a:t>g7</a:t>
            </a:r>
            <a:r>
              <a:rPr lang="en-CA" sz="6000" dirty="0">
                <a:solidFill>
                  <a:srgbClr val="E0AF45"/>
                </a:solidFill>
                <a:latin typeface="Montserrat ExtraBold"/>
                <a:ea typeface="Montserrat ExtraBold"/>
                <a:cs typeface="Montserrat ExtraBold"/>
                <a:sym typeface="Montserrat ExtraBold"/>
              </a:rPr>
              <a:t>+</a:t>
            </a:r>
            <a:r>
              <a:rPr lang="en-CA" sz="3300" dirty="0">
                <a:solidFill>
                  <a:schemeClr val="tx1"/>
                </a:solidFill>
                <a:latin typeface="Montserrat ExtraBold"/>
                <a:ea typeface="Montserrat ExtraBold"/>
                <a:cs typeface="Montserrat ExtraBold"/>
                <a:sym typeface="Montserrat ExtraBold"/>
              </a:rPr>
              <a:t> </a:t>
            </a:r>
          </a:p>
          <a:p>
            <a:pPr marL="0" lvl="0" indent="0" algn="ctr" rtl="0">
              <a:lnSpc>
                <a:spcPct val="115000"/>
              </a:lnSpc>
              <a:spcBef>
                <a:spcPts val="0"/>
              </a:spcBef>
              <a:spcAft>
                <a:spcPts val="0"/>
              </a:spcAft>
              <a:buNone/>
            </a:pPr>
            <a:r>
              <a:rPr lang="en-CA" sz="3300" dirty="0">
                <a:solidFill>
                  <a:schemeClr val="tx1"/>
                </a:solidFill>
                <a:latin typeface="Montserrat ExtraBold"/>
                <a:ea typeface="Montserrat ExtraBold"/>
                <a:cs typeface="Montserrat ExtraBold"/>
                <a:sym typeface="Montserrat ExtraBold"/>
              </a:rPr>
              <a:t>The Way Forward</a:t>
            </a:r>
          </a:p>
        </p:txBody>
      </p:sp>
      <p:sp>
        <p:nvSpPr>
          <p:cNvPr id="57" name="Google Shape;57;p13"/>
          <p:cNvSpPr txBox="1"/>
          <p:nvPr/>
        </p:nvSpPr>
        <p:spPr>
          <a:xfrm>
            <a:off x="11916" y="3549044"/>
            <a:ext cx="9144000" cy="892522"/>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CA" sz="1800" b="1" dirty="0">
                <a:solidFill>
                  <a:srgbClr val="1A1818"/>
                </a:solidFill>
                <a:latin typeface="Jost"/>
                <a:ea typeface="Jost"/>
                <a:cs typeface="Jost"/>
                <a:sym typeface="Jost"/>
              </a:rPr>
              <a:t>Hunter Mills</a:t>
            </a:r>
            <a:endParaRPr sz="1800" b="1" dirty="0">
              <a:solidFill>
                <a:srgbClr val="1A1818"/>
              </a:solidFill>
              <a:latin typeface="Jost"/>
              <a:ea typeface="Jost"/>
              <a:cs typeface="Jost"/>
              <a:sym typeface="Jost"/>
            </a:endParaRPr>
          </a:p>
          <a:p>
            <a:pPr lvl="0" algn="ctr">
              <a:lnSpc>
                <a:spcPct val="115000"/>
              </a:lnSpc>
            </a:pPr>
            <a:r>
              <a:rPr lang="en-CA" sz="1100" dirty="0">
                <a:latin typeface="+mn-lt"/>
              </a:rPr>
              <a:t>Yeosu</a:t>
            </a:r>
            <a:r>
              <a:rPr lang="en" sz="1100" i="1" dirty="0">
                <a:solidFill>
                  <a:srgbClr val="1A1818"/>
                </a:solidFill>
                <a:latin typeface="+mn-lt"/>
                <a:ea typeface="Jost Medium"/>
                <a:cs typeface="Jost Medium"/>
                <a:sym typeface="Jost Medium"/>
              </a:rPr>
              <a:t>, </a:t>
            </a:r>
            <a:r>
              <a:rPr lang="en-CA" sz="1100" dirty="0">
                <a:latin typeface="+mn-lt"/>
              </a:rPr>
              <a:t>Republic of Korea </a:t>
            </a:r>
          </a:p>
          <a:p>
            <a:pPr lvl="0" algn="ctr">
              <a:lnSpc>
                <a:spcPct val="115000"/>
              </a:lnSpc>
            </a:pPr>
            <a:r>
              <a:rPr lang="en" sz="1100" i="1" dirty="0">
                <a:solidFill>
                  <a:srgbClr val="1A1818"/>
                </a:solidFill>
                <a:latin typeface="+mn-lt"/>
                <a:ea typeface="Jost Medium"/>
                <a:cs typeface="Jost Medium"/>
                <a:sym typeface="Jost Medium"/>
              </a:rPr>
              <a:t>24 April 2026</a:t>
            </a:r>
            <a:endParaRPr sz="1100" i="1" dirty="0">
              <a:solidFill>
                <a:srgbClr val="1A1818"/>
              </a:solidFill>
              <a:latin typeface="+mn-lt"/>
              <a:ea typeface="Jost Medium"/>
              <a:cs typeface="Jost Medium"/>
              <a:sym typeface="Jost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085DE608-77FA-0230-C792-F103A6E2F84D}"/>
            </a:ext>
          </a:extLst>
        </p:cNvPr>
        <p:cNvGrpSpPr/>
        <p:nvPr/>
      </p:nvGrpSpPr>
      <p:grpSpPr>
        <a:xfrm>
          <a:off x="0" y="0"/>
          <a:ext cx="0" cy="0"/>
          <a:chOff x="0" y="0"/>
          <a:chExt cx="0" cy="0"/>
        </a:xfrm>
      </p:grpSpPr>
      <p:pic>
        <p:nvPicPr>
          <p:cNvPr id="109" name="Google Shape;109;p20" title="WhatsApp Image 2026-04-20 at 09.01.12 (5).jpeg">
            <a:extLst>
              <a:ext uri="{FF2B5EF4-FFF2-40B4-BE49-F238E27FC236}">
                <a16:creationId xmlns:a16="http://schemas.microsoft.com/office/drawing/2014/main" id="{7D003C26-DB7C-DA84-B23B-239F110FED5E}"/>
              </a:ext>
            </a:extLst>
          </p:cNvPr>
          <p:cNvPicPr preferRelativeResize="0"/>
          <p:nvPr/>
        </p:nvPicPr>
        <p:blipFill>
          <a:blip r:embed="rId3">
            <a:alphaModFix/>
          </a:blip>
          <a:stretch>
            <a:fillRect/>
          </a:stretch>
        </p:blipFill>
        <p:spPr>
          <a:xfrm>
            <a:off x="0" y="0"/>
            <a:ext cx="9143997" cy="5139034"/>
          </a:xfrm>
          <a:prstGeom prst="rect">
            <a:avLst/>
          </a:prstGeom>
          <a:noFill/>
          <a:ln>
            <a:noFill/>
          </a:ln>
        </p:spPr>
      </p:pic>
      <p:sp>
        <p:nvSpPr>
          <p:cNvPr id="110" name="Google Shape;110;p20">
            <a:extLst>
              <a:ext uri="{FF2B5EF4-FFF2-40B4-BE49-F238E27FC236}">
                <a16:creationId xmlns:a16="http://schemas.microsoft.com/office/drawing/2014/main" id="{CBC265DE-1AB6-B48B-C3CD-CF0335623A52}"/>
              </a:ext>
            </a:extLst>
          </p:cNvPr>
          <p:cNvSpPr txBox="1"/>
          <p:nvPr/>
        </p:nvSpPr>
        <p:spPr>
          <a:xfrm>
            <a:off x="80875" y="25476"/>
            <a:ext cx="9075000" cy="680156"/>
          </a:xfrm>
          <a:prstGeom prst="rect">
            <a:avLst/>
          </a:prstGeom>
          <a:noFill/>
          <a:ln>
            <a:noFill/>
          </a:ln>
        </p:spPr>
        <p:txBody>
          <a:bodyPr spcFirstLastPara="1" wrap="square" lIns="91425" tIns="91425" rIns="91425" bIns="91425" anchor="t" anchorCtr="0">
            <a:spAutoFit/>
          </a:bodyPr>
          <a:lstStyle/>
          <a:p>
            <a:pPr lvl="0">
              <a:lnSpc>
                <a:spcPct val="115000"/>
              </a:lnSpc>
            </a:pPr>
            <a:r>
              <a:rPr lang="en-CA" sz="2700" dirty="0">
                <a:solidFill>
                  <a:srgbClr val="7E599C"/>
                </a:solidFill>
                <a:latin typeface="Montserrat ExtraBold"/>
                <a:ea typeface="Montserrat ExtraBold"/>
                <a:cs typeface="Montserrat ExtraBold"/>
                <a:sym typeface="Montserrat ExtraBold"/>
              </a:rPr>
              <a:t> Utilizing the g7+ &amp; NBF </a:t>
            </a:r>
            <a:r>
              <a:rPr lang="en-CA" sz="2800" dirty="0">
                <a:solidFill>
                  <a:srgbClr val="7E599C"/>
                </a:solidFill>
                <a:latin typeface="Montserrat ExtraBold" panose="00000900000000000000" pitchFamily="2" charset="0"/>
              </a:rPr>
              <a:t>FINCOAHN</a:t>
            </a:r>
            <a:r>
              <a:rPr lang="en-CA" sz="2700" dirty="0">
                <a:solidFill>
                  <a:srgbClr val="7E599C"/>
                </a:solidFill>
                <a:latin typeface="Montserrat ExtraBold"/>
                <a:ea typeface="Montserrat ExtraBold"/>
                <a:cs typeface="Montserrat ExtraBold"/>
                <a:sym typeface="Montserrat ExtraBold"/>
              </a:rPr>
              <a:t> platform </a:t>
            </a:r>
            <a:endParaRPr sz="2700" dirty="0">
              <a:solidFill>
                <a:srgbClr val="7E599C"/>
              </a:solidFill>
              <a:latin typeface="Montserrat ExtraBold"/>
              <a:ea typeface="Montserrat ExtraBold"/>
              <a:cs typeface="Montserrat ExtraBold"/>
              <a:sym typeface="Montserrat ExtraBold"/>
            </a:endParaRPr>
          </a:p>
        </p:txBody>
      </p:sp>
      <p:sp>
        <p:nvSpPr>
          <p:cNvPr id="111" name="Google Shape;111;p20">
            <a:extLst>
              <a:ext uri="{FF2B5EF4-FFF2-40B4-BE49-F238E27FC236}">
                <a16:creationId xmlns:a16="http://schemas.microsoft.com/office/drawing/2014/main" id="{2460E5AE-C99C-5623-A363-DF905B597F0A}"/>
              </a:ext>
            </a:extLst>
          </p:cNvPr>
          <p:cNvSpPr txBox="1"/>
          <p:nvPr/>
        </p:nvSpPr>
        <p:spPr>
          <a:xfrm>
            <a:off x="285175" y="845350"/>
            <a:ext cx="6345300" cy="78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b="1" dirty="0">
                <a:solidFill>
                  <a:srgbClr val="FFFFFF"/>
                </a:solidFill>
                <a:latin typeface="Jost"/>
                <a:ea typeface="Jost"/>
                <a:cs typeface="Jost"/>
                <a:sym typeface="Jost"/>
              </a:rPr>
              <a:t>Conflict-affected countries are first hit and last to recover</a:t>
            </a:r>
            <a:endParaRPr sz="1800" b="1" dirty="0">
              <a:solidFill>
                <a:srgbClr val="FFFFFF"/>
              </a:solidFill>
              <a:latin typeface="Jost"/>
              <a:ea typeface="Jost"/>
              <a:cs typeface="Jost"/>
              <a:sym typeface="Jost"/>
            </a:endParaRPr>
          </a:p>
          <a:p>
            <a:pPr marL="0" lvl="0" indent="0" algn="l" rtl="0">
              <a:lnSpc>
                <a:spcPct val="115000"/>
              </a:lnSpc>
              <a:spcBef>
                <a:spcPts val="0"/>
              </a:spcBef>
              <a:spcAft>
                <a:spcPts val="0"/>
              </a:spcAft>
              <a:buNone/>
            </a:pPr>
            <a:r>
              <a:rPr lang="en" sz="1800" b="1" dirty="0">
                <a:solidFill>
                  <a:srgbClr val="FFFFFF"/>
                </a:solidFill>
                <a:latin typeface="Jost"/>
                <a:ea typeface="Jost"/>
                <a:cs typeface="Jost"/>
                <a:sym typeface="Jost"/>
              </a:rPr>
              <a:t>from global crises</a:t>
            </a:r>
            <a:endParaRPr sz="1800" b="1" dirty="0">
              <a:solidFill>
                <a:srgbClr val="FFFFFF"/>
              </a:solidFill>
              <a:latin typeface="Jost"/>
              <a:ea typeface="Jost"/>
              <a:cs typeface="Jost"/>
              <a:sym typeface="Jost"/>
            </a:endParaRPr>
          </a:p>
        </p:txBody>
      </p:sp>
      <p:sp>
        <p:nvSpPr>
          <p:cNvPr id="112" name="Google Shape;112;p20">
            <a:extLst>
              <a:ext uri="{FF2B5EF4-FFF2-40B4-BE49-F238E27FC236}">
                <a16:creationId xmlns:a16="http://schemas.microsoft.com/office/drawing/2014/main" id="{6EF60026-01D4-800E-2E58-F32E0A411000}"/>
              </a:ext>
            </a:extLst>
          </p:cNvPr>
          <p:cNvSpPr txBox="1"/>
          <p:nvPr/>
        </p:nvSpPr>
        <p:spPr>
          <a:xfrm>
            <a:off x="172048" y="1752347"/>
            <a:ext cx="8799900" cy="1431131"/>
          </a:xfrm>
          <a:prstGeom prst="rect">
            <a:avLst/>
          </a:prstGeom>
          <a:noFill/>
          <a:ln>
            <a:noFill/>
          </a:ln>
        </p:spPr>
        <p:txBody>
          <a:bodyPr spcFirstLastPara="1" wrap="square" lIns="91425" tIns="91425" rIns="91425" bIns="91425" anchor="t" anchorCtr="0">
            <a:spAutoFit/>
          </a:bodyPr>
          <a:lstStyle/>
          <a:p>
            <a:pPr marL="457200" lvl="0" indent="-228600" algn="l" rtl="0">
              <a:lnSpc>
                <a:spcPct val="150000"/>
              </a:lnSpc>
              <a:spcBef>
                <a:spcPts val="0"/>
              </a:spcBef>
              <a:spcAft>
                <a:spcPts val="0"/>
              </a:spcAft>
              <a:buClr>
                <a:srgbClr val="5A4079"/>
              </a:buClr>
              <a:buSzPts val="1800"/>
              <a:buFont typeface="Jost Medium"/>
              <a:buChar char="●"/>
            </a:pPr>
            <a:r>
              <a:rPr lang="en" sz="1800" dirty="0">
                <a:solidFill>
                  <a:schemeClr val="dk1"/>
                </a:solidFill>
                <a:latin typeface="Jost Medium"/>
                <a:ea typeface="Jost Medium"/>
                <a:cs typeface="Jost Medium"/>
                <a:sym typeface="Jost Medium"/>
              </a:rPr>
              <a:t>Poverty and hunger are disproportionately concentrated in fragile contexts</a:t>
            </a:r>
            <a:endParaRPr sz="1800" dirty="0">
              <a:solidFill>
                <a:schemeClr val="dk1"/>
              </a:solidFill>
              <a:latin typeface="Jost Medium"/>
              <a:ea typeface="Jost Medium"/>
              <a:cs typeface="Jost Medium"/>
              <a:sym typeface="Jost Medium"/>
            </a:endParaRPr>
          </a:p>
          <a:p>
            <a:pPr marL="457200" lvl="0" indent="-228600" algn="l" rtl="0">
              <a:lnSpc>
                <a:spcPct val="150000"/>
              </a:lnSpc>
              <a:spcBef>
                <a:spcPts val="0"/>
              </a:spcBef>
              <a:spcAft>
                <a:spcPts val="0"/>
              </a:spcAft>
              <a:buClr>
                <a:srgbClr val="5A4079"/>
              </a:buClr>
              <a:buSzPts val="1800"/>
              <a:buFont typeface="Jost Medium"/>
              <a:buChar char="●"/>
            </a:pPr>
            <a:r>
              <a:rPr lang="en" sz="1800" dirty="0">
                <a:solidFill>
                  <a:schemeClr val="dk1"/>
                </a:solidFill>
                <a:latin typeface="Jost Medium"/>
                <a:ea typeface="Jost Medium"/>
                <a:cs typeface="Jost Medium"/>
                <a:sym typeface="Jost Medium"/>
              </a:rPr>
              <a:t>These crises are becoming “left behind” as global attention shifts elsewhere</a:t>
            </a:r>
            <a:endParaRPr sz="1800" dirty="0">
              <a:solidFill>
                <a:schemeClr val="dk1"/>
              </a:solidFill>
              <a:latin typeface="Jost Medium"/>
              <a:ea typeface="Jost Medium"/>
              <a:cs typeface="Jost Medium"/>
              <a:sym typeface="Jost Medium"/>
            </a:endParaRPr>
          </a:p>
          <a:p>
            <a:pPr marL="457200" lvl="0" indent="-228600" algn="l" rtl="0">
              <a:lnSpc>
                <a:spcPct val="150000"/>
              </a:lnSpc>
              <a:spcBef>
                <a:spcPts val="0"/>
              </a:spcBef>
              <a:spcAft>
                <a:spcPts val="0"/>
              </a:spcAft>
              <a:buClr>
                <a:srgbClr val="5A4079"/>
              </a:buClr>
              <a:buSzPts val="1800"/>
              <a:buFont typeface="Jost Medium"/>
              <a:buChar char="●"/>
            </a:pPr>
            <a:r>
              <a:rPr lang="en" sz="1800" dirty="0">
                <a:solidFill>
                  <a:schemeClr val="dk1"/>
                </a:solidFill>
                <a:latin typeface="Jost Medium"/>
                <a:ea typeface="Jost Medium"/>
                <a:cs typeface="Jost Medium"/>
                <a:sym typeface="Jost Medium"/>
              </a:rPr>
              <a:t>These countries sit at the intersection of geopolitics and instability</a:t>
            </a:r>
            <a:endParaRPr sz="1800" dirty="0">
              <a:solidFill>
                <a:schemeClr val="dk1"/>
              </a:solidFill>
              <a:latin typeface="Jost Medium"/>
              <a:ea typeface="Jost Medium"/>
              <a:cs typeface="Jost Medium"/>
              <a:sym typeface="Jost Medium"/>
            </a:endParaRPr>
          </a:p>
        </p:txBody>
      </p:sp>
      <p:sp>
        <p:nvSpPr>
          <p:cNvPr id="113" name="Google Shape;113;p20">
            <a:extLst>
              <a:ext uri="{FF2B5EF4-FFF2-40B4-BE49-F238E27FC236}">
                <a16:creationId xmlns:a16="http://schemas.microsoft.com/office/drawing/2014/main" id="{8FCDCE5E-06DC-83C7-281F-D2034900120A}"/>
              </a:ext>
            </a:extLst>
          </p:cNvPr>
          <p:cNvSpPr txBox="1"/>
          <p:nvPr/>
        </p:nvSpPr>
        <p:spPr>
          <a:xfrm>
            <a:off x="285175" y="3452775"/>
            <a:ext cx="6345300" cy="78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b="1" dirty="0">
                <a:solidFill>
                  <a:srgbClr val="FFFFFF"/>
                </a:solidFill>
                <a:latin typeface="Jost"/>
                <a:ea typeface="Jost"/>
                <a:cs typeface="Jost"/>
                <a:sym typeface="Jost"/>
              </a:rPr>
              <a:t>Without stability, large populations will remain trapped</a:t>
            </a:r>
            <a:endParaRPr sz="1800" b="1" dirty="0">
              <a:solidFill>
                <a:srgbClr val="FFFFFF"/>
              </a:solidFill>
              <a:latin typeface="Jost"/>
              <a:ea typeface="Jost"/>
              <a:cs typeface="Jost"/>
              <a:sym typeface="Jost"/>
            </a:endParaRPr>
          </a:p>
          <a:p>
            <a:pPr marL="0" lvl="0" indent="0" algn="l" rtl="0">
              <a:lnSpc>
                <a:spcPct val="115000"/>
              </a:lnSpc>
              <a:spcBef>
                <a:spcPts val="0"/>
              </a:spcBef>
              <a:spcAft>
                <a:spcPts val="0"/>
              </a:spcAft>
              <a:buNone/>
            </a:pPr>
            <a:r>
              <a:rPr lang="en" sz="1800" b="1" dirty="0">
                <a:solidFill>
                  <a:srgbClr val="FFFFFF"/>
                </a:solidFill>
                <a:latin typeface="Jost"/>
                <a:ea typeface="Jost"/>
                <a:cs typeface="Jost"/>
                <a:sym typeface="Jost"/>
              </a:rPr>
              <a:t>in cycles of vulnerability and recurring crises</a:t>
            </a:r>
            <a:endParaRPr sz="1800" b="1" dirty="0">
              <a:solidFill>
                <a:srgbClr val="FFFFFF"/>
              </a:solidFill>
              <a:latin typeface="Jost"/>
              <a:ea typeface="Jost"/>
              <a:cs typeface="Jost"/>
              <a:sym typeface="Jost"/>
            </a:endParaRPr>
          </a:p>
        </p:txBody>
      </p:sp>
      <p:sp>
        <p:nvSpPr>
          <p:cNvPr id="2" name="Rectangle 1">
            <a:extLst>
              <a:ext uri="{FF2B5EF4-FFF2-40B4-BE49-F238E27FC236}">
                <a16:creationId xmlns:a16="http://schemas.microsoft.com/office/drawing/2014/main" id="{F0A3AAEF-3A6D-F88B-4DB2-ABC9CB98C3A4}"/>
              </a:ext>
            </a:extLst>
          </p:cNvPr>
          <p:cNvSpPr/>
          <p:nvPr/>
        </p:nvSpPr>
        <p:spPr>
          <a:xfrm>
            <a:off x="80875" y="711843"/>
            <a:ext cx="9063125" cy="37386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4" name="Rectangle 3">
            <a:extLst>
              <a:ext uri="{FF2B5EF4-FFF2-40B4-BE49-F238E27FC236}">
                <a16:creationId xmlns:a16="http://schemas.microsoft.com/office/drawing/2014/main" id="{6E7182B5-360C-C91C-39DA-F500302F8950}"/>
              </a:ext>
            </a:extLst>
          </p:cNvPr>
          <p:cNvSpPr/>
          <p:nvPr/>
        </p:nvSpPr>
        <p:spPr>
          <a:xfrm>
            <a:off x="160169" y="731108"/>
            <a:ext cx="8811779" cy="32839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Clr>
                <a:srgbClr val="7E599C"/>
              </a:buClr>
              <a:buFont typeface="Arial" panose="020B0604020202020204" pitchFamily="34" charset="0"/>
              <a:buChar char="•"/>
            </a:pPr>
            <a:r>
              <a:rPr lang="en-CA" sz="2800" b="1">
                <a:solidFill>
                  <a:srgbClr val="7E599C"/>
                </a:solidFill>
              </a:rPr>
              <a:t>Partnerships </a:t>
            </a:r>
            <a:endParaRPr lang="en-CA" sz="2800" b="1" dirty="0">
              <a:solidFill>
                <a:srgbClr val="7E599C"/>
              </a:solidFill>
            </a:endParaRPr>
          </a:p>
          <a:p>
            <a:pPr marL="285750" indent="-285750">
              <a:buClr>
                <a:srgbClr val="7E599C"/>
              </a:buClr>
              <a:buFont typeface="Arial" panose="020B0604020202020204" pitchFamily="34" charset="0"/>
              <a:buChar char="•"/>
            </a:pPr>
            <a:endParaRPr lang="en-CA" sz="2800" b="1" dirty="0">
              <a:solidFill>
                <a:srgbClr val="7E599C"/>
              </a:solidFill>
            </a:endParaRPr>
          </a:p>
          <a:p>
            <a:pPr marL="285750" indent="-285750">
              <a:buClr>
                <a:srgbClr val="7E599C"/>
              </a:buClr>
              <a:buFont typeface="Arial" panose="020B0604020202020204" pitchFamily="34" charset="0"/>
              <a:buChar char="•"/>
            </a:pPr>
            <a:r>
              <a:rPr lang="en-CA" sz="2800" b="1" dirty="0">
                <a:solidFill>
                  <a:srgbClr val="7E599C"/>
                </a:solidFill>
              </a:rPr>
              <a:t>F2F and South-to-South Knowledge Sharing </a:t>
            </a:r>
          </a:p>
          <a:p>
            <a:pPr marL="285750" indent="-285750">
              <a:buClr>
                <a:srgbClr val="7E599C"/>
              </a:buClr>
              <a:buFont typeface="Arial" panose="020B0604020202020204" pitchFamily="34" charset="0"/>
              <a:buChar char="•"/>
            </a:pPr>
            <a:endParaRPr lang="en-CA" sz="2800" b="1" dirty="0">
              <a:solidFill>
                <a:srgbClr val="7E599C"/>
              </a:solidFill>
            </a:endParaRPr>
          </a:p>
          <a:p>
            <a:pPr marL="285750" indent="-285750">
              <a:buClr>
                <a:srgbClr val="7E599C"/>
              </a:buClr>
              <a:buFont typeface="Arial" panose="020B0604020202020204" pitchFamily="34" charset="0"/>
              <a:buChar char="•"/>
            </a:pPr>
            <a:r>
              <a:rPr lang="en-CA" sz="2800" b="1" dirty="0">
                <a:solidFill>
                  <a:srgbClr val="7E599C"/>
                </a:solidFill>
              </a:rPr>
              <a:t>Matchmaking and Brokering  </a:t>
            </a:r>
          </a:p>
        </p:txBody>
      </p:sp>
    </p:spTree>
    <p:extLst>
      <p:ext uri="{BB962C8B-B14F-4D97-AF65-F5344CB8AC3E}">
        <p14:creationId xmlns:p14="http://schemas.microsoft.com/office/powerpoint/2010/main" val="3833997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0D4FFCC4-04E6-5D1C-22A0-886D70612707}"/>
            </a:ext>
          </a:extLst>
        </p:cNvPr>
        <p:cNvGrpSpPr/>
        <p:nvPr/>
      </p:nvGrpSpPr>
      <p:grpSpPr>
        <a:xfrm>
          <a:off x="0" y="0"/>
          <a:ext cx="0" cy="0"/>
          <a:chOff x="0" y="0"/>
          <a:chExt cx="0" cy="0"/>
        </a:xfrm>
      </p:grpSpPr>
      <p:pic>
        <p:nvPicPr>
          <p:cNvPr id="109" name="Google Shape;109;p20" title="WhatsApp Image 2026-04-20 at 09.01.12 (5).jpeg">
            <a:extLst>
              <a:ext uri="{FF2B5EF4-FFF2-40B4-BE49-F238E27FC236}">
                <a16:creationId xmlns:a16="http://schemas.microsoft.com/office/drawing/2014/main" id="{294982F0-366C-A152-2D92-FDDFE1F5F9B8}"/>
              </a:ext>
            </a:extLst>
          </p:cNvPr>
          <p:cNvPicPr preferRelativeResize="0"/>
          <p:nvPr/>
        </p:nvPicPr>
        <p:blipFill>
          <a:blip r:embed="rId3">
            <a:alphaModFix/>
          </a:blip>
          <a:stretch>
            <a:fillRect/>
          </a:stretch>
        </p:blipFill>
        <p:spPr>
          <a:xfrm>
            <a:off x="0" y="0"/>
            <a:ext cx="9143997" cy="5139034"/>
          </a:xfrm>
          <a:prstGeom prst="rect">
            <a:avLst/>
          </a:prstGeom>
          <a:noFill/>
          <a:ln>
            <a:noFill/>
          </a:ln>
        </p:spPr>
      </p:pic>
      <p:sp>
        <p:nvSpPr>
          <p:cNvPr id="110" name="Google Shape;110;p20">
            <a:extLst>
              <a:ext uri="{FF2B5EF4-FFF2-40B4-BE49-F238E27FC236}">
                <a16:creationId xmlns:a16="http://schemas.microsoft.com/office/drawing/2014/main" id="{140A3F69-149D-60E7-C739-D4FC982AA0EB}"/>
              </a:ext>
            </a:extLst>
          </p:cNvPr>
          <p:cNvSpPr txBox="1"/>
          <p:nvPr/>
        </p:nvSpPr>
        <p:spPr>
          <a:xfrm>
            <a:off x="80875" y="25476"/>
            <a:ext cx="9075000" cy="66245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CA" sz="2700" dirty="0">
                <a:solidFill>
                  <a:srgbClr val="5A4079"/>
                </a:solidFill>
                <a:latin typeface="Montserrat ExtraBold"/>
                <a:ea typeface="Montserrat ExtraBold"/>
                <a:cs typeface="Montserrat ExtraBold"/>
                <a:sym typeface="Montserrat ExtraBold"/>
              </a:rPr>
              <a:t>Utilising the g7+ platform </a:t>
            </a:r>
            <a:endParaRPr sz="2700" dirty="0">
              <a:solidFill>
                <a:srgbClr val="5A4079"/>
              </a:solidFill>
              <a:latin typeface="Montserrat ExtraBold"/>
              <a:ea typeface="Montserrat ExtraBold"/>
              <a:cs typeface="Montserrat ExtraBold"/>
              <a:sym typeface="Montserrat ExtraBold"/>
            </a:endParaRPr>
          </a:p>
        </p:txBody>
      </p:sp>
      <p:sp>
        <p:nvSpPr>
          <p:cNvPr id="111" name="Google Shape;111;p20">
            <a:extLst>
              <a:ext uri="{FF2B5EF4-FFF2-40B4-BE49-F238E27FC236}">
                <a16:creationId xmlns:a16="http://schemas.microsoft.com/office/drawing/2014/main" id="{9ED25DFF-0E95-3160-CA56-C86722D5E444}"/>
              </a:ext>
            </a:extLst>
          </p:cNvPr>
          <p:cNvSpPr txBox="1"/>
          <p:nvPr/>
        </p:nvSpPr>
        <p:spPr>
          <a:xfrm>
            <a:off x="285175" y="845350"/>
            <a:ext cx="6345300" cy="78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b="1" dirty="0">
                <a:solidFill>
                  <a:srgbClr val="FFFFFF"/>
                </a:solidFill>
                <a:latin typeface="Jost"/>
                <a:ea typeface="Jost"/>
                <a:cs typeface="Jost"/>
                <a:sym typeface="Jost"/>
              </a:rPr>
              <a:t>Conflict-affected countries are first hit and last to recover</a:t>
            </a:r>
            <a:endParaRPr sz="1800" b="1" dirty="0">
              <a:solidFill>
                <a:srgbClr val="FFFFFF"/>
              </a:solidFill>
              <a:latin typeface="Jost"/>
              <a:ea typeface="Jost"/>
              <a:cs typeface="Jost"/>
              <a:sym typeface="Jost"/>
            </a:endParaRPr>
          </a:p>
          <a:p>
            <a:pPr marL="0" lvl="0" indent="0" algn="l" rtl="0">
              <a:lnSpc>
                <a:spcPct val="115000"/>
              </a:lnSpc>
              <a:spcBef>
                <a:spcPts val="0"/>
              </a:spcBef>
              <a:spcAft>
                <a:spcPts val="0"/>
              </a:spcAft>
              <a:buNone/>
            </a:pPr>
            <a:r>
              <a:rPr lang="en" sz="1800" b="1" dirty="0">
                <a:solidFill>
                  <a:srgbClr val="FFFFFF"/>
                </a:solidFill>
                <a:latin typeface="Jost"/>
                <a:ea typeface="Jost"/>
                <a:cs typeface="Jost"/>
                <a:sym typeface="Jost"/>
              </a:rPr>
              <a:t>from global crises</a:t>
            </a:r>
            <a:endParaRPr sz="1800" b="1" dirty="0">
              <a:solidFill>
                <a:srgbClr val="FFFFFF"/>
              </a:solidFill>
              <a:latin typeface="Jost"/>
              <a:ea typeface="Jost"/>
              <a:cs typeface="Jost"/>
              <a:sym typeface="Jost"/>
            </a:endParaRPr>
          </a:p>
        </p:txBody>
      </p:sp>
      <p:sp>
        <p:nvSpPr>
          <p:cNvPr id="112" name="Google Shape;112;p20">
            <a:extLst>
              <a:ext uri="{FF2B5EF4-FFF2-40B4-BE49-F238E27FC236}">
                <a16:creationId xmlns:a16="http://schemas.microsoft.com/office/drawing/2014/main" id="{9E8CE334-C494-8DD6-564B-4A67A947FB6F}"/>
              </a:ext>
            </a:extLst>
          </p:cNvPr>
          <p:cNvSpPr txBox="1"/>
          <p:nvPr/>
        </p:nvSpPr>
        <p:spPr>
          <a:xfrm>
            <a:off x="172048" y="1752347"/>
            <a:ext cx="8799900" cy="1431131"/>
          </a:xfrm>
          <a:prstGeom prst="rect">
            <a:avLst/>
          </a:prstGeom>
          <a:noFill/>
          <a:ln>
            <a:noFill/>
          </a:ln>
        </p:spPr>
        <p:txBody>
          <a:bodyPr spcFirstLastPara="1" wrap="square" lIns="91425" tIns="91425" rIns="91425" bIns="91425" anchor="t" anchorCtr="0">
            <a:spAutoFit/>
          </a:bodyPr>
          <a:lstStyle/>
          <a:p>
            <a:pPr marL="457200" lvl="0" indent="-228600" algn="l" rtl="0">
              <a:lnSpc>
                <a:spcPct val="150000"/>
              </a:lnSpc>
              <a:spcBef>
                <a:spcPts val="0"/>
              </a:spcBef>
              <a:spcAft>
                <a:spcPts val="0"/>
              </a:spcAft>
              <a:buClr>
                <a:srgbClr val="5A4079"/>
              </a:buClr>
              <a:buSzPts val="1800"/>
              <a:buFont typeface="Jost Medium"/>
              <a:buChar char="●"/>
            </a:pPr>
            <a:r>
              <a:rPr lang="en" sz="1800" dirty="0">
                <a:solidFill>
                  <a:schemeClr val="dk1"/>
                </a:solidFill>
                <a:latin typeface="Jost Medium"/>
                <a:ea typeface="Jost Medium"/>
                <a:cs typeface="Jost Medium"/>
                <a:sym typeface="Jost Medium"/>
              </a:rPr>
              <a:t>Poverty and hunger are disproportionately concentrated in fragile contexts</a:t>
            </a:r>
            <a:endParaRPr sz="1800" dirty="0">
              <a:solidFill>
                <a:schemeClr val="dk1"/>
              </a:solidFill>
              <a:latin typeface="Jost Medium"/>
              <a:ea typeface="Jost Medium"/>
              <a:cs typeface="Jost Medium"/>
              <a:sym typeface="Jost Medium"/>
            </a:endParaRPr>
          </a:p>
          <a:p>
            <a:pPr marL="457200" lvl="0" indent="-228600" algn="l" rtl="0">
              <a:lnSpc>
                <a:spcPct val="150000"/>
              </a:lnSpc>
              <a:spcBef>
                <a:spcPts val="0"/>
              </a:spcBef>
              <a:spcAft>
                <a:spcPts val="0"/>
              </a:spcAft>
              <a:buClr>
                <a:srgbClr val="5A4079"/>
              </a:buClr>
              <a:buSzPts val="1800"/>
              <a:buFont typeface="Jost Medium"/>
              <a:buChar char="●"/>
            </a:pPr>
            <a:r>
              <a:rPr lang="en" sz="1800" dirty="0">
                <a:solidFill>
                  <a:schemeClr val="dk1"/>
                </a:solidFill>
                <a:latin typeface="Jost Medium"/>
                <a:ea typeface="Jost Medium"/>
                <a:cs typeface="Jost Medium"/>
                <a:sym typeface="Jost Medium"/>
              </a:rPr>
              <a:t>These crises are becoming “left behind” as global attention shifts elsewhere</a:t>
            </a:r>
            <a:endParaRPr sz="1800" dirty="0">
              <a:solidFill>
                <a:schemeClr val="dk1"/>
              </a:solidFill>
              <a:latin typeface="Jost Medium"/>
              <a:ea typeface="Jost Medium"/>
              <a:cs typeface="Jost Medium"/>
              <a:sym typeface="Jost Medium"/>
            </a:endParaRPr>
          </a:p>
          <a:p>
            <a:pPr marL="457200" lvl="0" indent="-228600" algn="l" rtl="0">
              <a:lnSpc>
                <a:spcPct val="150000"/>
              </a:lnSpc>
              <a:spcBef>
                <a:spcPts val="0"/>
              </a:spcBef>
              <a:spcAft>
                <a:spcPts val="0"/>
              </a:spcAft>
              <a:buClr>
                <a:srgbClr val="5A4079"/>
              </a:buClr>
              <a:buSzPts val="1800"/>
              <a:buFont typeface="Jost Medium"/>
              <a:buChar char="●"/>
            </a:pPr>
            <a:r>
              <a:rPr lang="en" sz="1800" dirty="0">
                <a:solidFill>
                  <a:schemeClr val="dk1"/>
                </a:solidFill>
                <a:latin typeface="Jost Medium"/>
                <a:ea typeface="Jost Medium"/>
                <a:cs typeface="Jost Medium"/>
                <a:sym typeface="Jost Medium"/>
              </a:rPr>
              <a:t>These countries sit at the intersection of geopolitics and instability</a:t>
            </a:r>
            <a:endParaRPr sz="1800" dirty="0">
              <a:solidFill>
                <a:schemeClr val="dk1"/>
              </a:solidFill>
              <a:latin typeface="Jost Medium"/>
              <a:ea typeface="Jost Medium"/>
              <a:cs typeface="Jost Medium"/>
              <a:sym typeface="Jost Medium"/>
            </a:endParaRPr>
          </a:p>
        </p:txBody>
      </p:sp>
      <p:sp>
        <p:nvSpPr>
          <p:cNvPr id="113" name="Google Shape;113;p20">
            <a:extLst>
              <a:ext uri="{FF2B5EF4-FFF2-40B4-BE49-F238E27FC236}">
                <a16:creationId xmlns:a16="http://schemas.microsoft.com/office/drawing/2014/main" id="{093F42FD-93EB-03F7-B968-09A08AE484DA}"/>
              </a:ext>
            </a:extLst>
          </p:cNvPr>
          <p:cNvSpPr txBox="1"/>
          <p:nvPr/>
        </p:nvSpPr>
        <p:spPr>
          <a:xfrm>
            <a:off x="285175" y="3452775"/>
            <a:ext cx="6345300" cy="78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b="1" dirty="0">
                <a:solidFill>
                  <a:srgbClr val="FFFFFF"/>
                </a:solidFill>
                <a:latin typeface="Jost"/>
                <a:ea typeface="Jost"/>
                <a:cs typeface="Jost"/>
                <a:sym typeface="Jost"/>
              </a:rPr>
              <a:t>Without stability, large populations will remain trapped</a:t>
            </a:r>
            <a:endParaRPr sz="1800" b="1" dirty="0">
              <a:solidFill>
                <a:srgbClr val="FFFFFF"/>
              </a:solidFill>
              <a:latin typeface="Jost"/>
              <a:ea typeface="Jost"/>
              <a:cs typeface="Jost"/>
              <a:sym typeface="Jost"/>
            </a:endParaRPr>
          </a:p>
          <a:p>
            <a:pPr marL="0" lvl="0" indent="0" algn="l" rtl="0">
              <a:lnSpc>
                <a:spcPct val="115000"/>
              </a:lnSpc>
              <a:spcBef>
                <a:spcPts val="0"/>
              </a:spcBef>
              <a:spcAft>
                <a:spcPts val="0"/>
              </a:spcAft>
              <a:buNone/>
            </a:pPr>
            <a:r>
              <a:rPr lang="en" sz="1800" b="1" dirty="0">
                <a:solidFill>
                  <a:srgbClr val="FFFFFF"/>
                </a:solidFill>
                <a:latin typeface="Jost"/>
                <a:ea typeface="Jost"/>
                <a:cs typeface="Jost"/>
                <a:sym typeface="Jost"/>
              </a:rPr>
              <a:t>in cycles of vulnerability and recurring crises</a:t>
            </a:r>
            <a:endParaRPr sz="1800" b="1" dirty="0">
              <a:solidFill>
                <a:srgbClr val="FFFFFF"/>
              </a:solidFill>
              <a:latin typeface="Jost"/>
              <a:ea typeface="Jost"/>
              <a:cs typeface="Jost"/>
              <a:sym typeface="Jost"/>
            </a:endParaRPr>
          </a:p>
        </p:txBody>
      </p:sp>
      <p:sp>
        <p:nvSpPr>
          <p:cNvPr id="2" name="Rectangle 1">
            <a:extLst>
              <a:ext uri="{FF2B5EF4-FFF2-40B4-BE49-F238E27FC236}">
                <a16:creationId xmlns:a16="http://schemas.microsoft.com/office/drawing/2014/main" id="{6198BADA-5743-CFB9-1D67-F74DB6E92ABA}"/>
              </a:ext>
            </a:extLst>
          </p:cNvPr>
          <p:cNvSpPr/>
          <p:nvPr/>
        </p:nvSpPr>
        <p:spPr>
          <a:xfrm>
            <a:off x="80875" y="711843"/>
            <a:ext cx="9063125" cy="37386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28" name="Picture 4" descr="No photo description available.">
            <a:extLst>
              <a:ext uri="{FF2B5EF4-FFF2-40B4-BE49-F238E27FC236}">
                <a16:creationId xmlns:a16="http://schemas.microsoft.com/office/drawing/2014/main" id="{0DC3AA58-2F70-CE6F-A93F-7D5B35078F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625" y="0"/>
            <a:ext cx="7269163"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41409B2-64FC-FF02-8849-2D2DE52F116F}"/>
              </a:ext>
            </a:extLst>
          </p:cNvPr>
          <p:cNvSpPr/>
          <p:nvPr/>
        </p:nvSpPr>
        <p:spPr>
          <a:xfrm>
            <a:off x="92750" y="23275"/>
            <a:ext cx="9063125" cy="50947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30" name="Picture 6" descr="No photo description available.">
            <a:extLst>
              <a:ext uri="{FF2B5EF4-FFF2-40B4-BE49-F238E27FC236}">
                <a16:creationId xmlns:a16="http://schemas.microsoft.com/office/drawing/2014/main" id="{1CFDDAA7-DA55-FC13-00A1-1C244F53D6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675" y="45082"/>
            <a:ext cx="7135424" cy="5048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394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23" title="WhatsApp Image 2026-04-20 at 09.01.13 (1).jpeg"/>
          <p:cNvPicPr preferRelativeResize="0"/>
          <p:nvPr/>
        </p:nvPicPr>
        <p:blipFill>
          <a:blip r:embed="rId3">
            <a:alphaModFix/>
          </a:blip>
          <a:stretch>
            <a:fillRect/>
          </a:stretch>
        </p:blipFill>
        <p:spPr>
          <a:xfrm>
            <a:off x="0" y="0"/>
            <a:ext cx="9151944" cy="5143500"/>
          </a:xfrm>
          <a:prstGeom prst="rect">
            <a:avLst/>
          </a:prstGeom>
          <a:noFill/>
          <a:ln>
            <a:noFill/>
          </a:ln>
        </p:spPr>
      </p:pic>
      <p:sp>
        <p:nvSpPr>
          <p:cNvPr id="138" name="Google Shape;138;p23"/>
          <p:cNvSpPr txBox="1"/>
          <p:nvPr/>
        </p:nvSpPr>
        <p:spPr>
          <a:xfrm>
            <a:off x="3444084" y="2028388"/>
            <a:ext cx="3000000" cy="60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700" dirty="0">
                <a:solidFill>
                  <a:srgbClr val="5A4079"/>
                </a:solidFill>
                <a:latin typeface="Montserrat ExtraBold"/>
                <a:ea typeface="Montserrat ExtraBold"/>
                <a:cs typeface="Montserrat ExtraBold"/>
                <a:sym typeface="Montserrat ExtraBold"/>
              </a:rPr>
              <a:t>THANK YOU</a:t>
            </a:r>
            <a:endParaRPr sz="2700" dirty="0">
              <a:solidFill>
                <a:srgbClr val="5A4079"/>
              </a:solidFill>
              <a:latin typeface="Montserrat ExtraBold"/>
              <a:ea typeface="Montserrat ExtraBold"/>
              <a:cs typeface="Montserrat ExtraBold"/>
              <a:sym typeface="Montserrat ExtraBold"/>
            </a:endParaRPr>
          </a:p>
        </p:txBody>
      </p:sp>
      <p:sp>
        <p:nvSpPr>
          <p:cNvPr id="139" name="Google Shape;139;p23"/>
          <p:cNvSpPr txBox="1"/>
          <p:nvPr/>
        </p:nvSpPr>
        <p:spPr>
          <a:xfrm>
            <a:off x="122225" y="2026850"/>
            <a:ext cx="3000000" cy="255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900" b="1">
                <a:solidFill>
                  <a:srgbClr val="362260"/>
                </a:solidFill>
                <a:latin typeface="Jost"/>
                <a:ea typeface="Jost"/>
                <a:cs typeface="Jost"/>
                <a:sym typeface="Jost"/>
              </a:rPr>
              <a:t>THE g7+ HEADQUARTERS</a:t>
            </a:r>
            <a:endParaRPr sz="900" b="1">
              <a:solidFill>
                <a:srgbClr val="362260"/>
              </a:solidFill>
              <a:latin typeface="Jost"/>
              <a:ea typeface="Jost"/>
              <a:cs typeface="Jost"/>
              <a:sym typeface="Jost"/>
            </a:endParaRPr>
          </a:p>
          <a:p>
            <a:pPr marL="0" lvl="0" indent="0" algn="l" rtl="0">
              <a:lnSpc>
                <a:spcPct val="115000"/>
              </a:lnSpc>
              <a:spcBef>
                <a:spcPts val="0"/>
              </a:spcBef>
              <a:spcAft>
                <a:spcPts val="0"/>
              </a:spcAft>
              <a:buNone/>
            </a:pPr>
            <a:r>
              <a:rPr lang="en" sz="900">
                <a:solidFill>
                  <a:srgbClr val="362260"/>
                </a:solidFill>
                <a:latin typeface="Jost Medium"/>
                <a:ea typeface="Jost Medium"/>
                <a:cs typeface="Jost Medium"/>
                <a:sym typeface="Jost Medium"/>
              </a:rPr>
              <a:t>Kobe House, Rua Palacio do Governo,</a:t>
            </a:r>
            <a:endParaRPr sz="900">
              <a:solidFill>
                <a:srgbClr val="362260"/>
              </a:solidFill>
              <a:latin typeface="Jost Medium"/>
              <a:ea typeface="Jost Medium"/>
              <a:cs typeface="Jost Medium"/>
              <a:sym typeface="Jost Medium"/>
            </a:endParaRPr>
          </a:p>
          <a:p>
            <a:pPr marL="0" lvl="0" indent="0" algn="l" rtl="0">
              <a:lnSpc>
                <a:spcPct val="115000"/>
              </a:lnSpc>
              <a:spcBef>
                <a:spcPts val="0"/>
              </a:spcBef>
              <a:spcAft>
                <a:spcPts val="0"/>
              </a:spcAft>
              <a:buNone/>
            </a:pPr>
            <a:r>
              <a:rPr lang="en" sz="900">
                <a:solidFill>
                  <a:srgbClr val="362260"/>
                </a:solidFill>
                <a:latin typeface="Jost Medium"/>
                <a:ea typeface="Jost Medium"/>
                <a:cs typeface="Jost Medium"/>
                <a:sym typeface="Jost Medium"/>
              </a:rPr>
              <a:t>Dili, Timor-Leste.</a:t>
            </a:r>
            <a:endParaRPr sz="900">
              <a:solidFill>
                <a:srgbClr val="362260"/>
              </a:solidFill>
              <a:latin typeface="Jost Medium"/>
              <a:ea typeface="Jost Medium"/>
              <a:cs typeface="Jost Medium"/>
              <a:sym typeface="Jost Medium"/>
            </a:endParaRPr>
          </a:p>
          <a:p>
            <a:pPr marL="0" lvl="0" indent="0" algn="l" rtl="0">
              <a:lnSpc>
                <a:spcPct val="115000"/>
              </a:lnSpc>
              <a:spcBef>
                <a:spcPts val="0"/>
              </a:spcBef>
              <a:spcAft>
                <a:spcPts val="0"/>
              </a:spcAft>
              <a:buNone/>
            </a:pPr>
            <a:r>
              <a:rPr lang="en" sz="900">
                <a:solidFill>
                  <a:srgbClr val="362260"/>
                </a:solidFill>
                <a:latin typeface="Jost Medium"/>
                <a:ea typeface="Jost Medium"/>
                <a:cs typeface="Jost Medium"/>
                <a:sym typeface="Jost Medium"/>
              </a:rPr>
              <a:t>(+670) 3310 126</a:t>
            </a:r>
            <a:endParaRPr sz="900">
              <a:solidFill>
                <a:srgbClr val="362260"/>
              </a:solidFill>
              <a:latin typeface="Jost Medium"/>
              <a:ea typeface="Jost Medium"/>
              <a:cs typeface="Jost Medium"/>
              <a:sym typeface="Jost Medium"/>
            </a:endParaRPr>
          </a:p>
          <a:p>
            <a:pPr marL="0" lvl="0" indent="0" algn="l" rtl="0">
              <a:lnSpc>
                <a:spcPct val="115000"/>
              </a:lnSpc>
              <a:spcBef>
                <a:spcPts val="0"/>
              </a:spcBef>
              <a:spcAft>
                <a:spcPts val="0"/>
              </a:spcAft>
              <a:buNone/>
            </a:pPr>
            <a:endParaRPr sz="900">
              <a:solidFill>
                <a:srgbClr val="362260"/>
              </a:solidFill>
            </a:endParaRPr>
          </a:p>
          <a:p>
            <a:pPr marL="0" lvl="0" indent="0" algn="l" rtl="0">
              <a:lnSpc>
                <a:spcPct val="115000"/>
              </a:lnSpc>
              <a:spcBef>
                <a:spcPts val="0"/>
              </a:spcBef>
              <a:spcAft>
                <a:spcPts val="0"/>
              </a:spcAft>
              <a:buNone/>
            </a:pPr>
            <a:r>
              <a:rPr lang="en" sz="900" b="1">
                <a:solidFill>
                  <a:srgbClr val="362260"/>
                </a:solidFill>
                <a:latin typeface="Jost"/>
                <a:ea typeface="Jost"/>
                <a:cs typeface="Jost"/>
                <a:sym typeface="Jost"/>
              </a:rPr>
              <a:t>THE g7+ EUROPEAN HUB</a:t>
            </a:r>
            <a:endParaRPr sz="900" b="1">
              <a:solidFill>
                <a:srgbClr val="362260"/>
              </a:solidFill>
              <a:latin typeface="Jost"/>
              <a:ea typeface="Jost"/>
              <a:cs typeface="Jost"/>
              <a:sym typeface="Jost"/>
            </a:endParaRPr>
          </a:p>
          <a:p>
            <a:pPr marL="0" lvl="0" indent="0" algn="l" rtl="0">
              <a:lnSpc>
                <a:spcPct val="115000"/>
              </a:lnSpc>
              <a:spcBef>
                <a:spcPts val="0"/>
              </a:spcBef>
              <a:spcAft>
                <a:spcPts val="0"/>
              </a:spcAft>
              <a:buNone/>
            </a:pPr>
            <a:r>
              <a:rPr lang="en" sz="900">
                <a:solidFill>
                  <a:srgbClr val="362260"/>
                </a:solidFill>
                <a:latin typeface="Jost Medium"/>
                <a:ea typeface="Jost Medium"/>
                <a:cs typeface="Jost Medium"/>
                <a:sym typeface="Jost Medium"/>
              </a:rPr>
              <a:t>Av. 24 de Julho no.118 B/C/D Santos,</a:t>
            </a:r>
            <a:endParaRPr sz="900">
              <a:solidFill>
                <a:srgbClr val="362260"/>
              </a:solidFill>
              <a:latin typeface="Jost Medium"/>
              <a:ea typeface="Jost Medium"/>
              <a:cs typeface="Jost Medium"/>
              <a:sym typeface="Jost Medium"/>
            </a:endParaRPr>
          </a:p>
          <a:p>
            <a:pPr marL="0" lvl="0" indent="0" algn="l" rtl="0">
              <a:lnSpc>
                <a:spcPct val="115000"/>
              </a:lnSpc>
              <a:spcBef>
                <a:spcPts val="0"/>
              </a:spcBef>
              <a:spcAft>
                <a:spcPts val="0"/>
              </a:spcAft>
              <a:buNone/>
            </a:pPr>
            <a:r>
              <a:rPr lang="en" sz="900">
                <a:solidFill>
                  <a:srgbClr val="362260"/>
                </a:solidFill>
                <a:latin typeface="Jost Medium"/>
                <a:ea typeface="Jost Medium"/>
                <a:cs typeface="Jost Medium"/>
                <a:sym typeface="Jost Medium"/>
              </a:rPr>
              <a:t>Lisboa, Portugal.</a:t>
            </a:r>
            <a:endParaRPr sz="900">
              <a:solidFill>
                <a:srgbClr val="362260"/>
              </a:solidFill>
              <a:latin typeface="Jost Medium"/>
              <a:ea typeface="Jost Medium"/>
              <a:cs typeface="Jost Medium"/>
              <a:sym typeface="Jost Medium"/>
            </a:endParaRPr>
          </a:p>
          <a:p>
            <a:pPr marL="0" lvl="0" indent="0" algn="l" rtl="0">
              <a:lnSpc>
                <a:spcPct val="115000"/>
              </a:lnSpc>
              <a:spcBef>
                <a:spcPts val="0"/>
              </a:spcBef>
              <a:spcAft>
                <a:spcPts val="0"/>
              </a:spcAft>
              <a:buNone/>
            </a:pPr>
            <a:r>
              <a:rPr lang="en" sz="900">
                <a:solidFill>
                  <a:srgbClr val="362260"/>
                </a:solidFill>
                <a:latin typeface="Jost Medium"/>
                <a:ea typeface="Jost Medium"/>
                <a:cs typeface="Jost Medium"/>
                <a:sym typeface="Jost Medium"/>
              </a:rPr>
              <a:t>(+351) 211322371</a:t>
            </a:r>
            <a:endParaRPr sz="900">
              <a:solidFill>
                <a:srgbClr val="362260"/>
              </a:solidFill>
              <a:latin typeface="Jost Medium"/>
              <a:ea typeface="Jost Medium"/>
              <a:cs typeface="Jost Medium"/>
              <a:sym typeface="Jost Medium"/>
            </a:endParaRPr>
          </a:p>
          <a:p>
            <a:pPr marL="0" lvl="0" indent="0" algn="l" rtl="0">
              <a:lnSpc>
                <a:spcPct val="115000"/>
              </a:lnSpc>
              <a:spcBef>
                <a:spcPts val="0"/>
              </a:spcBef>
              <a:spcAft>
                <a:spcPts val="0"/>
              </a:spcAft>
              <a:buNone/>
            </a:pPr>
            <a:endParaRPr sz="900">
              <a:solidFill>
                <a:srgbClr val="362260"/>
              </a:solidFill>
            </a:endParaRPr>
          </a:p>
          <a:p>
            <a:pPr marL="0" lvl="0" indent="0" algn="l" rtl="0">
              <a:lnSpc>
                <a:spcPct val="115000"/>
              </a:lnSpc>
              <a:spcBef>
                <a:spcPts val="0"/>
              </a:spcBef>
              <a:spcAft>
                <a:spcPts val="0"/>
              </a:spcAft>
              <a:buNone/>
            </a:pPr>
            <a:r>
              <a:rPr lang="en" sz="900" b="1">
                <a:solidFill>
                  <a:srgbClr val="362260"/>
                </a:solidFill>
                <a:latin typeface="Jost"/>
                <a:ea typeface="Jost"/>
                <a:cs typeface="Jost"/>
                <a:sym typeface="Jost"/>
              </a:rPr>
              <a:t>THE g7+ NEW YORK OFFICE</a:t>
            </a:r>
            <a:endParaRPr sz="900" b="1">
              <a:solidFill>
                <a:srgbClr val="362260"/>
              </a:solidFill>
              <a:latin typeface="Jost"/>
              <a:ea typeface="Jost"/>
              <a:cs typeface="Jost"/>
              <a:sym typeface="Jost"/>
            </a:endParaRPr>
          </a:p>
          <a:p>
            <a:pPr marL="0" lvl="0" indent="0" algn="l" rtl="0">
              <a:lnSpc>
                <a:spcPct val="115000"/>
              </a:lnSpc>
              <a:spcBef>
                <a:spcPts val="0"/>
              </a:spcBef>
              <a:spcAft>
                <a:spcPts val="0"/>
              </a:spcAft>
              <a:buNone/>
            </a:pPr>
            <a:r>
              <a:rPr lang="en" sz="900">
                <a:solidFill>
                  <a:srgbClr val="362260"/>
                </a:solidFill>
                <a:latin typeface="Jost Medium"/>
                <a:ea typeface="Jost Medium"/>
                <a:cs typeface="Jost Medium"/>
                <a:sym typeface="Jost Medium"/>
              </a:rPr>
              <a:t>The g7+ New York Office 305.</a:t>
            </a:r>
            <a:endParaRPr sz="900">
              <a:solidFill>
                <a:srgbClr val="362260"/>
              </a:solidFill>
              <a:latin typeface="Jost Medium"/>
              <a:ea typeface="Jost Medium"/>
              <a:cs typeface="Jost Medium"/>
              <a:sym typeface="Jost Medium"/>
            </a:endParaRPr>
          </a:p>
          <a:p>
            <a:pPr marL="0" lvl="0" indent="0" algn="l" rtl="0">
              <a:lnSpc>
                <a:spcPct val="115000"/>
              </a:lnSpc>
              <a:spcBef>
                <a:spcPts val="0"/>
              </a:spcBef>
              <a:spcAft>
                <a:spcPts val="0"/>
              </a:spcAft>
              <a:buNone/>
            </a:pPr>
            <a:r>
              <a:rPr lang="en" sz="900">
                <a:solidFill>
                  <a:srgbClr val="362260"/>
                </a:solidFill>
                <a:latin typeface="Jost Medium"/>
                <a:ea typeface="Jost Medium"/>
                <a:cs typeface="Jost Medium"/>
                <a:sym typeface="Jost Medium"/>
              </a:rPr>
              <a:t>East 47th Street, 10th Floor</a:t>
            </a:r>
            <a:endParaRPr sz="900">
              <a:solidFill>
                <a:srgbClr val="362260"/>
              </a:solidFill>
              <a:latin typeface="Jost Medium"/>
              <a:ea typeface="Jost Medium"/>
              <a:cs typeface="Jost Medium"/>
              <a:sym typeface="Jost Medium"/>
            </a:endParaRPr>
          </a:p>
          <a:p>
            <a:pPr marL="0" lvl="0" indent="0" algn="l" rtl="0">
              <a:lnSpc>
                <a:spcPct val="115000"/>
              </a:lnSpc>
              <a:spcBef>
                <a:spcPts val="0"/>
              </a:spcBef>
              <a:spcAft>
                <a:spcPts val="0"/>
              </a:spcAft>
              <a:buNone/>
            </a:pPr>
            <a:r>
              <a:rPr lang="en" sz="900">
                <a:solidFill>
                  <a:srgbClr val="362260"/>
                </a:solidFill>
                <a:latin typeface="Jost Medium"/>
                <a:ea typeface="Jost Medium"/>
                <a:cs typeface="Jost Medium"/>
                <a:sym typeface="Jost Medium"/>
              </a:rPr>
              <a:t>New York, NY 10017</a:t>
            </a:r>
            <a:endParaRPr sz="900">
              <a:solidFill>
                <a:srgbClr val="362260"/>
              </a:solidFill>
              <a:latin typeface="Jost Medium"/>
              <a:ea typeface="Jost Medium"/>
              <a:cs typeface="Jost Medium"/>
              <a:sym typeface="Jost Medium"/>
            </a:endParaRPr>
          </a:p>
          <a:p>
            <a:pPr marL="0" lvl="0" indent="0" algn="l" rtl="0">
              <a:lnSpc>
                <a:spcPct val="115000"/>
              </a:lnSpc>
              <a:spcBef>
                <a:spcPts val="0"/>
              </a:spcBef>
              <a:spcAft>
                <a:spcPts val="0"/>
              </a:spcAft>
              <a:buNone/>
            </a:pPr>
            <a:r>
              <a:rPr lang="en" sz="900">
                <a:solidFill>
                  <a:srgbClr val="362260"/>
                </a:solidFill>
                <a:latin typeface="Jost Medium"/>
                <a:ea typeface="Jost Medium"/>
                <a:cs typeface="Jost Medium"/>
                <a:sym typeface="Jost Medium"/>
              </a:rPr>
              <a:t>(+1) 646 370 5560</a:t>
            </a:r>
            <a:endParaRPr sz="900">
              <a:solidFill>
                <a:srgbClr val="362260"/>
              </a:solidFill>
              <a:latin typeface="Jost Medium"/>
              <a:ea typeface="Jost Medium"/>
              <a:cs typeface="Jost Medium"/>
              <a:sym typeface="Jost Medium"/>
            </a:endParaRPr>
          </a:p>
        </p:txBody>
      </p:sp>
      <p:sp>
        <p:nvSpPr>
          <p:cNvPr id="140" name="Google Shape;140;p23"/>
          <p:cNvSpPr txBox="1"/>
          <p:nvPr/>
        </p:nvSpPr>
        <p:spPr>
          <a:xfrm>
            <a:off x="6075975" y="1600969"/>
            <a:ext cx="3000000" cy="4464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None/>
            </a:pPr>
            <a:r>
              <a:rPr lang="en" sz="1700" b="1" dirty="0">
                <a:solidFill>
                  <a:srgbClr val="362260"/>
                </a:solidFill>
                <a:latin typeface="Jost"/>
                <a:ea typeface="Jost"/>
                <a:cs typeface="Jost"/>
                <a:sym typeface="Jost"/>
              </a:rPr>
              <a:t>FOLLOW US</a:t>
            </a:r>
            <a:endParaRPr sz="1700" b="1" dirty="0">
              <a:solidFill>
                <a:srgbClr val="362260"/>
              </a:solidFill>
              <a:latin typeface="Jost"/>
              <a:ea typeface="Jost"/>
              <a:cs typeface="Jost"/>
              <a:sym typeface="Jost"/>
            </a:endParaRPr>
          </a:p>
        </p:txBody>
      </p:sp>
      <p:sp>
        <p:nvSpPr>
          <p:cNvPr id="141" name="Google Shape;141;p23"/>
          <p:cNvSpPr txBox="1"/>
          <p:nvPr/>
        </p:nvSpPr>
        <p:spPr>
          <a:xfrm>
            <a:off x="5500100" y="2137650"/>
            <a:ext cx="3000000" cy="4464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None/>
            </a:pPr>
            <a:r>
              <a:rPr lang="en" sz="1700">
                <a:solidFill>
                  <a:srgbClr val="362260"/>
                </a:solidFill>
                <a:latin typeface="Jost SemiBold"/>
                <a:ea typeface="Jost SemiBold"/>
                <a:cs typeface="Jost SemiBold"/>
                <a:sym typeface="Jost SemiBold"/>
              </a:rPr>
              <a:t>@g7plus</a:t>
            </a:r>
            <a:endParaRPr sz="1700">
              <a:solidFill>
                <a:srgbClr val="362260"/>
              </a:solidFill>
              <a:latin typeface="Jost SemiBold"/>
              <a:ea typeface="Jost SemiBold"/>
              <a:cs typeface="Jost SemiBold"/>
              <a:sym typeface="Jost SemiBold"/>
            </a:endParaRPr>
          </a:p>
        </p:txBody>
      </p:sp>
      <p:sp>
        <p:nvSpPr>
          <p:cNvPr id="142" name="Google Shape;142;p23"/>
          <p:cNvSpPr txBox="1"/>
          <p:nvPr/>
        </p:nvSpPr>
        <p:spPr>
          <a:xfrm>
            <a:off x="5500100" y="2628688"/>
            <a:ext cx="3000000" cy="4464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None/>
            </a:pPr>
            <a:r>
              <a:rPr lang="en" sz="1700">
                <a:solidFill>
                  <a:srgbClr val="362260"/>
                </a:solidFill>
                <a:latin typeface="Jost SemiBold"/>
                <a:ea typeface="Jost SemiBold"/>
                <a:cs typeface="Jost SemiBold"/>
                <a:sym typeface="Jost SemiBold"/>
              </a:rPr>
              <a:t>The g7plus</a:t>
            </a:r>
            <a:endParaRPr sz="1700">
              <a:solidFill>
                <a:srgbClr val="362260"/>
              </a:solidFill>
              <a:latin typeface="Jost SemiBold"/>
              <a:ea typeface="Jost SemiBold"/>
              <a:cs typeface="Jost SemiBold"/>
              <a:sym typeface="Jost SemiBold"/>
            </a:endParaRPr>
          </a:p>
        </p:txBody>
      </p:sp>
      <p:sp>
        <p:nvSpPr>
          <p:cNvPr id="143" name="Google Shape;143;p23"/>
          <p:cNvSpPr txBox="1"/>
          <p:nvPr/>
        </p:nvSpPr>
        <p:spPr>
          <a:xfrm>
            <a:off x="5500100" y="3119725"/>
            <a:ext cx="3000000" cy="4464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None/>
            </a:pPr>
            <a:r>
              <a:rPr lang="en" sz="1700">
                <a:solidFill>
                  <a:srgbClr val="362260"/>
                </a:solidFill>
                <a:latin typeface="Jost SemiBold"/>
                <a:ea typeface="Jost SemiBold"/>
                <a:cs typeface="Jost SemiBold"/>
                <a:sym typeface="Jost SemiBold"/>
              </a:rPr>
              <a:t>g7+</a:t>
            </a:r>
            <a:endParaRPr sz="1700">
              <a:solidFill>
                <a:srgbClr val="362260"/>
              </a:solidFill>
              <a:latin typeface="Jost SemiBold"/>
              <a:ea typeface="Jost SemiBold"/>
              <a:cs typeface="Jost SemiBold"/>
              <a:sym typeface="Jost SemiBold"/>
            </a:endParaRPr>
          </a:p>
        </p:txBody>
      </p:sp>
      <p:sp>
        <p:nvSpPr>
          <p:cNvPr id="144" name="Google Shape;144;p23"/>
          <p:cNvSpPr txBox="1"/>
          <p:nvPr/>
        </p:nvSpPr>
        <p:spPr>
          <a:xfrm>
            <a:off x="5500100" y="3610763"/>
            <a:ext cx="3000000" cy="4464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None/>
            </a:pPr>
            <a:r>
              <a:rPr lang="en" sz="1700">
                <a:solidFill>
                  <a:srgbClr val="362260"/>
                </a:solidFill>
                <a:latin typeface="Jost SemiBold"/>
                <a:ea typeface="Jost SemiBold"/>
                <a:cs typeface="Jost SemiBold"/>
                <a:sym typeface="Jost SemiBold"/>
              </a:rPr>
              <a:t>www.g7plus.org</a:t>
            </a:r>
            <a:endParaRPr sz="1700">
              <a:solidFill>
                <a:srgbClr val="362260"/>
              </a:solidFill>
              <a:latin typeface="Jost SemiBold"/>
              <a:ea typeface="Jost SemiBold"/>
              <a:cs typeface="Jost SemiBold"/>
              <a:sym typeface="Jost SemiBold"/>
            </a:endParaRPr>
          </a:p>
        </p:txBody>
      </p:sp>
      <p:sp>
        <p:nvSpPr>
          <p:cNvPr id="145" name="Google Shape;145;p23"/>
          <p:cNvSpPr txBox="1"/>
          <p:nvPr/>
        </p:nvSpPr>
        <p:spPr>
          <a:xfrm>
            <a:off x="5027000" y="4101800"/>
            <a:ext cx="3473100" cy="4464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None/>
            </a:pPr>
            <a:r>
              <a:rPr lang="en" sz="1700">
                <a:solidFill>
                  <a:srgbClr val="362260"/>
                </a:solidFill>
                <a:latin typeface="Jost SemiBold"/>
                <a:ea typeface="Jost SemiBold"/>
                <a:cs typeface="Jost SemiBold"/>
                <a:sym typeface="Jost SemiBold"/>
              </a:rPr>
              <a:t>g7plus.secretariat@gmail.com</a:t>
            </a:r>
            <a:endParaRPr sz="1700">
              <a:solidFill>
                <a:srgbClr val="362260"/>
              </a:solidFill>
              <a:latin typeface="Jost SemiBold"/>
              <a:ea typeface="Jost SemiBold"/>
              <a:cs typeface="Jost SemiBold"/>
              <a:sym typeface="Jost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title="WhatsApp Image 2026-04-20 at 15.17.06.jpeg"/>
          <p:cNvPicPr preferRelativeResize="0"/>
          <p:nvPr/>
        </p:nvPicPr>
        <p:blipFill rotWithShape="1">
          <a:blip r:embed="rId3">
            <a:alphaModFix/>
          </a:blip>
          <a:srcRect/>
          <a:stretch/>
        </p:blipFill>
        <p:spPr>
          <a:xfrm>
            <a:off x="0" y="0"/>
            <a:ext cx="9144003" cy="5139034"/>
          </a:xfrm>
          <a:prstGeom prst="rect">
            <a:avLst/>
          </a:prstGeom>
          <a:noFill/>
          <a:ln>
            <a:noFill/>
          </a:ln>
        </p:spPr>
      </p:pic>
      <p:sp>
        <p:nvSpPr>
          <p:cNvPr id="63" name="Google Shape;63;p14"/>
          <p:cNvSpPr txBox="1"/>
          <p:nvPr/>
        </p:nvSpPr>
        <p:spPr>
          <a:xfrm>
            <a:off x="110850" y="113191"/>
            <a:ext cx="8922300" cy="461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dirty="0">
                <a:solidFill>
                  <a:srgbClr val="5A4079"/>
                </a:solidFill>
                <a:latin typeface="Montserrat ExtraBold"/>
                <a:ea typeface="Montserrat ExtraBold"/>
                <a:cs typeface="Montserrat ExtraBold"/>
                <a:sym typeface="Montserrat ExtraBold"/>
              </a:rPr>
              <a:t>The g7+ Member States</a:t>
            </a:r>
            <a:endParaRPr sz="1800" dirty="0">
              <a:solidFill>
                <a:srgbClr val="5A4079"/>
              </a:solidFill>
              <a:latin typeface="Montserrat ExtraBold"/>
              <a:ea typeface="Montserrat ExtraBold"/>
              <a:cs typeface="Montserrat ExtraBold"/>
              <a:sym typeface="Montserrat Extra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title="WhatsApp Image 2026-04-20 at 09.01.12 (2).jpeg"/>
          <p:cNvPicPr preferRelativeResize="0"/>
          <p:nvPr/>
        </p:nvPicPr>
        <p:blipFill>
          <a:blip r:embed="rId3">
            <a:alphaModFix/>
          </a:blip>
          <a:stretch>
            <a:fillRect/>
          </a:stretch>
        </p:blipFill>
        <p:spPr>
          <a:xfrm>
            <a:off x="0" y="0"/>
            <a:ext cx="9151944" cy="5143500"/>
          </a:xfrm>
          <a:prstGeom prst="rect">
            <a:avLst/>
          </a:prstGeom>
          <a:noFill/>
          <a:ln>
            <a:noFill/>
          </a:ln>
        </p:spPr>
      </p:pic>
      <p:sp>
        <p:nvSpPr>
          <p:cNvPr id="77" name="Google Shape;77;p16"/>
          <p:cNvSpPr txBox="1"/>
          <p:nvPr/>
        </p:nvSpPr>
        <p:spPr>
          <a:xfrm>
            <a:off x="56550" y="61725"/>
            <a:ext cx="9095400" cy="60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700">
                <a:solidFill>
                  <a:srgbClr val="5A4079"/>
                </a:solidFill>
                <a:latin typeface="Montserrat ExtraBold"/>
                <a:ea typeface="Montserrat ExtraBold"/>
                <a:cs typeface="Montserrat ExtraBold"/>
                <a:sym typeface="Montserrat ExtraBold"/>
              </a:rPr>
              <a:t>The Objectives of g7+</a:t>
            </a:r>
            <a:endParaRPr sz="2700">
              <a:solidFill>
                <a:srgbClr val="5A4079"/>
              </a:solidFill>
              <a:latin typeface="Montserrat ExtraBold"/>
              <a:ea typeface="Montserrat ExtraBold"/>
              <a:cs typeface="Montserrat ExtraBold"/>
              <a:sym typeface="Montserrat ExtraBold"/>
            </a:endParaRPr>
          </a:p>
        </p:txBody>
      </p:sp>
      <p:sp>
        <p:nvSpPr>
          <p:cNvPr id="78" name="Google Shape;78;p16"/>
          <p:cNvSpPr txBox="1"/>
          <p:nvPr/>
        </p:nvSpPr>
        <p:spPr>
          <a:xfrm>
            <a:off x="-187900" y="2593525"/>
            <a:ext cx="2316600" cy="738900"/>
          </a:xfrm>
          <a:prstGeom prst="rect">
            <a:avLst/>
          </a:prstGeom>
          <a:noFill/>
          <a:ln>
            <a:noFill/>
          </a:ln>
        </p:spPr>
        <p:txBody>
          <a:bodyPr spcFirstLastPara="1" wrap="square" lIns="91425" tIns="91425" rIns="91425" bIns="91425" anchor="t" anchorCtr="0">
            <a:spAutoFit/>
          </a:bodyPr>
          <a:lstStyle/>
          <a:p>
            <a:pPr marL="457200" lvl="0" indent="-171450" algn="l" rtl="0">
              <a:lnSpc>
                <a:spcPct val="100000"/>
              </a:lnSpc>
              <a:spcBef>
                <a:spcPts val="0"/>
              </a:spcBef>
              <a:spcAft>
                <a:spcPts val="0"/>
              </a:spcAft>
              <a:buClr>
                <a:srgbClr val="5A4079"/>
              </a:buClr>
              <a:buSzPts val="1800"/>
              <a:buFont typeface="Jost Medium"/>
              <a:buChar char="●"/>
            </a:pPr>
            <a:r>
              <a:rPr lang="en" sz="1800">
                <a:solidFill>
                  <a:schemeClr val="dk1"/>
                </a:solidFill>
                <a:latin typeface="Jost Medium"/>
                <a:ea typeface="Jost Medium"/>
                <a:cs typeface="Jost Medium"/>
                <a:sym typeface="Jost Medium"/>
              </a:rPr>
              <a:t>Reclaiming voice &amp; agency</a:t>
            </a:r>
            <a:endParaRPr sz="1800">
              <a:solidFill>
                <a:schemeClr val="dk1"/>
              </a:solidFill>
              <a:latin typeface="Jost Medium"/>
              <a:ea typeface="Jost Medium"/>
              <a:cs typeface="Jost Medium"/>
              <a:sym typeface="Jost Medium"/>
            </a:endParaRPr>
          </a:p>
        </p:txBody>
      </p:sp>
      <p:sp>
        <p:nvSpPr>
          <p:cNvPr id="79" name="Google Shape;79;p16"/>
          <p:cNvSpPr txBox="1"/>
          <p:nvPr/>
        </p:nvSpPr>
        <p:spPr>
          <a:xfrm>
            <a:off x="1979375" y="2593525"/>
            <a:ext cx="2645700" cy="14175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Clr>
                <a:srgbClr val="5A4079"/>
              </a:buClr>
              <a:buSzPts val="1800"/>
              <a:buFont typeface="Jost Medium"/>
              <a:buChar char="●"/>
            </a:pPr>
            <a:r>
              <a:rPr lang="en" sz="1800">
                <a:solidFill>
                  <a:schemeClr val="dk1"/>
                </a:solidFill>
                <a:latin typeface="Jost Medium"/>
                <a:ea typeface="Jost Medium"/>
                <a:cs typeface="Jost Medium"/>
                <a:sym typeface="Jost Medium"/>
              </a:rPr>
              <a:t>Asserting national ownership in building peace &amp; stability</a:t>
            </a:r>
            <a:endParaRPr sz="1800">
              <a:solidFill>
                <a:schemeClr val="dk1"/>
              </a:solidFill>
              <a:latin typeface="Jost Medium"/>
              <a:ea typeface="Jost Medium"/>
              <a:cs typeface="Jost Medium"/>
              <a:sym typeface="Jost Medium"/>
            </a:endParaRPr>
          </a:p>
        </p:txBody>
      </p:sp>
      <p:sp>
        <p:nvSpPr>
          <p:cNvPr id="80" name="Google Shape;80;p16"/>
          <p:cNvSpPr txBox="1"/>
          <p:nvPr/>
        </p:nvSpPr>
        <p:spPr>
          <a:xfrm>
            <a:off x="4266450" y="2593525"/>
            <a:ext cx="2316600" cy="738900"/>
          </a:xfrm>
          <a:prstGeom prst="rect">
            <a:avLst/>
          </a:prstGeom>
          <a:noFill/>
          <a:ln>
            <a:noFill/>
          </a:ln>
        </p:spPr>
        <p:txBody>
          <a:bodyPr spcFirstLastPara="1" wrap="square" lIns="91425" tIns="91425" rIns="91425" bIns="91425" anchor="t" anchorCtr="0">
            <a:spAutoFit/>
          </a:bodyPr>
          <a:lstStyle/>
          <a:p>
            <a:pPr marL="457200" lvl="0" indent="-228600" algn="l" rtl="0">
              <a:lnSpc>
                <a:spcPct val="100000"/>
              </a:lnSpc>
              <a:spcBef>
                <a:spcPts val="0"/>
              </a:spcBef>
              <a:spcAft>
                <a:spcPts val="0"/>
              </a:spcAft>
              <a:buClr>
                <a:srgbClr val="5A4079"/>
              </a:buClr>
              <a:buSzPts val="1800"/>
              <a:buFont typeface="Jost"/>
              <a:buChar char="●"/>
            </a:pPr>
            <a:r>
              <a:rPr lang="en" sz="1800">
                <a:solidFill>
                  <a:schemeClr val="dk1"/>
                </a:solidFill>
                <a:latin typeface="Jost Medium"/>
                <a:ea typeface="Jost Medium"/>
                <a:cs typeface="Jost Medium"/>
                <a:sym typeface="Jost Medium"/>
              </a:rPr>
              <a:t>Advocating for self-reliance</a:t>
            </a:r>
            <a:endParaRPr sz="1800">
              <a:solidFill>
                <a:schemeClr val="dk1"/>
              </a:solidFill>
              <a:latin typeface="Jost Medium"/>
              <a:ea typeface="Jost Medium"/>
              <a:cs typeface="Jost Medium"/>
              <a:sym typeface="Jost Medium"/>
            </a:endParaRPr>
          </a:p>
        </p:txBody>
      </p:sp>
      <p:sp>
        <p:nvSpPr>
          <p:cNvPr id="81" name="Google Shape;81;p16"/>
          <p:cNvSpPr txBox="1"/>
          <p:nvPr/>
        </p:nvSpPr>
        <p:spPr>
          <a:xfrm>
            <a:off x="6151825" y="2593525"/>
            <a:ext cx="2992200" cy="780300"/>
          </a:xfrm>
          <a:prstGeom prst="rect">
            <a:avLst/>
          </a:prstGeom>
          <a:noFill/>
          <a:ln>
            <a:noFill/>
          </a:ln>
        </p:spPr>
        <p:txBody>
          <a:bodyPr spcFirstLastPara="1" wrap="square" lIns="91425" tIns="91425" rIns="91425" bIns="91425" anchor="t" anchorCtr="0">
            <a:spAutoFit/>
          </a:bodyPr>
          <a:lstStyle/>
          <a:p>
            <a:pPr marL="457200" lvl="0" indent="-171450" algn="l" rtl="0">
              <a:lnSpc>
                <a:spcPct val="115000"/>
              </a:lnSpc>
              <a:spcBef>
                <a:spcPts val="0"/>
              </a:spcBef>
              <a:spcAft>
                <a:spcPts val="0"/>
              </a:spcAft>
              <a:buClr>
                <a:srgbClr val="5A4079"/>
              </a:buClr>
              <a:buSzPts val="1800"/>
              <a:buFont typeface="Jost Medium"/>
              <a:buChar char="●"/>
            </a:pPr>
            <a:r>
              <a:rPr lang="en" sz="1800">
                <a:solidFill>
                  <a:schemeClr val="dk1"/>
                </a:solidFill>
                <a:latin typeface="Jost Medium"/>
                <a:ea typeface="Jost Medium"/>
                <a:cs typeface="Jost Medium"/>
                <a:sym typeface="Jost Medium"/>
              </a:rPr>
              <a:t>Demanding a global system that is inclusive</a:t>
            </a:r>
            <a:endParaRPr sz="1800">
              <a:solidFill>
                <a:schemeClr val="dk1"/>
              </a:solidFill>
              <a:latin typeface="Jost Medium"/>
              <a:ea typeface="Jost Medium"/>
              <a:cs typeface="Jost Medium"/>
              <a:sym typeface="Jost Medium"/>
            </a:endParaRPr>
          </a:p>
        </p:txBody>
      </p:sp>
      <p:sp>
        <p:nvSpPr>
          <p:cNvPr id="82" name="Google Shape;82;p16"/>
          <p:cNvSpPr txBox="1"/>
          <p:nvPr/>
        </p:nvSpPr>
        <p:spPr>
          <a:xfrm>
            <a:off x="56550" y="662025"/>
            <a:ext cx="9095400" cy="507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100" b="1">
                <a:solidFill>
                  <a:srgbClr val="5A4079"/>
                </a:solidFill>
                <a:latin typeface="Jost"/>
                <a:ea typeface="Jost"/>
                <a:cs typeface="Jost"/>
                <a:sym typeface="Jost"/>
              </a:rPr>
              <a:t>To achieve peace, stability and development by:</a:t>
            </a:r>
            <a:endParaRPr sz="2100" b="1">
              <a:solidFill>
                <a:srgbClr val="5A4079"/>
              </a:solidFill>
              <a:latin typeface="Jost"/>
              <a:ea typeface="Jost"/>
              <a:cs typeface="Jost"/>
              <a:sym typeface="Jo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7" title="WhatsApp Image 2026-04-20 at 14.36.05.jpeg"/>
          <p:cNvPicPr preferRelativeResize="0"/>
          <p:nvPr/>
        </p:nvPicPr>
        <p:blipFill>
          <a:blip r:embed="rId3">
            <a:alphaModFix/>
          </a:blip>
          <a:stretch>
            <a:fillRect/>
          </a:stretch>
        </p:blipFill>
        <p:spPr>
          <a:xfrm>
            <a:off x="4054" y="4467"/>
            <a:ext cx="9144003" cy="5139034"/>
          </a:xfrm>
          <a:prstGeom prst="rect">
            <a:avLst/>
          </a:prstGeom>
          <a:noFill/>
          <a:ln>
            <a:noFill/>
          </a:ln>
        </p:spPr>
      </p:pic>
      <p:sp>
        <p:nvSpPr>
          <p:cNvPr id="88" name="Google Shape;88;p17"/>
          <p:cNvSpPr txBox="1"/>
          <p:nvPr/>
        </p:nvSpPr>
        <p:spPr>
          <a:xfrm>
            <a:off x="56550" y="61725"/>
            <a:ext cx="9095400" cy="60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700">
                <a:solidFill>
                  <a:srgbClr val="5A4079"/>
                </a:solidFill>
                <a:latin typeface="Montserrat ExtraBold"/>
                <a:ea typeface="Montserrat ExtraBold"/>
                <a:cs typeface="Montserrat ExtraBold"/>
                <a:sym typeface="Montserrat ExtraBold"/>
              </a:rPr>
              <a:t>The g7+ Governance</a:t>
            </a:r>
            <a:endParaRPr sz="2700">
              <a:solidFill>
                <a:srgbClr val="5A4079"/>
              </a:solidFill>
              <a:latin typeface="Montserrat ExtraBold"/>
              <a:ea typeface="Montserrat ExtraBold"/>
              <a:cs typeface="Montserrat ExtraBold"/>
              <a:sym typeface="Montserrat Extra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D1E7CB20-DB98-9707-FC9B-B75F6EEA9497}"/>
            </a:ext>
          </a:extLst>
        </p:cNvPr>
        <p:cNvGrpSpPr/>
        <p:nvPr/>
      </p:nvGrpSpPr>
      <p:grpSpPr>
        <a:xfrm>
          <a:off x="0" y="0"/>
          <a:ext cx="0" cy="0"/>
          <a:chOff x="0" y="0"/>
          <a:chExt cx="0" cy="0"/>
        </a:xfrm>
      </p:grpSpPr>
      <p:pic>
        <p:nvPicPr>
          <p:cNvPr id="109" name="Google Shape;109;p20" title="WhatsApp Image 2026-04-20 at 09.01.12 (5).jpeg">
            <a:extLst>
              <a:ext uri="{FF2B5EF4-FFF2-40B4-BE49-F238E27FC236}">
                <a16:creationId xmlns:a16="http://schemas.microsoft.com/office/drawing/2014/main" id="{625479D0-9DAE-21BC-04F1-6EBD88D72205}"/>
              </a:ext>
            </a:extLst>
          </p:cNvPr>
          <p:cNvPicPr preferRelativeResize="0"/>
          <p:nvPr/>
        </p:nvPicPr>
        <p:blipFill>
          <a:blip r:embed="rId3">
            <a:alphaModFix/>
          </a:blip>
          <a:stretch>
            <a:fillRect/>
          </a:stretch>
        </p:blipFill>
        <p:spPr>
          <a:xfrm>
            <a:off x="0" y="0"/>
            <a:ext cx="9143997" cy="5139034"/>
          </a:xfrm>
          <a:prstGeom prst="rect">
            <a:avLst/>
          </a:prstGeom>
          <a:noFill/>
          <a:ln>
            <a:noFill/>
          </a:ln>
        </p:spPr>
      </p:pic>
      <p:sp>
        <p:nvSpPr>
          <p:cNvPr id="110" name="Google Shape;110;p20">
            <a:extLst>
              <a:ext uri="{FF2B5EF4-FFF2-40B4-BE49-F238E27FC236}">
                <a16:creationId xmlns:a16="http://schemas.microsoft.com/office/drawing/2014/main" id="{07994E5B-63A3-887E-138E-9D8DA61624EB}"/>
              </a:ext>
            </a:extLst>
          </p:cNvPr>
          <p:cNvSpPr txBox="1"/>
          <p:nvPr/>
        </p:nvSpPr>
        <p:spPr>
          <a:xfrm>
            <a:off x="80875" y="25476"/>
            <a:ext cx="9075000" cy="60936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400" dirty="0">
                <a:solidFill>
                  <a:srgbClr val="5A4079"/>
                </a:solidFill>
                <a:latin typeface="Montserrat ExtraBold"/>
                <a:ea typeface="Montserrat ExtraBold"/>
                <a:cs typeface="Montserrat ExtraBold"/>
                <a:sym typeface="Montserrat ExtraBold"/>
              </a:rPr>
              <a:t>Dili Resolution: </a:t>
            </a:r>
            <a:r>
              <a:rPr lang="en-US" sz="2000" dirty="0">
                <a:solidFill>
                  <a:srgbClr val="5A4079"/>
                </a:solidFill>
                <a:latin typeface="Montserrat ExtraBold"/>
                <a:ea typeface="Montserrat ExtraBold"/>
                <a:cs typeface="Montserrat ExtraBold"/>
                <a:sym typeface="Montserrat ExtraBold"/>
              </a:rPr>
              <a:t>Outcome of the 6th g7+ Ministerial Meeting</a:t>
            </a:r>
            <a:endParaRPr sz="2700" dirty="0">
              <a:solidFill>
                <a:srgbClr val="5A4079"/>
              </a:solidFill>
              <a:latin typeface="Montserrat ExtraBold"/>
              <a:ea typeface="Montserrat ExtraBold"/>
              <a:cs typeface="Montserrat ExtraBold"/>
              <a:sym typeface="Montserrat ExtraBold"/>
            </a:endParaRPr>
          </a:p>
        </p:txBody>
      </p:sp>
      <p:sp>
        <p:nvSpPr>
          <p:cNvPr id="2" name="Rectangle 1">
            <a:extLst>
              <a:ext uri="{FF2B5EF4-FFF2-40B4-BE49-F238E27FC236}">
                <a16:creationId xmlns:a16="http://schemas.microsoft.com/office/drawing/2014/main" id="{75739BEB-6568-74CC-95C5-796B7E292566}"/>
              </a:ext>
            </a:extLst>
          </p:cNvPr>
          <p:cNvSpPr/>
          <p:nvPr/>
        </p:nvSpPr>
        <p:spPr>
          <a:xfrm>
            <a:off x="185195" y="3379808"/>
            <a:ext cx="6493397" cy="8681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2">
            <a:extLst>
              <a:ext uri="{FF2B5EF4-FFF2-40B4-BE49-F238E27FC236}">
                <a16:creationId xmlns:a16="http://schemas.microsoft.com/office/drawing/2014/main" id="{698A3AAA-2C2B-B456-DDCE-85C7D08D3020}"/>
              </a:ext>
            </a:extLst>
          </p:cNvPr>
          <p:cNvSpPr/>
          <p:nvPr/>
        </p:nvSpPr>
        <p:spPr>
          <a:xfrm>
            <a:off x="185195" y="844952"/>
            <a:ext cx="6545483" cy="7341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2" name="Google Shape;112;p20">
            <a:extLst>
              <a:ext uri="{FF2B5EF4-FFF2-40B4-BE49-F238E27FC236}">
                <a16:creationId xmlns:a16="http://schemas.microsoft.com/office/drawing/2014/main" id="{88D154CD-D7C1-4B4A-60AB-7F6D4D968592}"/>
              </a:ext>
            </a:extLst>
          </p:cNvPr>
          <p:cNvSpPr txBox="1"/>
          <p:nvPr/>
        </p:nvSpPr>
        <p:spPr>
          <a:xfrm>
            <a:off x="210567" y="1002122"/>
            <a:ext cx="8815616" cy="2954625"/>
          </a:xfrm>
          <a:prstGeom prst="rect">
            <a:avLst/>
          </a:prstGeom>
          <a:noFill/>
          <a:ln>
            <a:noFill/>
          </a:ln>
        </p:spPr>
        <p:txBody>
          <a:bodyPr spcFirstLastPara="1" wrap="square" lIns="91425" tIns="91425" rIns="91425" bIns="91425" anchor="t" anchorCtr="0">
            <a:spAutoFit/>
          </a:bodyPr>
          <a:lstStyle/>
          <a:p>
            <a:pPr marL="228600" lvl="0">
              <a:buClr>
                <a:srgbClr val="5A4079"/>
              </a:buClr>
              <a:buSzPts val="1800"/>
            </a:pPr>
            <a:r>
              <a:rPr lang="en-US" sz="2000" b="1" dirty="0"/>
              <a:t>“</a:t>
            </a:r>
            <a:r>
              <a:rPr lang="en-US" sz="2000" dirty="0"/>
              <a:t>We reiterate our call for a significant increase in climate financing for regions disproportionately affected by climate change, particularly conflict-affected states, where vulnerability is compounded by fragility. We urge international climate financing agencies, funds, and donors to urgently reform climate finance mechanisms, ensuring they are more flexible, accessible, and responsive to the realities of these countries. We insist that conflict-affected states be empowered to directly lead, manage, and implement climate adaptation initiatives, ensuring solutions that are context-specific, sustainable, and aligned with national priorities.</a:t>
            </a:r>
            <a:r>
              <a:rPr lang="en-US" sz="2000" b="1" dirty="0"/>
              <a:t>”</a:t>
            </a:r>
            <a:endParaRPr sz="2000" b="1" dirty="0">
              <a:solidFill>
                <a:schemeClr val="dk1"/>
              </a:solidFill>
              <a:latin typeface="Jost Medium"/>
              <a:ea typeface="Jost Medium"/>
              <a:cs typeface="Jost Medium"/>
              <a:sym typeface="Jost Medium"/>
            </a:endParaRPr>
          </a:p>
        </p:txBody>
      </p:sp>
      <p:sp>
        <p:nvSpPr>
          <p:cNvPr id="12" name="TextBox 11">
            <a:extLst>
              <a:ext uri="{FF2B5EF4-FFF2-40B4-BE49-F238E27FC236}">
                <a16:creationId xmlns:a16="http://schemas.microsoft.com/office/drawing/2014/main" id="{4663CE50-AFFE-205C-57DD-EEC7884DF168}"/>
              </a:ext>
            </a:extLst>
          </p:cNvPr>
          <p:cNvSpPr txBox="1"/>
          <p:nvPr/>
        </p:nvSpPr>
        <p:spPr>
          <a:xfrm>
            <a:off x="80875" y="4638285"/>
            <a:ext cx="2494344" cy="430887"/>
          </a:xfrm>
          <a:prstGeom prst="rect">
            <a:avLst/>
          </a:prstGeom>
          <a:noFill/>
        </p:spPr>
        <p:txBody>
          <a:bodyPr wrap="square" rtlCol="0">
            <a:spAutoFit/>
          </a:bodyPr>
          <a:lstStyle/>
          <a:p>
            <a:r>
              <a:rPr lang="en-CA" sz="1100" dirty="0">
                <a:hlinkClick r:id="rId4"/>
              </a:rPr>
              <a:t>Link to Outcome Document</a:t>
            </a:r>
            <a:endParaRPr lang="en-CA" sz="1100" dirty="0"/>
          </a:p>
          <a:p>
            <a:r>
              <a:rPr lang="pt-BR" sz="1100" dirty="0"/>
              <a:t>Dili, Timor-Leste | 12 April 2025</a:t>
            </a:r>
            <a:endParaRPr lang="en-CA" sz="1100" dirty="0"/>
          </a:p>
        </p:txBody>
      </p:sp>
    </p:spTree>
    <p:extLst>
      <p:ext uri="{BB962C8B-B14F-4D97-AF65-F5344CB8AC3E}">
        <p14:creationId xmlns:p14="http://schemas.microsoft.com/office/powerpoint/2010/main" val="1205105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21" title="WhatsApp Image 2026-04-20 at 15.17.34.jpeg"/>
          <p:cNvPicPr preferRelativeResize="0"/>
          <p:nvPr/>
        </p:nvPicPr>
        <p:blipFill rotWithShape="1">
          <a:blip r:embed="rId3">
            <a:alphaModFix/>
          </a:blip>
          <a:srcRect/>
          <a:stretch/>
        </p:blipFill>
        <p:spPr>
          <a:xfrm>
            <a:off x="0" y="0"/>
            <a:ext cx="9151944" cy="5143500"/>
          </a:xfrm>
          <a:prstGeom prst="rect">
            <a:avLst/>
          </a:prstGeom>
          <a:noFill/>
          <a:ln>
            <a:noFill/>
          </a:ln>
        </p:spPr>
      </p:pic>
      <p:sp>
        <p:nvSpPr>
          <p:cNvPr id="119" name="Google Shape;119;p21"/>
          <p:cNvSpPr txBox="1"/>
          <p:nvPr/>
        </p:nvSpPr>
        <p:spPr>
          <a:xfrm>
            <a:off x="101850" y="81475"/>
            <a:ext cx="8973300" cy="60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700">
                <a:solidFill>
                  <a:srgbClr val="5A4079"/>
                </a:solidFill>
                <a:latin typeface="Montserrat ExtraBold"/>
                <a:ea typeface="Montserrat ExtraBold"/>
                <a:cs typeface="Montserrat ExtraBold"/>
                <a:sym typeface="Montserrat ExtraBold"/>
              </a:rPr>
              <a:t>Challenges</a:t>
            </a:r>
            <a:endParaRPr sz="2700">
              <a:solidFill>
                <a:srgbClr val="5A4079"/>
              </a:solidFill>
              <a:latin typeface="Montserrat ExtraBold"/>
              <a:ea typeface="Montserrat ExtraBold"/>
              <a:cs typeface="Montserrat ExtraBold"/>
              <a:sym typeface="Montserrat ExtraBold"/>
            </a:endParaRPr>
          </a:p>
        </p:txBody>
      </p:sp>
      <p:sp>
        <p:nvSpPr>
          <p:cNvPr id="120" name="Google Shape;120;p21"/>
          <p:cNvSpPr txBox="1"/>
          <p:nvPr/>
        </p:nvSpPr>
        <p:spPr>
          <a:xfrm>
            <a:off x="211777" y="865375"/>
            <a:ext cx="6488400" cy="413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650" b="1">
                <a:solidFill>
                  <a:schemeClr val="lt1"/>
                </a:solidFill>
                <a:latin typeface="Jost"/>
                <a:ea typeface="Jost"/>
                <a:cs typeface="Jost"/>
                <a:sym typeface="Jost"/>
              </a:rPr>
              <a:t>Shifting global power dynamics &amp; changes in the world order</a:t>
            </a:r>
            <a:endParaRPr sz="1650">
              <a:solidFill>
                <a:schemeClr val="lt1"/>
              </a:solidFill>
              <a:latin typeface="Jost ExtraBold"/>
              <a:ea typeface="Jost ExtraBold"/>
              <a:cs typeface="Jost ExtraBold"/>
              <a:sym typeface="Jost ExtraBold"/>
            </a:endParaRPr>
          </a:p>
        </p:txBody>
      </p:sp>
      <p:sp>
        <p:nvSpPr>
          <p:cNvPr id="121" name="Google Shape;121;p21"/>
          <p:cNvSpPr txBox="1"/>
          <p:nvPr/>
        </p:nvSpPr>
        <p:spPr>
          <a:xfrm>
            <a:off x="199901" y="1367250"/>
            <a:ext cx="6488400" cy="413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650" b="1" dirty="0">
                <a:solidFill>
                  <a:schemeClr val="lt1"/>
                </a:solidFill>
                <a:latin typeface="Jost"/>
                <a:ea typeface="Jost"/>
                <a:cs typeface="Jost"/>
                <a:sym typeface="Jost"/>
              </a:rPr>
              <a:t>Erosion of multilateral cooperation</a:t>
            </a:r>
            <a:endParaRPr sz="1650" b="1" dirty="0">
              <a:solidFill>
                <a:schemeClr val="lt1"/>
              </a:solidFill>
              <a:latin typeface="Jost"/>
              <a:ea typeface="Jost"/>
              <a:cs typeface="Jost"/>
              <a:sym typeface="Jost"/>
            </a:endParaRPr>
          </a:p>
        </p:txBody>
      </p:sp>
      <p:sp>
        <p:nvSpPr>
          <p:cNvPr id="123" name="Google Shape;123;p21"/>
          <p:cNvSpPr txBox="1"/>
          <p:nvPr/>
        </p:nvSpPr>
        <p:spPr>
          <a:xfrm>
            <a:off x="211777" y="2348892"/>
            <a:ext cx="6488400" cy="413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650" b="1">
                <a:solidFill>
                  <a:schemeClr val="lt1"/>
                </a:solidFill>
                <a:latin typeface="Jost"/>
                <a:ea typeface="Jost"/>
                <a:cs typeface="Jost"/>
                <a:sym typeface="Jost"/>
              </a:rPr>
              <a:t>Escalating geopolitical tensions &amp; a new “cold war” climate</a:t>
            </a:r>
            <a:endParaRPr sz="1650" b="1">
              <a:solidFill>
                <a:schemeClr val="lt1"/>
              </a:solidFill>
              <a:latin typeface="Jost"/>
              <a:ea typeface="Jost"/>
              <a:cs typeface="Jost"/>
              <a:sym typeface="Jost"/>
            </a:endParaRPr>
          </a:p>
        </p:txBody>
      </p:sp>
      <p:sp>
        <p:nvSpPr>
          <p:cNvPr id="124" name="Google Shape;124;p21"/>
          <p:cNvSpPr txBox="1"/>
          <p:nvPr/>
        </p:nvSpPr>
        <p:spPr>
          <a:xfrm>
            <a:off x="199901" y="2835497"/>
            <a:ext cx="6488400" cy="413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650" b="1" dirty="0">
                <a:solidFill>
                  <a:srgbClr val="FF0000"/>
                </a:solidFill>
                <a:latin typeface="Jost"/>
                <a:ea typeface="Jost"/>
                <a:cs typeface="Jost"/>
                <a:sym typeface="Jost"/>
              </a:rPr>
              <a:t>Climate change &amp; its compounding humanitarian impacts</a:t>
            </a:r>
            <a:endParaRPr sz="1650" b="1" dirty="0">
              <a:solidFill>
                <a:srgbClr val="FF0000"/>
              </a:solidFill>
              <a:latin typeface="Jost"/>
              <a:ea typeface="Jost"/>
              <a:cs typeface="Jost"/>
              <a:sym typeface="Jost"/>
            </a:endParaRPr>
          </a:p>
        </p:txBody>
      </p:sp>
      <p:cxnSp>
        <p:nvCxnSpPr>
          <p:cNvPr id="10" name="Straight Connector 9">
            <a:extLst>
              <a:ext uri="{FF2B5EF4-FFF2-40B4-BE49-F238E27FC236}">
                <a16:creationId xmlns:a16="http://schemas.microsoft.com/office/drawing/2014/main" id="{63CC9111-6CFA-BB70-0383-6EC87340D9FC}"/>
              </a:ext>
            </a:extLst>
          </p:cNvPr>
          <p:cNvCxnSpPr>
            <a:cxnSpLocks/>
          </p:cNvCxnSpPr>
          <p:nvPr/>
        </p:nvCxnSpPr>
        <p:spPr>
          <a:xfrm flipV="1">
            <a:off x="6388926" y="3042197"/>
            <a:ext cx="1013084" cy="7209"/>
          </a:xfrm>
          <a:prstGeom prst="line">
            <a:avLst/>
          </a:prstGeom>
          <a:ln w="57150">
            <a:solidFill>
              <a:srgbClr val="E0AF45"/>
            </a:solidFill>
          </a:ln>
        </p:spPr>
        <p:style>
          <a:lnRef idx="1">
            <a:schemeClr val="accent1"/>
          </a:lnRef>
          <a:fillRef idx="0">
            <a:schemeClr val="accent1"/>
          </a:fillRef>
          <a:effectRef idx="0">
            <a:schemeClr val="accent1"/>
          </a:effectRef>
          <a:fontRef idx="minor">
            <a:schemeClr val="tx1"/>
          </a:fontRef>
        </p:style>
      </p:cxnSp>
      <p:sp>
        <p:nvSpPr>
          <p:cNvPr id="125" name="Google Shape;125;p21"/>
          <p:cNvSpPr txBox="1"/>
          <p:nvPr/>
        </p:nvSpPr>
        <p:spPr>
          <a:xfrm>
            <a:off x="199901" y="3369798"/>
            <a:ext cx="6488400" cy="413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650" b="1" dirty="0">
                <a:solidFill>
                  <a:schemeClr val="bg1"/>
                </a:solidFill>
                <a:latin typeface="Jost"/>
                <a:ea typeface="Jost"/>
                <a:cs typeface="Jost"/>
                <a:sym typeface="Jost"/>
              </a:rPr>
              <a:t>Persistent gap between international commitments &amp; action</a:t>
            </a:r>
            <a:endParaRPr sz="1650" b="1" dirty="0">
              <a:solidFill>
                <a:schemeClr val="bg1"/>
              </a:solidFill>
              <a:latin typeface="Jost"/>
              <a:ea typeface="Jost"/>
              <a:cs typeface="Jost"/>
              <a:sym typeface="Jost"/>
            </a:endParaRPr>
          </a:p>
        </p:txBody>
      </p:sp>
      <p:sp>
        <p:nvSpPr>
          <p:cNvPr id="3" name="Google Shape;122;p21">
            <a:extLst>
              <a:ext uri="{FF2B5EF4-FFF2-40B4-BE49-F238E27FC236}">
                <a16:creationId xmlns:a16="http://schemas.microsoft.com/office/drawing/2014/main" id="{9E42EC36-7D97-3350-B3E3-00D84DA24712}"/>
              </a:ext>
            </a:extLst>
          </p:cNvPr>
          <p:cNvSpPr txBox="1"/>
          <p:nvPr/>
        </p:nvSpPr>
        <p:spPr>
          <a:xfrm>
            <a:off x="159710" y="2842444"/>
            <a:ext cx="6619811" cy="396000"/>
          </a:xfrm>
          <a:prstGeom prst="roundRect">
            <a:avLst/>
          </a:prstGeom>
          <a:solidFill>
            <a:srgbClr val="E0AF45"/>
          </a:solidFill>
          <a:ln>
            <a:noFill/>
          </a:ln>
        </p:spPr>
        <p:txBody>
          <a:bodyPr spcFirstLastPara="1" wrap="square" lIns="91425" tIns="91425" rIns="91425" bIns="91425" anchor="t" anchorCtr="0">
            <a:spAutoFit/>
          </a:bodyPr>
          <a:lstStyle/>
          <a:p>
            <a:pPr lvl="0">
              <a:lnSpc>
                <a:spcPct val="90000"/>
              </a:lnSpc>
            </a:pPr>
            <a:r>
              <a:rPr lang="en-US" sz="1650" b="1" dirty="0">
                <a:solidFill>
                  <a:srgbClr val="7E599C"/>
                </a:solidFill>
                <a:latin typeface="Jost"/>
                <a:ea typeface="Jost"/>
                <a:cs typeface="Jost"/>
                <a:sym typeface="Jost"/>
              </a:rPr>
              <a:t>Climate change &amp; its compounding impacts</a:t>
            </a:r>
          </a:p>
        </p:txBody>
      </p:sp>
      <p:sp>
        <p:nvSpPr>
          <p:cNvPr id="7" name="TextBox 6">
            <a:extLst>
              <a:ext uri="{FF2B5EF4-FFF2-40B4-BE49-F238E27FC236}">
                <a16:creationId xmlns:a16="http://schemas.microsoft.com/office/drawing/2014/main" id="{B4BEC6E0-F40F-B12D-95F1-FF8EBDA493AB}"/>
              </a:ext>
            </a:extLst>
          </p:cNvPr>
          <p:cNvSpPr txBox="1"/>
          <p:nvPr/>
        </p:nvSpPr>
        <p:spPr>
          <a:xfrm>
            <a:off x="199901" y="1894604"/>
            <a:ext cx="6500276" cy="327205"/>
          </a:xfrm>
          <a:prstGeom prst="rect">
            <a:avLst/>
          </a:prstGeom>
          <a:noFill/>
        </p:spPr>
        <p:txBody>
          <a:bodyPr wrap="square">
            <a:spAutoFit/>
          </a:bodyPr>
          <a:lstStyle/>
          <a:p>
            <a:pPr marL="0" lvl="0" indent="0" algn="l" rtl="0">
              <a:lnSpc>
                <a:spcPct val="90000"/>
              </a:lnSpc>
              <a:spcBef>
                <a:spcPts val="0"/>
              </a:spcBef>
              <a:spcAft>
                <a:spcPts val="0"/>
              </a:spcAft>
              <a:buNone/>
            </a:pPr>
            <a:r>
              <a:rPr lang="en-CA" sz="1650" b="1" dirty="0">
                <a:solidFill>
                  <a:schemeClr val="bg1"/>
                </a:solidFill>
                <a:latin typeface="Jost"/>
                <a:ea typeface="Jost"/>
                <a:cs typeface="Jost"/>
                <a:sym typeface="Jost"/>
              </a:rPr>
              <a:t>Interconnected crises ("</a:t>
            </a:r>
            <a:r>
              <a:rPr lang="en-CA" sz="1650" b="1" dirty="0" err="1">
                <a:solidFill>
                  <a:schemeClr val="bg1"/>
                </a:solidFill>
                <a:latin typeface="Jost"/>
                <a:ea typeface="Jost"/>
                <a:cs typeface="Jost"/>
                <a:sym typeface="Jost"/>
              </a:rPr>
              <a:t>polycrises</a:t>
            </a:r>
            <a:r>
              <a:rPr lang="en-CA" sz="1650" b="1" dirty="0">
                <a:solidFill>
                  <a:schemeClr val="bg1"/>
                </a:solidFill>
                <a:latin typeface="Jost"/>
                <a:ea typeface="Jost"/>
                <a:cs typeface="Jost"/>
                <a:sym typeface="Jost"/>
              </a:rPr>
              <a:t>") amplifying global fragility</a:t>
            </a:r>
          </a:p>
        </p:txBody>
      </p:sp>
      <p:sp>
        <p:nvSpPr>
          <p:cNvPr id="8" name="Rectangle: Rounded Corners 7">
            <a:extLst>
              <a:ext uri="{FF2B5EF4-FFF2-40B4-BE49-F238E27FC236}">
                <a16:creationId xmlns:a16="http://schemas.microsoft.com/office/drawing/2014/main" id="{900A1570-9A06-C81C-02B3-409889EDD312}"/>
              </a:ext>
            </a:extLst>
          </p:cNvPr>
          <p:cNvSpPr/>
          <p:nvPr/>
        </p:nvSpPr>
        <p:spPr>
          <a:xfrm>
            <a:off x="6920607" y="1201899"/>
            <a:ext cx="2112511" cy="2432552"/>
          </a:xfrm>
          <a:prstGeom prst="roundRect">
            <a:avLst/>
          </a:prstGeom>
          <a:solidFill>
            <a:srgbClr val="7E599C"/>
          </a:solidFill>
          <a:ln>
            <a:solidFill>
              <a:srgbClr val="E0AF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Climate-conflict nexus </a:t>
            </a:r>
          </a:p>
          <a:p>
            <a:pPr algn="ctr"/>
            <a:r>
              <a:rPr lang="en-US" dirty="0">
                <a:solidFill>
                  <a:schemeClr val="bg1"/>
                </a:solidFill>
              </a:rPr>
              <a:t> "threat multiplier"  </a:t>
            </a:r>
            <a:r>
              <a:rPr lang="en-CA" dirty="0">
                <a:solidFill>
                  <a:schemeClr val="bg1"/>
                </a:solidFill>
              </a:rPr>
              <a:t>worsening</a:t>
            </a:r>
            <a:r>
              <a:rPr lang="en-CA" b="1" dirty="0"/>
              <a:t> </a:t>
            </a:r>
            <a:r>
              <a:rPr lang="en-US" dirty="0">
                <a:solidFill>
                  <a:schemeClr val="bg1"/>
                </a:solidFill>
              </a:rPr>
              <a:t>existing social, economic, and political tensions, which in turn diminishes the capacity for climate adaptation</a:t>
            </a:r>
            <a:endParaRPr lang="en-CA"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418B6762-7F21-7298-8057-95F137EDC87D}"/>
            </a:ext>
          </a:extLst>
        </p:cNvPr>
        <p:cNvGrpSpPr/>
        <p:nvPr/>
      </p:nvGrpSpPr>
      <p:grpSpPr>
        <a:xfrm>
          <a:off x="0" y="0"/>
          <a:ext cx="0" cy="0"/>
          <a:chOff x="0" y="0"/>
          <a:chExt cx="0" cy="0"/>
        </a:xfrm>
      </p:grpSpPr>
      <p:pic>
        <p:nvPicPr>
          <p:cNvPr id="109" name="Google Shape;109;p20" title="WhatsApp Image 2026-04-20 at 09.01.12 (5).jpeg">
            <a:extLst>
              <a:ext uri="{FF2B5EF4-FFF2-40B4-BE49-F238E27FC236}">
                <a16:creationId xmlns:a16="http://schemas.microsoft.com/office/drawing/2014/main" id="{73419B20-D5DB-3A67-D6FC-0ED1759990E4}"/>
              </a:ext>
            </a:extLst>
          </p:cNvPr>
          <p:cNvPicPr preferRelativeResize="0"/>
          <p:nvPr/>
        </p:nvPicPr>
        <p:blipFill>
          <a:blip r:embed="rId3">
            <a:alphaModFix/>
          </a:blip>
          <a:stretch>
            <a:fillRect/>
          </a:stretch>
        </p:blipFill>
        <p:spPr>
          <a:xfrm>
            <a:off x="0" y="0"/>
            <a:ext cx="9143997" cy="5139034"/>
          </a:xfrm>
          <a:prstGeom prst="rect">
            <a:avLst/>
          </a:prstGeom>
          <a:noFill/>
          <a:ln>
            <a:noFill/>
          </a:ln>
        </p:spPr>
      </p:pic>
      <p:sp>
        <p:nvSpPr>
          <p:cNvPr id="110" name="Google Shape;110;p20">
            <a:extLst>
              <a:ext uri="{FF2B5EF4-FFF2-40B4-BE49-F238E27FC236}">
                <a16:creationId xmlns:a16="http://schemas.microsoft.com/office/drawing/2014/main" id="{4D195CDD-DCCD-BD9F-E3C7-D075FCEAB79B}"/>
              </a:ext>
            </a:extLst>
          </p:cNvPr>
          <p:cNvSpPr txBox="1"/>
          <p:nvPr/>
        </p:nvSpPr>
        <p:spPr>
          <a:xfrm>
            <a:off x="80875" y="25476"/>
            <a:ext cx="9075000" cy="66245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700" dirty="0">
                <a:solidFill>
                  <a:srgbClr val="5A4079"/>
                </a:solidFill>
                <a:latin typeface="Montserrat ExtraBold"/>
                <a:ea typeface="Montserrat ExtraBold"/>
                <a:cs typeface="Montserrat ExtraBold"/>
                <a:sym typeface="Montserrat ExtraBold"/>
              </a:rPr>
              <a:t>FCAS Vulnerability &amp; Readiness</a:t>
            </a:r>
            <a:endParaRPr sz="2700" dirty="0">
              <a:solidFill>
                <a:srgbClr val="5A4079"/>
              </a:solidFill>
              <a:latin typeface="Montserrat ExtraBold"/>
              <a:ea typeface="Montserrat ExtraBold"/>
              <a:cs typeface="Montserrat ExtraBold"/>
              <a:sym typeface="Montserrat ExtraBold"/>
            </a:endParaRPr>
          </a:p>
        </p:txBody>
      </p:sp>
      <p:sp>
        <p:nvSpPr>
          <p:cNvPr id="111" name="Google Shape;111;p20">
            <a:extLst>
              <a:ext uri="{FF2B5EF4-FFF2-40B4-BE49-F238E27FC236}">
                <a16:creationId xmlns:a16="http://schemas.microsoft.com/office/drawing/2014/main" id="{E2E1025B-FA44-3F4B-23B7-09C1D0816293}"/>
              </a:ext>
            </a:extLst>
          </p:cNvPr>
          <p:cNvSpPr txBox="1"/>
          <p:nvPr/>
        </p:nvSpPr>
        <p:spPr>
          <a:xfrm>
            <a:off x="285175" y="845350"/>
            <a:ext cx="6345300" cy="78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b="1" dirty="0">
                <a:solidFill>
                  <a:srgbClr val="FFFFFF"/>
                </a:solidFill>
                <a:latin typeface="Jost"/>
                <a:ea typeface="Jost"/>
                <a:cs typeface="Jost"/>
                <a:sym typeface="Jost"/>
              </a:rPr>
              <a:t>Conflict-affected countries are first hit and last to recover</a:t>
            </a:r>
            <a:endParaRPr sz="1800" b="1" dirty="0">
              <a:solidFill>
                <a:srgbClr val="FFFFFF"/>
              </a:solidFill>
              <a:latin typeface="Jost"/>
              <a:ea typeface="Jost"/>
              <a:cs typeface="Jost"/>
              <a:sym typeface="Jost"/>
            </a:endParaRPr>
          </a:p>
          <a:p>
            <a:pPr marL="0" lvl="0" indent="0" algn="l" rtl="0">
              <a:lnSpc>
                <a:spcPct val="115000"/>
              </a:lnSpc>
              <a:spcBef>
                <a:spcPts val="0"/>
              </a:spcBef>
              <a:spcAft>
                <a:spcPts val="0"/>
              </a:spcAft>
              <a:buNone/>
            </a:pPr>
            <a:r>
              <a:rPr lang="en" sz="1800" b="1" dirty="0">
                <a:solidFill>
                  <a:srgbClr val="FFFFFF"/>
                </a:solidFill>
                <a:latin typeface="Jost"/>
                <a:ea typeface="Jost"/>
                <a:cs typeface="Jost"/>
                <a:sym typeface="Jost"/>
              </a:rPr>
              <a:t>from global crises</a:t>
            </a:r>
            <a:endParaRPr sz="1800" b="1" dirty="0">
              <a:solidFill>
                <a:srgbClr val="FFFFFF"/>
              </a:solidFill>
              <a:latin typeface="Jost"/>
              <a:ea typeface="Jost"/>
              <a:cs typeface="Jost"/>
              <a:sym typeface="Jost"/>
            </a:endParaRPr>
          </a:p>
        </p:txBody>
      </p:sp>
      <p:sp>
        <p:nvSpPr>
          <p:cNvPr id="112" name="Google Shape;112;p20">
            <a:extLst>
              <a:ext uri="{FF2B5EF4-FFF2-40B4-BE49-F238E27FC236}">
                <a16:creationId xmlns:a16="http://schemas.microsoft.com/office/drawing/2014/main" id="{90C1108F-ED15-C45E-77CD-03524582211E}"/>
              </a:ext>
            </a:extLst>
          </p:cNvPr>
          <p:cNvSpPr txBox="1"/>
          <p:nvPr/>
        </p:nvSpPr>
        <p:spPr>
          <a:xfrm>
            <a:off x="172048" y="1752347"/>
            <a:ext cx="8799900" cy="1431131"/>
          </a:xfrm>
          <a:prstGeom prst="rect">
            <a:avLst/>
          </a:prstGeom>
          <a:noFill/>
          <a:ln>
            <a:noFill/>
          </a:ln>
        </p:spPr>
        <p:txBody>
          <a:bodyPr spcFirstLastPara="1" wrap="square" lIns="91425" tIns="91425" rIns="91425" bIns="91425" anchor="t" anchorCtr="0">
            <a:spAutoFit/>
          </a:bodyPr>
          <a:lstStyle/>
          <a:p>
            <a:pPr marL="457200" lvl="0" indent="-228600" algn="l" rtl="0">
              <a:lnSpc>
                <a:spcPct val="150000"/>
              </a:lnSpc>
              <a:spcBef>
                <a:spcPts val="0"/>
              </a:spcBef>
              <a:spcAft>
                <a:spcPts val="0"/>
              </a:spcAft>
              <a:buClr>
                <a:srgbClr val="5A4079"/>
              </a:buClr>
              <a:buSzPts val="1800"/>
              <a:buFont typeface="Jost Medium"/>
              <a:buChar char="●"/>
            </a:pPr>
            <a:r>
              <a:rPr lang="en" sz="1800" dirty="0">
                <a:solidFill>
                  <a:schemeClr val="dk1"/>
                </a:solidFill>
                <a:latin typeface="Jost Medium"/>
                <a:ea typeface="Jost Medium"/>
                <a:cs typeface="Jost Medium"/>
                <a:sym typeface="Jost Medium"/>
              </a:rPr>
              <a:t>Poverty and hunger are disproportionately concentrated in fragile contexts</a:t>
            </a:r>
            <a:endParaRPr sz="1800" dirty="0">
              <a:solidFill>
                <a:schemeClr val="dk1"/>
              </a:solidFill>
              <a:latin typeface="Jost Medium"/>
              <a:ea typeface="Jost Medium"/>
              <a:cs typeface="Jost Medium"/>
              <a:sym typeface="Jost Medium"/>
            </a:endParaRPr>
          </a:p>
          <a:p>
            <a:pPr marL="457200" lvl="0" indent="-228600" algn="l" rtl="0">
              <a:lnSpc>
                <a:spcPct val="150000"/>
              </a:lnSpc>
              <a:spcBef>
                <a:spcPts val="0"/>
              </a:spcBef>
              <a:spcAft>
                <a:spcPts val="0"/>
              </a:spcAft>
              <a:buClr>
                <a:srgbClr val="5A4079"/>
              </a:buClr>
              <a:buSzPts val="1800"/>
              <a:buFont typeface="Jost Medium"/>
              <a:buChar char="●"/>
            </a:pPr>
            <a:r>
              <a:rPr lang="en" sz="1800" dirty="0">
                <a:solidFill>
                  <a:schemeClr val="dk1"/>
                </a:solidFill>
                <a:latin typeface="Jost Medium"/>
                <a:ea typeface="Jost Medium"/>
                <a:cs typeface="Jost Medium"/>
                <a:sym typeface="Jost Medium"/>
              </a:rPr>
              <a:t>These crises are becoming “left behind” as global attention shifts elsewhere</a:t>
            </a:r>
            <a:endParaRPr sz="1800" dirty="0">
              <a:solidFill>
                <a:schemeClr val="dk1"/>
              </a:solidFill>
              <a:latin typeface="Jost Medium"/>
              <a:ea typeface="Jost Medium"/>
              <a:cs typeface="Jost Medium"/>
              <a:sym typeface="Jost Medium"/>
            </a:endParaRPr>
          </a:p>
          <a:p>
            <a:pPr marL="457200" lvl="0" indent="-228600" algn="l" rtl="0">
              <a:lnSpc>
                <a:spcPct val="150000"/>
              </a:lnSpc>
              <a:spcBef>
                <a:spcPts val="0"/>
              </a:spcBef>
              <a:spcAft>
                <a:spcPts val="0"/>
              </a:spcAft>
              <a:buClr>
                <a:srgbClr val="5A4079"/>
              </a:buClr>
              <a:buSzPts val="1800"/>
              <a:buFont typeface="Jost Medium"/>
              <a:buChar char="●"/>
            </a:pPr>
            <a:r>
              <a:rPr lang="en" sz="1800" dirty="0">
                <a:solidFill>
                  <a:schemeClr val="dk1"/>
                </a:solidFill>
                <a:latin typeface="Jost Medium"/>
                <a:ea typeface="Jost Medium"/>
                <a:cs typeface="Jost Medium"/>
                <a:sym typeface="Jost Medium"/>
              </a:rPr>
              <a:t>These countries sit at the intersection of geopolitics and instability</a:t>
            </a:r>
            <a:endParaRPr sz="1800" dirty="0">
              <a:solidFill>
                <a:schemeClr val="dk1"/>
              </a:solidFill>
              <a:latin typeface="Jost Medium"/>
              <a:ea typeface="Jost Medium"/>
              <a:cs typeface="Jost Medium"/>
              <a:sym typeface="Jost Medium"/>
            </a:endParaRPr>
          </a:p>
        </p:txBody>
      </p:sp>
      <p:sp>
        <p:nvSpPr>
          <p:cNvPr id="113" name="Google Shape;113;p20">
            <a:extLst>
              <a:ext uri="{FF2B5EF4-FFF2-40B4-BE49-F238E27FC236}">
                <a16:creationId xmlns:a16="http://schemas.microsoft.com/office/drawing/2014/main" id="{3AA05877-BB61-BE92-2A79-B4F1D6566B8D}"/>
              </a:ext>
            </a:extLst>
          </p:cNvPr>
          <p:cNvSpPr txBox="1"/>
          <p:nvPr/>
        </p:nvSpPr>
        <p:spPr>
          <a:xfrm>
            <a:off x="285175" y="3452775"/>
            <a:ext cx="6345300" cy="78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b="1" dirty="0">
                <a:solidFill>
                  <a:srgbClr val="FFFFFF"/>
                </a:solidFill>
                <a:latin typeface="Jost"/>
                <a:ea typeface="Jost"/>
                <a:cs typeface="Jost"/>
                <a:sym typeface="Jost"/>
              </a:rPr>
              <a:t>Without stability, large populations will remain trapped</a:t>
            </a:r>
            <a:endParaRPr sz="1800" b="1" dirty="0">
              <a:solidFill>
                <a:srgbClr val="FFFFFF"/>
              </a:solidFill>
              <a:latin typeface="Jost"/>
              <a:ea typeface="Jost"/>
              <a:cs typeface="Jost"/>
              <a:sym typeface="Jost"/>
            </a:endParaRPr>
          </a:p>
          <a:p>
            <a:pPr marL="0" lvl="0" indent="0" algn="l" rtl="0">
              <a:lnSpc>
                <a:spcPct val="115000"/>
              </a:lnSpc>
              <a:spcBef>
                <a:spcPts val="0"/>
              </a:spcBef>
              <a:spcAft>
                <a:spcPts val="0"/>
              </a:spcAft>
              <a:buNone/>
            </a:pPr>
            <a:r>
              <a:rPr lang="en" sz="1800" b="1" dirty="0">
                <a:solidFill>
                  <a:srgbClr val="FFFFFF"/>
                </a:solidFill>
                <a:latin typeface="Jost"/>
                <a:ea typeface="Jost"/>
                <a:cs typeface="Jost"/>
                <a:sym typeface="Jost"/>
              </a:rPr>
              <a:t>in cycles of vulnerability and recurring crises</a:t>
            </a:r>
            <a:endParaRPr sz="1800" b="1" dirty="0">
              <a:solidFill>
                <a:srgbClr val="FFFFFF"/>
              </a:solidFill>
              <a:latin typeface="Jost"/>
              <a:ea typeface="Jost"/>
              <a:cs typeface="Jost"/>
              <a:sym typeface="Jost"/>
            </a:endParaRPr>
          </a:p>
        </p:txBody>
      </p:sp>
      <p:sp>
        <p:nvSpPr>
          <p:cNvPr id="2" name="Rectangle 1">
            <a:extLst>
              <a:ext uri="{FF2B5EF4-FFF2-40B4-BE49-F238E27FC236}">
                <a16:creationId xmlns:a16="http://schemas.microsoft.com/office/drawing/2014/main" id="{6BCAA645-E62F-FB59-775B-90448666C81D}"/>
              </a:ext>
            </a:extLst>
          </p:cNvPr>
          <p:cNvSpPr/>
          <p:nvPr/>
        </p:nvSpPr>
        <p:spPr>
          <a:xfrm>
            <a:off x="80875" y="711843"/>
            <a:ext cx="9063125" cy="37386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b="1" dirty="0"/>
          </a:p>
        </p:txBody>
      </p:sp>
      <p:pic>
        <p:nvPicPr>
          <p:cNvPr id="3" name="Content Placeholder 14" descr="ND-GAIN Country Matrix (2023) | FY26 Fragile &amp; Conflict-affected Situations&#10;&#10;AI-generated content may be incorrect.">
            <a:extLst>
              <a:ext uri="{FF2B5EF4-FFF2-40B4-BE49-F238E27FC236}">
                <a16:creationId xmlns:a16="http://schemas.microsoft.com/office/drawing/2014/main" id="{EA67B013-409E-53A0-DE0B-4605A5715DA9}"/>
              </a:ext>
            </a:extLst>
          </p:cNvPr>
          <p:cNvPicPr>
            <a:picLocks noChangeAspect="1"/>
          </p:cNvPicPr>
          <p:nvPr/>
        </p:nvPicPr>
        <p:blipFill>
          <a:blip r:embed="rId4"/>
          <a:stretch>
            <a:fillRect/>
          </a:stretch>
        </p:blipFill>
        <p:spPr>
          <a:xfrm>
            <a:off x="4085863" y="709372"/>
            <a:ext cx="4886085" cy="3699570"/>
          </a:xfrm>
          <a:prstGeom prst="rect">
            <a:avLst/>
          </a:prstGeom>
          <a:noFill/>
          <a:ln>
            <a:noFill/>
          </a:ln>
        </p:spPr>
      </p:pic>
      <p:sp>
        <p:nvSpPr>
          <p:cNvPr id="4" name="Rectangle 3">
            <a:extLst>
              <a:ext uri="{FF2B5EF4-FFF2-40B4-BE49-F238E27FC236}">
                <a16:creationId xmlns:a16="http://schemas.microsoft.com/office/drawing/2014/main" id="{936E5AB3-E63F-B510-5C0A-B1A9A17567BB}"/>
              </a:ext>
            </a:extLst>
          </p:cNvPr>
          <p:cNvSpPr/>
          <p:nvPr/>
        </p:nvSpPr>
        <p:spPr>
          <a:xfrm>
            <a:off x="160170" y="927541"/>
            <a:ext cx="3741766" cy="32839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Clr>
                <a:srgbClr val="7E599C"/>
              </a:buClr>
              <a:buFont typeface="Arial" panose="020B0604020202020204" pitchFamily="34" charset="0"/>
              <a:buChar char="•"/>
            </a:pPr>
            <a:r>
              <a:rPr lang="en-US" b="1" dirty="0">
                <a:solidFill>
                  <a:srgbClr val="7E599C"/>
                </a:solidFill>
              </a:rPr>
              <a:t>FCAS disproportionately concentrated in the most vulnerable quartile of the ND-GAIN index.</a:t>
            </a:r>
          </a:p>
          <a:p>
            <a:pPr>
              <a:buClr>
                <a:srgbClr val="7E599C"/>
              </a:buClr>
            </a:pPr>
            <a:endParaRPr lang="en-US" b="1" dirty="0">
              <a:solidFill>
                <a:srgbClr val="7E599C"/>
              </a:solidFill>
            </a:endParaRPr>
          </a:p>
          <a:p>
            <a:pPr marL="285750" indent="-285750">
              <a:buClr>
                <a:srgbClr val="7E599C"/>
              </a:buClr>
              <a:buFont typeface="Arial" panose="020B0604020202020204" pitchFamily="34" charset="0"/>
              <a:buChar char="•"/>
            </a:pPr>
            <a:r>
              <a:rPr lang="en-US" b="1" dirty="0">
                <a:solidFill>
                  <a:srgbClr val="7E599C"/>
                </a:solidFill>
              </a:rPr>
              <a:t>Significant structural overlap between climate vulnerability and fragility.</a:t>
            </a:r>
          </a:p>
          <a:p>
            <a:pPr marL="285750" indent="-285750">
              <a:buClr>
                <a:srgbClr val="7E599C"/>
              </a:buClr>
              <a:buFont typeface="Arial" panose="020B0604020202020204" pitchFamily="34" charset="0"/>
              <a:buChar char="•"/>
            </a:pPr>
            <a:endParaRPr lang="en-US" b="1" dirty="0">
              <a:solidFill>
                <a:srgbClr val="7E599C"/>
              </a:solidFill>
            </a:endParaRPr>
          </a:p>
          <a:p>
            <a:pPr marL="285750" indent="-285750">
              <a:buClr>
                <a:srgbClr val="7E599C"/>
              </a:buClr>
              <a:buFont typeface="Arial" panose="020B0604020202020204" pitchFamily="34" charset="0"/>
              <a:buChar char="•"/>
            </a:pPr>
            <a:r>
              <a:rPr lang="en-US" b="1" dirty="0">
                <a:solidFill>
                  <a:srgbClr val="7E599C"/>
                </a:solidFill>
              </a:rPr>
              <a:t>Climate-conflict nexus compounding ability to adapt. </a:t>
            </a:r>
          </a:p>
        </p:txBody>
      </p:sp>
    </p:spTree>
    <p:extLst>
      <p:ext uri="{BB962C8B-B14F-4D97-AF65-F5344CB8AC3E}">
        <p14:creationId xmlns:p14="http://schemas.microsoft.com/office/powerpoint/2010/main" val="2963898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8" title="WhatsApp Image 2026-04-20 at 09.01.12 (3).jpeg"/>
          <p:cNvPicPr preferRelativeResize="0"/>
          <p:nvPr/>
        </p:nvPicPr>
        <p:blipFill>
          <a:blip r:embed="rId3">
            <a:alphaModFix/>
          </a:blip>
          <a:stretch>
            <a:fillRect/>
          </a:stretch>
        </p:blipFill>
        <p:spPr>
          <a:xfrm>
            <a:off x="0" y="0"/>
            <a:ext cx="9144003" cy="5139034"/>
          </a:xfrm>
          <a:prstGeom prst="rect">
            <a:avLst/>
          </a:prstGeom>
          <a:noFill/>
          <a:ln>
            <a:noFill/>
          </a:ln>
        </p:spPr>
      </p:pic>
      <p:sp>
        <p:nvSpPr>
          <p:cNvPr id="94" name="Google Shape;94;p18"/>
          <p:cNvSpPr txBox="1"/>
          <p:nvPr/>
        </p:nvSpPr>
        <p:spPr>
          <a:xfrm>
            <a:off x="3075877" y="763875"/>
            <a:ext cx="3000000" cy="1341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b="1">
                <a:solidFill>
                  <a:srgbClr val="5A4079"/>
                </a:solidFill>
                <a:latin typeface="Jost"/>
                <a:ea typeface="Jost"/>
                <a:cs typeface="Jost"/>
                <a:sym typeface="Jost"/>
              </a:rPr>
              <a:t>Collective Advocacy</a:t>
            </a:r>
            <a:endParaRPr sz="1800" b="1">
              <a:solidFill>
                <a:srgbClr val="5A4079"/>
              </a:solidFill>
              <a:latin typeface="Jost"/>
              <a:ea typeface="Jost"/>
              <a:cs typeface="Jost"/>
              <a:sym typeface="Jost"/>
            </a:endParaRPr>
          </a:p>
          <a:p>
            <a:pPr marL="0" lvl="0" indent="0" algn="l" rtl="0">
              <a:lnSpc>
                <a:spcPct val="115000"/>
              </a:lnSpc>
              <a:spcBef>
                <a:spcPts val="0"/>
              </a:spcBef>
              <a:spcAft>
                <a:spcPts val="0"/>
              </a:spcAft>
              <a:buNone/>
            </a:pPr>
            <a:r>
              <a:rPr lang="en" sz="1650">
                <a:solidFill>
                  <a:schemeClr val="dk1"/>
                </a:solidFill>
                <a:latin typeface="Jost Medium"/>
                <a:ea typeface="Jost Medium"/>
                <a:cs typeface="Jost Medium"/>
                <a:sym typeface="Jost Medium"/>
              </a:rPr>
              <a:t>Speaking with one voice</a:t>
            </a:r>
            <a:endParaRPr sz="1650">
              <a:solidFill>
                <a:schemeClr val="dk1"/>
              </a:solidFill>
              <a:latin typeface="Jost Medium"/>
              <a:ea typeface="Jost Medium"/>
              <a:cs typeface="Jost Medium"/>
              <a:sym typeface="Jost Medium"/>
            </a:endParaRPr>
          </a:p>
          <a:p>
            <a:pPr marL="0" lvl="0" indent="0" algn="l" rtl="0">
              <a:lnSpc>
                <a:spcPct val="115000"/>
              </a:lnSpc>
              <a:spcBef>
                <a:spcPts val="0"/>
              </a:spcBef>
              <a:spcAft>
                <a:spcPts val="0"/>
              </a:spcAft>
              <a:buNone/>
            </a:pPr>
            <a:r>
              <a:rPr lang="en" sz="1650">
                <a:solidFill>
                  <a:schemeClr val="dk1"/>
                </a:solidFill>
                <a:latin typeface="Jost Medium"/>
                <a:ea typeface="Jost Medium"/>
                <a:cs typeface="Jost Medium"/>
                <a:sym typeface="Jost Medium"/>
              </a:rPr>
              <a:t>to influence global policy</a:t>
            </a:r>
            <a:endParaRPr sz="1650">
              <a:solidFill>
                <a:schemeClr val="dk1"/>
              </a:solidFill>
              <a:latin typeface="Jost Medium"/>
              <a:ea typeface="Jost Medium"/>
              <a:cs typeface="Jost Medium"/>
              <a:sym typeface="Jost Medium"/>
            </a:endParaRPr>
          </a:p>
          <a:p>
            <a:pPr marL="0" lvl="0" indent="0" algn="l" rtl="0">
              <a:lnSpc>
                <a:spcPct val="115000"/>
              </a:lnSpc>
              <a:spcBef>
                <a:spcPts val="0"/>
              </a:spcBef>
              <a:spcAft>
                <a:spcPts val="0"/>
              </a:spcAft>
              <a:buNone/>
            </a:pPr>
            <a:r>
              <a:rPr lang="en" sz="1650">
                <a:solidFill>
                  <a:schemeClr val="dk1"/>
                </a:solidFill>
                <a:latin typeface="Jost Medium"/>
                <a:ea typeface="Jost Medium"/>
                <a:cs typeface="Jost Medium"/>
                <a:sym typeface="Jost Medium"/>
              </a:rPr>
              <a:t>and reshape narrative</a:t>
            </a:r>
            <a:endParaRPr sz="1650">
              <a:solidFill>
                <a:schemeClr val="dk1"/>
              </a:solidFill>
              <a:latin typeface="Jost Medium"/>
              <a:ea typeface="Jost Medium"/>
              <a:cs typeface="Jost Medium"/>
              <a:sym typeface="Jost Medium"/>
            </a:endParaRPr>
          </a:p>
        </p:txBody>
      </p:sp>
      <p:sp>
        <p:nvSpPr>
          <p:cNvPr id="95" name="Google Shape;95;p18"/>
          <p:cNvSpPr txBox="1"/>
          <p:nvPr/>
        </p:nvSpPr>
        <p:spPr>
          <a:xfrm>
            <a:off x="6064002" y="1230450"/>
            <a:ext cx="3396300" cy="1341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b="1">
                <a:solidFill>
                  <a:srgbClr val="5A4079"/>
                </a:solidFill>
                <a:latin typeface="Jost"/>
                <a:ea typeface="Jost"/>
                <a:cs typeface="Jost"/>
                <a:sym typeface="Jost"/>
              </a:rPr>
              <a:t>Peer Learning &amp; Solidarity</a:t>
            </a:r>
            <a:endParaRPr sz="1800" b="1">
              <a:solidFill>
                <a:srgbClr val="5A4079"/>
              </a:solidFill>
              <a:latin typeface="Jost"/>
              <a:ea typeface="Jost"/>
              <a:cs typeface="Jost"/>
              <a:sym typeface="Jost"/>
            </a:endParaRPr>
          </a:p>
          <a:p>
            <a:pPr marL="0" lvl="0" indent="0" algn="l" rtl="0">
              <a:lnSpc>
                <a:spcPct val="115000"/>
              </a:lnSpc>
              <a:spcBef>
                <a:spcPts val="0"/>
              </a:spcBef>
              <a:spcAft>
                <a:spcPts val="0"/>
              </a:spcAft>
              <a:buNone/>
            </a:pPr>
            <a:r>
              <a:rPr lang="en" sz="1650">
                <a:solidFill>
                  <a:schemeClr val="dk1"/>
                </a:solidFill>
                <a:latin typeface="Jost Medium"/>
                <a:ea typeface="Jost Medium"/>
                <a:cs typeface="Jost Medium"/>
                <a:sym typeface="Jost Medium"/>
              </a:rPr>
              <a:t>Sharing lived experience</a:t>
            </a:r>
            <a:endParaRPr sz="1650">
              <a:solidFill>
                <a:schemeClr val="dk1"/>
              </a:solidFill>
              <a:latin typeface="Jost Medium"/>
              <a:ea typeface="Jost Medium"/>
              <a:cs typeface="Jost Medium"/>
              <a:sym typeface="Jost Medium"/>
            </a:endParaRPr>
          </a:p>
          <a:p>
            <a:pPr marL="0" lvl="0" indent="0" algn="l" rtl="0">
              <a:lnSpc>
                <a:spcPct val="115000"/>
              </a:lnSpc>
              <a:spcBef>
                <a:spcPts val="0"/>
              </a:spcBef>
              <a:spcAft>
                <a:spcPts val="0"/>
              </a:spcAft>
              <a:buNone/>
            </a:pPr>
            <a:r>
              <a:rPr lang="en" sz="1650">
                <a:solidFill>
                  <a:schemeClr val="dk1"/>
                </a:solidFill>
                <a:latin typeface="Jost Medium"/>
                <a:ea typeface="Jost Medium"/>
                <a:cs typeface="Jost Medium"/>
                <a:sym typeface="Jost Medium"/>
              </a:rPr>
              <a:t>to inspire and accelerate</a:t>
            </a:r>
            <a:endParaRPr sz="1650">
              <a:solidFill>
                <a:schemeClr val="dk1"/>
              </a:solidFill>
              <a:latin typeface="Jost Medium"/>
              <a:ea typeface="Jost Medium"/>
              <a:cs typeface="Jost Medium"/>
              <a:sym typeface="Jost Medium"/>
            </a:endParaRPr>
          </a:p>
          <a:p>
            <a:pPr marL="0" lvl="0" indent="0" algn="l" rtl="0">
              <a:lnSpc>
                <a:spcPct val="115000"/>
              </a:lnSpc>
              <a:spcBef>
                <a:spcPts val="0"/>
              </a:spcBef>
              <a:spcAft>
                <a:spcPts val="0"/>
              </a:spcAft>
              <a:buNone/>
            </a:pPr>
            <a:r>
              <a:rPr lang="en" sz="1650">
                <a:solidFill>
                  <a:schemeClr val="dk1"/>
                </a:solidFill>
                <a:latin typeface="Jost Medium"/>
                <a:ea typeface="Jost Medium"/>
                <a:cs typeface="Jost Medium"/>
                <a:sym typeface="Jost Medium"/>
              </a:rPr>
              <a:t>recovery</a:t>
            </a:r>
            <a:endParaRPr sz="1650">
              <a:solidFill>
                <a:schemeClr val="dk1"/>
              </a:solidFill>
              <a:latin typeface="Jost Medium"/>
              <a:ea typeface="Jost Medium"/>
              <a:cs typeface="Jost Medium"/>
              <a:sym typeface="Jost Medium"/>
            </a:endParaRPr>
          </a:p>
        </p:txBody>
      </p:sp>
      <p:sp>
        <p:nvSpPr>
          <p:cNvPr id="96" name="Google Shape;96;p18"/>
          <p:cNvSpPr txBox="1"/>
          <p:nvPr/>
        </p:nvSpPr>
        <p:spPr>
          <a:xfrm>
            <a:off x="3075877" y="2592127"/>
            <a:ext cx="3483300" cy="1341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b="1">
                <a:solidFill>
                  <a:srgbClr val="5A4079"/>
                </a:solidFill>
                <a:latin typeface="Jost"/>
                <a:ea typeface="Jost"/>
                <a:cs typeface="Jost"/>
                <a:sym typeface="Jost"/>
              </a:rPr>
              <a:t>Reforming Global Cooperation</a:t>
            </a:r>
            <a:endParaRPr sz="1800" b="1">
              <a:solidFill>
                <a:srgbClr val="5A4079"/>
              </a:solidFill>
              <a:latin typeface="Jost"/>
              <a:ea typeface="Jost"/>
              <a:cs typeface="Jost"/>
              <a:sym typeface="Jost"/>
            </a:endParaRPr>
          </a:p>
          <a:p>
            <a:pPr marL="0" lvl="0" indent="0" algn="l" rtl="0">
              <a:lnSpc>
                <a:spcPct val="115000"/>
              </a:lnSpc>
              <a:spcBef>
                <a:spcPts val="0"/>
              </a:spcBef>
              <a:spcAft>
                <a:spcPts val="0"/>
              </a:spcAft>
              <a:buNone/>
            </a:pPr>
            <a:r>
              <a:rPr lang="en" sz="1650">
                <a:solidFill>
                  <a:schemeClr val="dk1"/>
                </a:solidFill>
                <a:latin typeface="Jost Medium"/>
                <a:ea typeface="Jost Medium"/>
                <a:cs typeface="Jost Medium"/>
                <a:sym typeface="Jost Medium"/>
              </a:rPr>
              <a:t>Speaking with one voice</a:t>
            </a:r>
            <a:endParaRPr sz="1650">
              <a:solidFill>
                <a:schemeClr val="dk1"/>
              </a:solidFill>
              <a:latin typeface="Jost Medium"/>
              <a:ea typeface="Jost Medium"/>
              <a:cs typeface="Jost Medium"/>
              <a:sym typeface="Jost Medium"/>
            </a:endParaRPr>
          </a:p>
          <a:p>
            <a:pPr marL="0" lvl="0" indent="0" algn="l" rtl="0">
              <a:lnSpc>
                <a:spcPct val="115000"/>
              </a:lnSpc>
              <a:spcBef>
                <a:spcPts val="0"/>
              </a:spcBef>
              <a:spcAft>
                <a:spcPts val="0"/>
              </a:spcAft>
              <a:buNone/>
            </a:pPr>
            <a:r>
              <a:rPr lang="en" sz="1650">
                <a:solidFill>
                  <a:schemeClr val="dk1"/>
                </a:solidFill>
                <a:latin typeface="Jost Medium"/>
                <a:ea typeface="Jost Medium"/>
                <a:cs typeface="Jost Medium"/>
                <a:sym typeface="Jost Medium"/>
              </a:rPr>
              <a:t>to influence global policy </a:t>
            </a:r>
            <a:br>
              <a:rPr lang="en" sz="1650">
                <a:solidFill>
                  <a:schemeClr val="dk1"/>
                </a:solidFill>
                <a:latin typeface="Jost Medium"/>
                <a:ea typeface="Jost Medium"/>
                <a:cs typeface="Jost Medium"/>
                <a:sym typeface="Jost Medium"/>
              </a:rPr>
            </a:br>
            <a:r>
              <a:rPr lang="en" sz="1650">
                <a:solidFill>
                  <a:schemeClr val="dk1"/>
                </a:solidFill>
                <a:latin typeface="Jost Medium"/>
                <a:ea typeface="Jost Medium"/>
                <a:cs typeface="Jost Medium"/>
                <a:sym typeface="Jost Medium"/>
              </a:rPr>
              <a:t>and reshape narrative</a:t>
            </a:r>
            <a:endParaRPr sz="1650">
              <a:solidFill>
                <a:schemeClr val="dk1"/>
              </a:solidFill>
              <a:latin typeface="Jost Medium"/>
              <a:ea typeface="Jost Medium"/>
              <a:cs typeface="Jost Medium"/>
              <a:sym typeface="Jost Medium"/>
            </a:endParaRPr>
          </a:p>
        </p:txBody>
      </p:sp>
      <p:sp>
        <p:nvSpPr>
          <p:cNvPr id="97" name="Google Shape;97;p18"/>
          <p:cNvSpPr txBox="1"/>
          <p:nvPr/>
        </p:nvSpPr>
        <p:spPr>
          <a:xfrm>
            <a:off x="6028376" y="3045372"/>
            <a:ext cx="3000000" cy="1341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b="1">
                <a:solidFill>
                  <a:srgbClr val="5A4079"/>
                </a:solidFill>
                <a:latin typeface="Jost"/>
                <a:ea typeface="Jost"/>
                <a:cs typeface="Jost"/>
                <a:sym typeface="Jost"/>
              </a:rPr>
              <a:t>Dialogue &amp; Reconciliation</a:t>
            </a:r>
            <a:endParaRPr sz="1800" b="1">
              <a:solidFill>
                <a:srgbClr val="5A4079"/>
              </a:solidFill>
              <a:latin typeface="Jost"/>
              <a:ea typeface="Jost"/>
              <a:cs typeface="Jost"/>
              <a:sym typeface="Jost"/>
            </a:endParaRPr>
          </a:p>
          <a:p>
            <a:pPr marL="0" lvl="0" indent="0" algn="l" rtl="0">
              <a:lnSpc>
                <a:spcPct val="115000"/>
              </a:lnSpc>
              <a:spcBef>
                <a:spcPts val="0"/>
              </a:spcBef>
              <a:spcAft>
                <a:spcPts val="0"/>
              </a:spcAft>
              <a:buNone/>
            </a:pPr>
            <a:r>
              <a:rPr lang="en" sz="1650">
                <a:solidFill>
                  <a:schemeClr val="dk1"/>
                </a:solidFill>
                <a:latin typeface="Jost Medium"/>
                <a:ea typeface="Jost Medium"/>
                <a:cs typeface="Jost Medium"/>
                <a:sym typeface="Jost Medium"/>
              </a:rPr>
              <a:t>Addressing root causes of</a:t>
            </a:r>
            <a:endParaRPr sz="1650">
              <a:solidFill>
                <a:schemeClr val="dk1"/>
              </a:solidFill>
              <a:latin typeface="Jost Medium"/>
              <a:ea typeface="Jost Medium"/>
              <a:cs typeface="Jost Medium"/>
              <a:sym typeface="Jost Medium"/>
            </a:endParaRPr>
          </a:p>
          <a:p>
            <a:pPr marL="0" lvl="0" indent="0" algn="l" rtl="0">
              <a:lnSpc>
                <a:spcPct val="115000"/>
              </a:lnSpc>
              <a:spcBef>
                <a:spcPts val="0"/>
              </a:spcBef>
              <a:spcAft>
                <a:spcPts val="0"/>
              </a:spcAft>
              <a:buNone/>
            </a:pPr>
            <a:r>
              <a:rPr lang="en" sz="1650">
                <a:solidFill>
                  <a:schemeClr val="dk1"/>
                </a:solidFill>
                <a:latin typeface="Jost Medium"/>
                <a:ea typeface="Jost Medium"/>
                <a:cs typeface="Jost Medium"/>
                <a:sym typeface="Jost Medium"/>
              </a:rPr>
              <a:t>conflict through nationally</a:t>
            </a:r>
            <a:endParaRPr sz="1650">
              <a:solidFill>
                <a:schemeClr val="dk1"/>
              </a:solidFill>
              <a:latin typeface="Jost Medium"/>
              <a:ea typeface="Jost Medium"/>
              <a:cs typeface="Jost Medium"/>
              <a:sym typeface="Jost Medium"/>
            </a:endParaRPr>
          </a:p>
          <a:p>
            <a:pPr marL="0" lvl="0" indent="0" algn="l" rtl="0">
              <a:lnSpc>
                <a:spcPct val="115000"/>
              </a:lnSpc>
              <a:spcBef>
                <a:spcPts val="0"/>
              </a:spcBef>
              <a:spcAft>
                <a:spcPts val="0"/>
              </a:spcAft>
              <a:buNone/>
            </a:pPr>
            <a:r>
              <a:rPr lang="en" sz="1650">
                <a:solidFill>
                  <a:schemeClr val="dk1"/>
                </a:solidFill>
                <a:latin typeface="Jost Medium"/>
                <a:ea typeface="Jost Medium"/>
                <a:cs typeface="Jost Medium"/>
                <a:sym typeface="Jost Medium"/>
              </a:rPr>
              <a:t>owned peace processes</a:t>
            </a:r>
            <a:endParaRPr sz="1650">
              <a:solidFill>
                <a:schemeClr val="dk1"/>
              </a:solidFill>
              <a:latin typeface="Jost Medium"/>
              <a:ea typeface="Jost Medium"/>
              <a:cs typeface="Jost Medium"/>
              <a:sym typeface="Jost Medium"/>
            </a:endParaRPr>
          </a:p>
        </p:txBody>
      </p:sp>
      <p:sp>
        <p:nvSpPr>
          <p:cNvPr id="98" name="Google Shape;98;p18"/>
          <p:cNvSpPr txBox="1"/>
          <p:nvPr/>
        </p:nvSpPr>
        <p:spPr>
          <a:xfrm>
            <a:off x="135000" y="112025"/>
            <a:ext cx="8874000" cy="6003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0"/>
              </a:spcAft>
              <a:buNone/>
            </a:pPr>
            <a:r>
              <a:rPr lang="en" sz="2700">
                <a:solidFill>
                  <a:srgbClr val="5A4079"/>
                </a:solidFill>
                <a:latin typeface="Montserrat ExtraBold"/>
                <a:ea typeface="Montserrat ExtraBold"/>
                <a:cs typeface="Montserrat ExtraBold"/>
                <a:sym typeface="Montserrat ExtraBold"/>
              </a:rPr>
              <a:t>What we do?</a:t>
            </a:r>
            <a:endParaRPr sz="2700">
              <a:solidFill>
                <a:srgbClr val="5A4079"/>
              </a:solidFill>
              <a:latin typeface="Montserrat ExtraBold"/>
              <a:ea typeface="Montserrat ExtraBold"/>
              <a:cs typeface="Montserrat ExtraBold"/>
              <a:sym typeface="Montserrat Extra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22" title="WhatsApp Image 2026-04-20 at 13.28.46.jpeg"/>
          <p:cNvPicPr preferRelativeResize="0"/>
          <p:nvPr/>
        </p:nvPicPr>
        <p:blipFill rotWithShape="1">
          <a:blip r:embed="rId3">
            <a:alphaModFix/>
          </a:blip>
          <a:srcRect/>
          <a:stretch/>
        </p:blipFill>
        <p:spPr>
          <a:xfrm>
            <a:off x="0" y="10185"/>
            <a:ext cx="9151944" cy="5143500"/>
          </a:xfrm>
          <a:prstGeom prst="rect">
            <a:avLst/>
          </a:prstGeom>
          <a:noFill/>
          <a:ln>
            <a:noFill/>
          </a:ln>
        </p:spPr>
      </p:pic>
      <p:sp>
        <p:nvSpPr>
          <p:cNvPr id="131" name="Google Shape;131;p22"/>
          <p:cNvSpPr txBox="1"/>
          <p:nvPr/>
        </p:nvSpPr>
        <p:spPr>
          <a:xfrm>
            <a:off x="1882864" y="791420"/>
            <a:ext cx="6824100" cy="3554789"/>
          </a:xfrm>
          <a:prstGeom prst="rect">
            <a:avLst/>
          </a:prstGeom>
          <a:noFill/>
          <a:ln>
            <a:noFill/>
          </a:ln>
        </p:spPr>
        <p:txBody>
          <a:bodyPr spcFirstLastPara="1" wrap="square" lIns="91425" tIns="91425" rIns="91425" bIns="91425" anchor="t" anchorCtr="0">
            <a:spAutoFit/>
          </a:bodyPr>
          <a:lstStyle/>
          <a:p>
            <a:pPr marL="457200" lvl="0" indent="-171450" algn="l" rtl="0">
              <a:lnSpc>
                <a:spcPct val="150000"/>
              </a:lnSpc>
              <a:spcBef>
                <a:spcPts val="0"/>
              </a:spcBef>
              <a:spcAft>
                <a:spcPts val="0"/>
              </a:spcAft>
              <a:buClr>
                <a:srgbClr val="5A4079"/>
              </a:buClr>
              <a:buSzPts val="1800"/>
              <a:buFont typeface="Jost Medium"/>
              <a:buChar char="●"/>
            </a:pPr>
            <a:r>
              <a:rPr lang="en" sz="1800" dirty="0">
                <a:solidFill>
                  <a:schemeClr val="dk1"/>
                </a:solidFill>
                <a:latin typeface="Jost Medium"/>
                <a:ea typeface="Jost Medium"/>
                <a:cs typeface="Jost Medium"/>
                <a:sym typeface="Jost Medium"/>
              </a:rPr>
              <a:t>Strengthen the g7+ as a group —more consolidation</a:t>
            </a:r>
            <a:endParaRPr sz="1800" dirty="0">
              <a:solidFill>
                <a:schemeClr val="dk1"/>
              </a:solidFill>
              <a:latin typeface="Jost Medium"/>
              <a:ea typeface="Jost Medium"/>
              <a:cs typeface="Jost Medium"/>
              <a:sym typeface="Jost Medium"/>
            </a:endParaRPr>
          </a:p>
          <a:p>
            <a:pPr marL="457200" lvl="0" indent="-171450" algn="l" rtl="0">
              <a:lnSpc>
                <a:spcPct val="150000"/>
              </a:lnSpc>
              <a:spcBef>
                <a:spcPts val="0"/>
              </a:spcBef>
              <a:spcAft>
                <a:spcPts val="0"/>
              </a:spcAft>
              <a:buClr>
                <a:srgbClr val="5A4079"/>
              </a:buClr>
              <a:buSzPts val="1800"/>
              <a:buFont typeface="Jost Medium"/>
              <a:buChar char="●"/>
            </a:pPr>
            <a:r>
              <a:rPr lang="en" sz="1800" b="1" dirty="0">
                <a:solidFill>
                  <a:srgbClr val="E0AF45"/>
                </a:solidFill>
                <a:latin typeface="Jost Medium"/>
                <a:ea typeface="Jost Medium"/>
                <a:cs typeface="Jost Medium"/>
                <a:sym typeface="Jost Medium"/>
              </a:rPr>
              <a:t>Strengthen Fragile-to-Fragile cooperation</a:t>
            </a:r>
            <a:endParaRPr sz="1800" b="1" dirty="0">
              <a:solidFill>
                <a:srgbClr val="E0AF45"/>
              </a:solidFill>
              <a:latin typeface="Jost Medium"/>
              <a:ea typeface="Jost Medium"/>
              <a:cs typeface="Jost Medium"/>
              <a:sym typeface="Jost Medium"/>
            </a:endParaRPr>
          </a:p>
          <a:p>
            <a:pPr marL="457200" lvl="0" indent="-171450" algn="l" rtl="0">
              <a:lnSpc>
                <a:spcPct val="150000"/>
              </a:lnSpc>
              <a:spcBef>
                <a:spcPts val="0"/>
              </a:spcBef>
              <a:spcAft>
                <a:spcPts val="0"/>
              </a:spcAft>
              <a:buClr>
                <a:srgbClr val="5A4079"/>
              </a:buClr>
              <a:buSzPts val="1800"/>
              <a:buFont typeface="Jost Medium"/>
              <a:buChar char="●"/>
            </a:pPr>
            <a:r>
              <a:rPr lang="en" sz="1800" dirty="0">
                <a:solidFill>
                  <a:schemeClr val="dk1"/>
                </a:solidFill>
                <a:latin typeface="Jost Medium"/>
                <a:ea typeface="Jost Medium"/>
                <a:cs typeface="Jost Medium"/>
                <a:sym typeface="Jost Medium"/>
              </a:rPr>
              <a:t>Push for inclusive global governance</a:t>
            </a:r>
            <a:endParaRPr sz="1800" dirty="0">
              <a:solidFill>
                <a:schemeClr val="dk1"/>
              </a:solidFill>
              <a:latin typeface="Jost Medium"/>
              <a:ea typeface="Jost Medium"/>
              <a:cs typeface="Jost Medium"/>
              <a:sym typeface="Jost Medium"/>
            </a:endParaRPr>
          </a:p>
          <a:p>
            <a:pPr marL="457200" lvl="0" indent="-171450" algn="l" rtl="0">
              <a:lnSpc>
                <a:spcPct val="150000"/>
              </a:lnSpc>
              <a:spcBef>
                <a:spcPts val="0"/>
              </a:spcBef>
              <a:spcAft>
                <a:spcPts val="0"/>
              </a:spcAft>
              <a:buClr>
                <a:srgbClr val="5A4079"/>
              </a:buClr>
              <a:buSzPts val="1800"/>
              <a:buFont typeface="Jost Medium"/>
              <a:buChar char="●"/>
            </a:pPr>
            <a:r>
              <a:rPr lang="en" sz="1800" dirty="0">
                <a:solidFill>
                  <a:schemeClr val="dk1"/>
                </a:solidFill>
                <a:latin typeface="Jost Medium"/>
                <a:ea typeface="Jost Medium"/>
                <a:cs typeface="Jost Medium"/>
                <a:sym typeface="Jost Medium"/>
              </a:rPr>
              <a:t>Ensure peace-first approaches remain central to development policies</a:t>
            </a:r>
            <a:endParaRPr sz="1800" dirty="0">
              <a:solidFill>
                <a:schemeClr val="dk1"/>
              </a:solidFill>
              <a:latin typeface="Jost Medium"/>
              <a:ea typeface="Jost Medium"/>
              <a:cs typeface="Jost Medium"/>
              <a:sym typeface="Jost Medium"/>
            </a:endParaRPr>
          </a:p>
          <a:p>
            <a:pPr marL="457200" lvl="0" indent="-171450" algn="l" rtl="0">
              <a:lnSpc>
                <a:spcPct val="150000"/>
              </a:lnSpc>
              <a:spcBef>
                <a:spcPts val="0"/>
              </a:spcBef>
              <a:spcAft>
                <a:spcPts val="0"/>
              </a:spcAft>
              <a:buClr>
                <a:srgbClr val="5A4079"/>
              </a:buClr>
              <a:buSzPts val="1800"/>
              <a:buFont typeface="Jost Medium"/>
              <a:buChar char="●"/>
            </a:pPr>
            <a:r>
              <a:rPr lang="en" sz="1800" dirty="0">
                <a:solidFill>
                  <a:schemeClr val="dk1"/>
                </a:solidFill>
                <a:latin typeface="Jost Medium"/>
                <a:ea typeface="Jost Medium"/>
                <a:cs typeface="Jost Medium"/>
                <a:sym typeface="Jost Medium"/>
              </a:rPr>
              <a:t>Enhance capacity for dialogue and reconciliation</a:t>
            </a:r>
            <a:endParaRPr sz="1800" dirty="0">
              <a:solidFill>
                <a:schemeClr val="dk1"/>
              </a:solidFill>
              <a:latin typeface="Jost Medium"/>
              <a:ea typeface="Jost Medium"/>
              <a:cs typeface="Jost Medium"/>
              <a:sym typeface="Jost Medium"/>
            </a:endParaRPr>
          </a:p>
          <a:p>
            <a:pPr marL="457200" lvl="0" indent="-171450" algn="l" rtl="0">
              <a:lnSpc>
                <a:spcPct val="150000"/>
              </a:lnSpc>
              <a:spcBef>
                <a:spcPts val="0"/>
              </a:spcBef>
              <a:spcAft>
                <a:spcPts val="0"/>
              </a:spcAft>
              <a:buClr>
                <a:srgbClr val="5A4079"/>
              </a:buClr>
              <a:buSzPts val="1800"/>
              <a:buFont typeface="Jost Medium"/>
              <a:buChar char="●"/>
            </a:pPr>
            <a:r>
              <a:rPr lang="en" sz="1800" b="1" dirty="0">
                <a:solidFill>
                  <a:srgbClr val="E0AF45"/>
                </a:solidFill>
                <a:latin typeface="Jost Medium"/>
                <a:ea typeface="Jost Medium"/>
                <a:cs typeface="Jost Medium"/>
                <a:sym typeface="Jost Medium"/>
              </a:rPr>
              <a:t>Engage with emerging actors</a:t>
            </a:r>
          </a:p>
          <a:p>
            <a:pPr marL="457200" lvl="2" indent="-171450">
              <a:lnSpc>
                <a:spcPct val="150000"/>
              </a:lnSpc>
              <a:buClr>
                <a:srgbClr val="5A4079"/>
              </a:buClr>
              <a:buSzPts val="1800"/>
              <a:buFont typeface="Jost Medium"/>
              <a:buChar char="●"/>
            </a:pPr>
            <a:r>
              <a:rPr lang="en" sz="2000" b="1" dirty="0">
                <a:solidFill>
                  <a:srgbClr val="00B050"/>
                </a:solidFill>
                <a:latin typeface="Jost Medium"/>
                <a:ea typeface="Jost Medium"/>
                <a:cs typeface="Jost Medium"/>
                <a:sym typeface="Jost Medium"/>
              </a:rPr>
              <a:t>        </a:t>
            </a:r>
            <a:endParaRPr sz="1800" b="1" dirty="0">
              <a:solidFill>
                <a:srgbClr val="00B050"/>
              </a:solidFill>
              <a:latin typeface="Jost Medium"/>
              <a:ea typeface="Jost Medium"/>
              <a:cs typeface="Jost Medium"/>
              <a:sym typeface="Jost Medium"/>
            </a:endParaRPr>
          </a:p>
        </p:txBody>
      </p:sp>
      <p:sp>
        <p:nvSpPr>
          <p:cNvPr id="132" name="Google Shape;132;p22"/>
          <p:cNvSpPr txBox="1"/>
          <p:nvPr/>
        </p:nvSpPr>
        <p:spPr>
          <a:xfrm>
            <a:off x="101850" y="81475"/>
            <a:ext cx="8973300" cy="60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700" dirty="0">
                <a:solidFill>
                  <a:srgbClr val="5A4079"/>
                </a:solidFill>
                <a:latin typeface="Montserrat ExtraBold"/>
                <a:ea typeface="Montserrat ExtraBold"/>
                <a:cs typeface="Montserrat ExtraBold"/>
                <a:sym typeface="Montserrat ExtraBold"/>
              </a:rPr>
              <a:t>Way Forward</a:t>
            </a:r>
            <a:endParaRPr sz="2700" dirty="0">
              <a:solidFill>
                <a:srgbClr val="5A4079"/>
              </a:solidFill>
              <a:latin typeface="Montserrat ExtraBold"/>
              <a:ea typeface="Montserrat ExtraBold"/>
              <a:cs typeface="Montserrat ExtraBold"/>
              <a:sym typeface="Montserrat ExtraBold"/>
            </a:endParaRPr>
          </a:p>
        </p:txBody>
      </p:sp>
      <p:sp>
        <p:nvSpPr>
          <p:cNvPr id="2" name="Arrow: Right 1">
            <a:extLst>
              <a:ext uri="{FF2B5EF4-FFF2-40B4-BE49-F238E27FC236}">
                <a16:creationId xmlns:a16="http://schemas.microsoft.com/office/drawing/2014/main" id="{664C3565-D5A5-430D-AD46-4F354287190B}"/>
              </a:ext>
            </a:extLst>
          </p:cNvPr>
          <p:cNvSpPr/>
          <p:nvPr/>
        </p:nvSpPr>
        <p:spPr>
          <a:xfrm>
            <a:off x="2222984" y="3854367"/>
            <a:ext cx="798653" cy="381879"/>
          </a:xfrm>
          <a:prstGeom prst="rightArrow">
            <a:avLst>
              <a:gd name="adj1" fmla="val 50000"/>
              <a:gd name="adj2" fmla="val 45479"/>
            </a:avLst>
          </a:prstGeom>
          <a:solidFill>
            <a:srgbClr val="7E599C"/>
          </a:solidFill>
          <a:ln>
            <a:solidFill>
              <a:srgbClr val="E0AF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2">
            <a:extLst>
              <a:ext uri="{FF2B5EF4-FFF2-40B4-BE49-F238E27FC236}">
                <a16:creationId xmlns:a16="http://schemas.microsoft.com/office/drawing/2014/main" id="{E5325CAD-90F6-05F5-5C57-255381DFE9EF}"/>
              </a:ext>
            </a:extLst>
          </p:cNvPr>
          <p:cNvSpPr/>
          <p:nvPr/>
        </p:nvSpPr>
        <p:spPr>
          <a:xfrm>
            <a:off x="3067291" y="3805175"/>
            <a:ext cx="2650603" cy="4802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sz="3200" b="1" dirty="0">
                <a:solidFill>
                  <a:srgbClr val="7E599C"/>
                </a:solidFill>
                <a:latin typeface="Jost Medium"/>
                <a:ea typeface="Jost Medium"/>
                <a:cs typeface="Jost Medium"/>
                <a:sym typeface="Jost Medium"/>
              </a:rPr>
              <a:t>Partnerships</a:t>
            </a:r>
            <a:endParaRPr lang="en-CA" sz="3200" dirty="0">
              <a:solidFill>
                <a:srgbClr val="7E599C"/>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F16B02B4CF8E4B8CC5B0CF255DEA20" ma:contentTypeVersion="16" ma:contentTypeDescription="Create a new document." ma:contentTypeScope="" ma:versionID="be69734267f081b56ed764da86ad8c46">
  <xsd:schema xmlns:xsd="http://www.w3.org/2001/XMLSchema" xmlns:xs="http://www.w3.org/2001/XMLSchema" xmlns:p="http://schemas.microsoft.com/office/2006/metadata/properties" xmlns:ns2="b10894dd-3818-4de3-9631-bf9e851d24f2" xmlns:ns3="bab4e740-857a-4caa-9171-2eb539425c67" targetNamespace="http://schemas.microsoft.com/office/2006/metadata/properties" ma:root="true" ma:fieldsID="ded04633ea5c3f002101db26d939996d" ns2:_="" ns3:_="">
    <xsd:import namespace="b10894dd-3818-4de3-9631-bf9e851d24f2"/>
    <xsd:import namespace="bab4e740-857a-4caa-9171-2eb539425c6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0894dd-3818-4de3-9631-bf9e851d24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d8c265a-5436-43a7-80c1-713d2827ffd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b4e740-857a-4caa-9171-2eb539425c6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82eb784-adac-4268-8cf9-aeaab2fab2fa}" ma:internalName="TaxCatchAll" ma:showField="CatchAllData" ma:web="bab4e740-857a-4caa-9171-2eb539425c6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9d8c265a-5436-43a7-80c1-713d2827ffde" ContentTypeId="0x0101" PreviousValue="false" LastSyncTimeStamp="2020-07-07T13:32:30.27Z"/>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b10894dd-3818-4de3-9631-bf9e851d24f2">
      <Terms xmlns="http://schemas.microsoft.com/office/infopath/2007/PartnerControls"/>
    </lcf76f155ced4ddcb4097134ff3c332f>
    <TaxCatchAll xmlns="bab4e740-857a-4caa-9171-2eb539425c67" xsi:nil="true"/>
  </documentManagement>
</p:properties>
</file>

<file path=customXml/itemProps1.xml><?xml version="1.0" encoding="utf-8"?>
<ds:datastoreItem xmlns:ds="http://schemas.openxmlformats.org/officeDocument/2006/customXml" ds:itemID="{6F556906-1493-4C37-A97C-6335F1A244D6}"/>
</file>

<file path=customXml/itemProps2.xml><?xml version="1.0" encoding="utf-8"?>
<ds:datastoreItem xmlns:ds="http://schemas.openxmlformats.org/officeDocument/2006/customXml" ds:itemID="{23079633-4EDC-40BD-B065-78D7A9F4FD8D}"/>
</file>

<file path=customXml/itemProps3.xml><?xml version="1.0" encoding="utf-8"?>
<ds:datastoreItem xmlns:ds="http://schemas.openxmlformats.org/officeDocument/2006/customXml" ds:itemID="{BD2110E9-DF79-4192-B5B1-D0055FA91970}"/>
</file>

<file path=customXml/itemProps4.xml><?xml version="1.0" encoding="utf-8"?>
<ds:datastoreItem xmlns:ds="http://schemas.openxmlformats.org/officeDocument/2006/customXml" ds:itemID="{5B16FF15-FD17-477F-BD0C-1CB97733F100}"/>
</file>

<file path=docProps/app.xml><?xml version="1.0" encoding="utf-8"?>
<Properties xmlns="http://schemas.openxmlformats.org/officeDocument/2006/extended-properties" xmlns:vt="http://schemas.openxmlformats.org/officeDocument/2006/docPropsVTypes">
  <TotalTime>1271</TotalTime>
  <Words>696</Words>
  <Application>Microsoft Office PowerPoint</Application>
  <PresentationFormat>On-screen Show (16:9)</PresentationFormat>
  <Paragraphs>109</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Jost SemiBold</vt:lpstr>
      <vt:lpstr>Jost Medium</vt:lpstr>
      <vt:lpstr>Jost ExtraBold</vt:lpstr>
      <vt:lpstr>Montserrat ExtraBold</vt:lpstr>
      <vt:lpstr>Jost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Hunter Mills</dc:creator>
  <cp:lastModifiedBy>Hunter Mills</cp:lastModifiedBy>
  <cp:revision>4</cp:revision>
  <dcterms:modified xsi:type="dcterms:W3CDTF">2026-04-24T04:52:05Z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0x010100A2F16B02B4CF8E4B8CC5B0CF255DEA20</vt:lpwstr>
  </property>
</Properties>
</file>