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A3D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41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00" y="0"/>
            <a:ext cx="114554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A3D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2341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A3D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0A3D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9104" y="176680"/>
            <a:ext cx="11073790" cy="83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0A3D9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6953" y="2079898"/>
            <a:ext cx="9654540" cy="3310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23418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b.uy/ministerio-ambiente/comunicacion/publicaciones/politica-nacional-cambio-climati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3847" y="513029"/>
            <a:ext cx="8915400" cy="1590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958975" marR="5080" indent="-1946910">
              <a:lnSpc>
                <a:spcPts val="5830"/>
              </a:lnSpc>
              <a:spcBef>
                <a:spcPts val="835"/>
              </a:spcBef>
            </a:pPr>
            <a:r>
              <a:rPr sz="5400" dirty="0">
                <a:solidFill>
                  <a:srgbClr val="FFFFFF"/>
                </a:solidFill>
              </a:rPr>
              <a:t>Mitigation</a:t>
            </a:r>
            <a:r>
              <a:rPr sz="5400" spc="-85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actions</a:t>
            </a:r>
            <a:r>
              <a:rPr sz="5400" spc="-8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in</a:t>
            </a:r>
            <a:r>
              <a:rPr sz="5400" spc="-80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the</a:t>
            </a:r>
            <a:r>
              <a:rPr sz="5400" spc="-85" dirty="0">
                <a:solidFill>
                  <a:srgbClr val="FFFFFF"/>
                </a:solidFill>
              </a:rPr>
              <a:t> </a:t>
            </a:r>
            <a:r>
              <a:rPr sz="5400" spc="-40" dirty="0">
                <a:solidFill>
                  <a:srgbClr val="FFFFFF"/>
                </a:solidFill>
              </a:rPr>
              <a:t>Waste </a:t>
            </a:r>
            <a:r>
              <a:rPr sz="5400" dirty="0">
                <a:solidFill>
                  <a:srgbClr val="FFFFFF"/>
                </a:solidFill>
              </a:rPr>
              <a:t>sector</a:t>
            </a:r>
            <a:r>
              <a:rPr sz="5400" spc="-75" dirty="0">
                <a:solidFill>
                  <a:srgbClr val="FFFFFF"/>
                </a:solidFill>
              </a:rPr>
              <a:t> </a:t>
            </a:r>
            <a:r>
              <a:rPr sz="5400" dirty="0">
                <a:solidFill>
                  <a:srgbClr val="FFFFFF"/>
                </a:solidFill>
              </a:rPr>
              <a:t>in</a:t>
            </a:r>
            <a:r>
              <a:rPr sz="5400" spc="-70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Uruguay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3414776" y="2466591"/>
            <a:ext cx="4586605" cy="82804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86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Addis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Abeba,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Ethiopia.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September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4th,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9048" y="5235321"/>
            <a:ext cx="4773930" cy="106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Andrea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Nigris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6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6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Directorate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16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Ministry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Environment,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Uruguay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342" y="4627969"/>
              <a:ext cx="1173289" cy="13127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083" y="1078991"/>
              <a:ext cx="1862455" cy="186245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36492" y="2010155"/>
              <a:ext cx="4197350" cy="3474720"/>
            </a:xfrm>
            <a:custGeom>
              <a:avLst/>
              <a:gdLst/>
              <a:ahLst/>
              <a:cxnLst/>
              <a:rect l="l" t="t" r="r" b="b"/>
              <a:pathLst>
                <a:path w="4197350" h="3474720">
                  <a:moveTo>
                    <a:pt x="4197095" y="0"/>
                  </a:moveTo>
                  <a:lnTo>
                    <a:pt x="0" y="0"/>
                  </a:lnTo>
                  <a:lnTo>
                    <a:pt x="0" y="3474720"/>
                  </a:lnTo>
                  <a:lnTo>
                    <a:pt x="4197095" y="3474720"/>
                  </a:lnTo>
                  <a:lnTo>
                    <a:pt x="4197095" y="0"/>
                  </a:lnTo>
                  <a:close/>
                </a:path>
              </a:pathLst>
            </a:custGeom>
            <a:solidFill>
              <a:srgbClr val="1F3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36492" y="2010155"/>
              <a:ext cx="4197350" cy="3474720"/>
            </a:xfrm>
            <a:custGeom>
              <a:avLst/>
              <a:gdLst/>
              <a:ahLst/>
              <a:cxnLst/>
              <a:rect l="l" t="t" r="r" b="b"/>
              <a:pathLst>
                <a:path w="4197350" h="3474720">
                  <a:moveTo>
                    <a:pt x="0" y="3474720"/>
                  </a:moveTo>
                  <a:lnTo>
                    <a:pt x="4197095" y="3474720"/>
                  </a:lnTo>
                  <a:lnTo>
                    <a:pt x="4197095" y="0"/>
                  </a:lnTo>
                  <a:lnTo>
                    <a:pt x="0" y="0"/>
                  </a:lnTo>
                  <a:lnTo>
                    <a:pt x="0" y="3474720"/>
                  </a:lnTo>
                  <a:close/>
                </a:path>
              </a:pathLst>
            </a:custGeom>
            <a:ln w="12700">
              <a:solidFill>
                <a:srgbClr val="213E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75886" y="4377004"/>
            <a:ext cx="422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i="1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sz="2800" b="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2800" b="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i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b="0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i="1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800" b="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i="1" spc="-10" dirty="0">
                <a:solidFill>
                  <a:srgbClr val="FFFFFF"/>
                </a:solidFill>
                <a:latin typeface="Calibri"/>
                <a:cs typeface="Calibri"/>
              </a:rPr>
              <a:t>attention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600" y="0"/>
            <a:ext cx="114554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3550" dirty="0">
                <a:solidFill>
                  <a:srgbClr val="23418D"/>
                </a:solidFill>
              </a:rPr>
              <a:t>National</a:t>
            </a:r>
            <a:r>
              <a:rPr sz="3550" spc="-185" dirty="0">
                <a:solidFill>
                  <a:srgbClr val="23418D"/>
                </a:solidFill>
              </a:rPr>
              <a:t> </a:t>
            </a:r>
            <a:r>
              <a:rPr sz="3550" spc="-10" dirty="0">
                <a:solidFill>
                  <a:srgbClr val="23418D"/>
                </a:solidFill>
              </a:rPr>
              <a:t>Climate</a:t>
            </a:r>
            <a:r>
              <a:rPr sz="3550" spc="-165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Change</a:t>
            </a:r>
            <a:r>
              <a:rPr sz="3550" spc="-185" dirty="0">
                <a:solidFill>
                  <a:srgbClr val="23418D"/>
                </a:solidFill>
              </a:rPr>
              <a:t> </a:t>
            </a:r>
            <a:r>
              <a:rPr sz="3550" spc="-10" dirty="0">
                <a:solidFill>
                  <a:srgbClr val="23418D"/>
                </a:solidFill>
              </a:rPr>
              <a:t>Policy</a:t>
            </a:r>
            <a:endParaRPr sz="355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b="0" spc="-10" dirty="0">
                <a:solidFill>
                  <a:srgbClr val="0F4495"/>
                </a:solidFill>
                <a:latin typeface="Calibri"/>
                <a:cs typeface="Calibri"/>
              </a:rPr>
              <a:t>https://</a:t>
            </a:r>
            <a:r>
              <a:rPr sz="1400" b="0" spc="-10" dirty="0">
                <a:solidFill>
                  <a:srgbClr val="0F4495"/>
                </a:solidFill>
                <a:latin typeface="Calibri"/>
                <a:cs typeface="Calibri"/>
                <a:hlinkClick r:id="rId3"/>
              </a:rPr>
              <a:t>www.gub.uy/ministerio-ambiente/comunicacion/publicaciones/politica-nacional-cambio-climatico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7240" y="1572640"/>
            <a:ext cx="11325225" cy="5285740"/>
            <a:chOff x="777240" y="1572640"/>
            <a:chExt cx="11325225" cy="52857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240" y="1636775"/>
              <a:ext cx="3848861" cy="454075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9168" y="1572640"/>
              <a:ext cx="5542788" cy="528535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86216" y="1870075"/>
              <a:ext cx="1023619" cy="507365"/>
            </a:xfrm>
            <a:custGeom>
              <a:avLst/>
              <a:gdLst/>
              <a:ahLst/>
              <a:cxnLst/>
              <a:rect l="l" t="t" r="r" b="b"/>
              <a:pathLst>
                <a:path w="1023620" h="507364">
                  <a:moveTo>
                    <a:pt x="0" y="253746"/>
                  </a:moveTo>
                  <a:lnTo>
                    <a:pt x="15628" y="191244"/>
                  </a:lnTo>
                  <a:lnTo>
                    <a:pt x="59955" y="134428"/>
                  </a:lnTo>
                  <a:lnTo>
                    <a:pt x="91681" y="108745"/>
                  </a:lnTo>
                  <a:lnTo>
                    <a:pt x="129143" y="85195"/>
                  </a:lnTo>
                  <a:lnTo>
                    <a:pt x="171861" y="64016"/>
                  </a:lnTo>
                  <a:lnTo>
                    <a:pt x="219356" y="45444"/>
                  </a:lnTo>
                  <a:lnTo>
                    <a:pt x="271146" y="29716"/>
                  </a:lnTo>
                  <a:lnTo>
                    <a:pt x="326754" y="17071"/>
                  </a:lnTo>
                  <a:lnTo>
                    <a:pt x="385699" y="7745"/>
                  </a:lnTo>
                  <a:lnTo>
                    <a:pt x="447502" y="1975"/>
                  </a:lnTo>
                  <a:lnTo>
                    <a:pt x="511682" y="0"/>
                  </a:lnTo>
                  <a:lnTo>
                    <a:pt x="575861" y="1975"/>
                  </a:lnTo>
                  <a:lnTo>
                    <a:pt x="637658" y="7745"/>
                  </a:lnTo>
                  <a:lnTo>
                    <a:pt x="696594" y="17071"/>
                  </a:lnTo>
                  <a:lnTo>
                    <a:pt x="752190" y="29716"/>
                  </a:lnTo>
                  <a:lnTo>
                    <a:pt x="803967" y="45444"/>
                  </a:lnTo>
                  <a:lnTo>
                    <a:pt x="851447" y="64016"/>
                  </a:lnTo>
                  <a:lnTo>
                    <a:pt x="894151" y="85195"/>
                  </a:lnTo>
                  <a:lnTo>
                    <a:pt x="931598" y="108745"/>
                  </a:lnTo>
                  <a:lnTo>
                    <a:pt x="963312" y="134428"/>
                  </a:lnTo>
                  <a:lnTo>
                    <a:pt x="1007618" y="191244"/>
                  </a:lnTo>
                  <a:lnTo>
                    <a:pt x="1023238" y="253746"/>
                  </a:lnTo>
                  <a:lnTo>
                    <a:pt x="1019254" y="285561"/>
                  </a:lnTo>
                  <a:lnTo>
                    <a:pt x="988811" y="345415"/>
                  </a:lnTo>
                  <a:lnTo>
                    <a:pt x="931598" y="398648"/>
                  </a:lnTo>
                  <a:lnTo>
                    <a:pt x="894151" y="422188"/>
                  </a:lnTo>
                  <a:lnTo>
                    <a:pt x="851447" y="443361"/>
                  </a:lnTo>
                  <a:lnTo>
                    <a:pt x="803967" y="461927"/>
                  </a:lnTo>
                  <a:lnTo>
                    <a:pt x="752190" y="477651"/>
                  </a:lnTo>
                  <a:lnTo>
                    <a:pt x="696594" y="490294"/>
                  </a:lnTo>
                  <a:lnTo>
                    <a:pt x="637658" y="499619"/>
                  </a:lnTo>
                  <a:lnTo>
                    <a:pt x="575861" y="505389"/>
                  </a:lnTo>
                  <a:lnTo>
                    <a:pt x="511682" y="507364"/>
                  </a:lnTo>
                  <a:lnTo>
                    <a:pt x="447502" y="505389"/>
                  </a:lnTo>
                  <a:lnTo>
                    <a:pt x="385699" y="499619"/>
                  </a:lnTo>
                  <a:lnTo>
                    <a:pt x="326754" y="490294"/>
                  </a:lnTo>
                  <a:lnTo>
                    <a:pt x="271146" y="477651"/>
                  </a:lnTo>
                  <a:lnTo>
                    <a:pt x="219356" y="461927"/>
                  </a:lnTo>
                  <a:lnTo>
                    <a:pt x="171861" y="443361"/>
                  </a:lnTo>
                  <a:lnTo>
                    <a:pt x="129143" y="422188"/>
                  </a:lnTo>
                  <a:lnTo>
                    <a:pt x="91681" y="398648"/>
                  </a:lnTo>
                  <a:lnTo>
                    <a:pt x="59955" y="372978"/>
                  </a:lnTo>
                  <a:lnTo>
                    <a:pt x="15628" y="316197"/>
                  </a:lnTo>
                  <a:lnTo>
                    <a:pt x="0" y="25374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585" y="529209"/>
            <a:ext cx="794385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550" spc="-70" dirty="0">
                <a:solidFill>
                  <a:srgbClr val="23418D"/>
                </a:solidFill>
              </a:rPr>
              <a:t>URUGUAY</a:t>
            </a:r>
            <a:r>
              <a:rPr sz="3550" spc="-130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First</a:t>
            </a:r>
            <a:r>
              <a:rPr sz="3550" spc="-125" dirty="0">
                <a:solidFill>
                  <a:srgbClr val="23418D"/>
                </a:solidFill>
              </a:rPr>
              <a:t> </a:t>
            </a:r>
            <a:r>
              <a:rPr sz="3550" spc="-10" dirty="0">
                <a:solidFill>
                  <a:srgbClr val="23418D"/>
                </a:solidFill>
              </a:rPr>
              <a:t>Nationally</a:t>
            </a:r>
            <a:r>
              <a:rPr sz="3550" spc="-110" dirty="0">
                <a:solidFill>
                  <a:srgbClr val="23418D"/>
                </a:solidFill>
              </a:rPr>
              <a:t> </a:t>
            </a:r>
            <a:r>
              <a:rPr sz="3550" spc="-10" dirty="0">
                <a:solidFill>
                  <a:srgbClr val="23418D"/>
                </a:solidFill>
              </a:rPr>
              <a:t>Determined Contribution</a:t>
            </a:r>
            <a:r>
              <a:rPr sz="3550" spc="-100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to</a:t>
            </a:r>
            <a:r>
              <a:rPr sz="3550" spc="-100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the</a:t>
            </a:r>
            <a:r>
              <a:rPr sz="3550" spc="-100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Paris</a:t>
            </a:r>
            <a:r>
              <a:rPr sz="3550" spc="-114" dirty="0">
                <a:solidFill>
                  <a:srgbClr val="23418D"/>
                </a:solidFill>
              </a:rPr>
              <a:t> </a:t>
            </a:r>
            <a:r>
              <a:rPr sz="3550" spc="-20" dirty="0">
                <a:solidFill>
                  <a:srgbClr val="23418D"/>
                </a:solidFill>
              </a:rPr>
              <a:t>Agreement-</a:t>
            </a:r>
            <a:r>
              <a:rPr sz="3550" spc="-120" dirty="0">
                <a:solidFill>
                  <a:srgbClr val="23418D"/>
                </a:solidFill>
              </a:rPr>
              <a:t> </a:t>
            </a:r>
            <a:r>
              <a:rPr sz="3550" spc="-20" dirty="0">
                <a:solidFill>
                  <a:srgbClr val="23418D"/>
                </a:solidFill>
              </a:rPr>
              <a:t>2020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3285997" y="2688183"/>
            <a:ext cx="820293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65430" algn="r">
              <a:lnSpc>
                <a:spcPct val="150000"/>
              </a:lnSpc>
              <a:spcBef>
                <a:spcPts val="100"/>
              </a:spcBef>
              <a:tabLst>
                <a:tab pos="6391910" algn="l"/>
              </a:tabLst>
            </a:pPr>
            <a:r>
              <a:rPr sz="3200" spc="-10" dirty="0">
                <a:solidFill>
                  <a:srgbClr val="23418D"/>
                </a:solidFill>
                <a:latin typeface="Calibri"/>
                <a:cs typeface="Calibri"/>
              </a:rPr>
              <a:t>Introduction</a:t>
            </a:r>
            <a:r>
              <a:rPr sz="32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of</a:t>
            </a:r>
            <a:r>
              <a:rPr sz="3200" spc="-7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CH</a:t>
            </a:r>
            <a:r>
              <a:rPr sz="3150" baseline="-21164" dirty="0">
                <a:solidFill>
                  <a:srgbClr val="23418D"/>
                </a:solidFill>
                <a:latin typeface="Calibri"/>
                <a:cs typeface="Calibri"/>
              </a:rPr>
              <a:t>4</a:t>
            </a:r>
            <a:r>
              <a:rPr sz="3150" spc="284" baseline="-21164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capture</a:t>
            </a:r>
            <a:r>
              <a:rPr sz="3200" spc="-7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and</a:t>
            </a:r>
            <a:r>
              <a:rPr sz="3200" spc="-8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burning</a:t>
            </a:r>
            <a:r>
              <a:rPr sz="32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in</a:t>
            </a:r>
            <a:r>
              <a:rPr sz="3200" spc="-8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3418D"/>
                </a:solidFill>
                <a:latin typeface="Calibri"/>
                <a:cs typeface="Calibri"/>
              </a:rPr>
              <a:t>final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disposal</a:t>
            </a:r>
            <a:r>
              <a:rPr sz="3200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3418D"/>
                </a:solidFill>
                <a:latin typeface="Calibri"/>
                <a:cs typeface="Calibri"/>
              </a:rPr>
              <a:t>systems</a:t>
            </a:r>
            <a:r>
              <a:rPr sz="3200" spc="-9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solid</a:t>
            </a:r>
            <a:r>
              <a:rPr sz="3200" spc="-8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urban</a:t>
            </a:r>
            <a:r>
              <a:rPr sz="3200" spc="-8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3418D"/>
                </a:solidFill>
                <a:latin typeface="Calibri"/>
                <a:cs typeface="Calibri"/>
              </a:rPr>
              <a:t>waste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	by</a:t>
            </a:r>
            <a:r>
              <a:rPr sz="32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23418D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23418D"/>
                </a:solidFill>
                <a:latin typeface="Calibri"/>
                <a:cs typeface="Calibri"/>
              </a:rPr>
              <a:t>statement</a:t>
            </a:r>
            <a:r>
              <a:rPr sz="3200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of</a:t>
            </a:r>
            <a:r>
              <a:rPr sz="3200" spc="-6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60%</a:t>
            </a:r>
            <a:r>
              <a:rPr sz="3200" spc="-6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of</a:t>
            </a:r>
            <a:r>
              <a:rPr sz="3200" spc="-6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urban</a:t>
            </a:r>
            <a:r>
              <a:rPr sz="32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solid</a:t>
            </a:r>
            <a:r>
              <a:rPr sz="32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waste</a:t>
            </a:r>
            <a:r>
              <a:rPr sz="3200" spc="-6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3418D"/>
                </a:solidFill>
                <a:latin typeface="Calibri"/>
                <a:cs typeface="Calibri"/>
              </a:rPr>
              <a:t>generated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placed</a:t>
            </a:r>
            <a:r>
              <a:rPr sz="32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in</a:t>
            </a:r>
            <a:r>
              <a:rPr sz="32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final</a:t>
            </a:r>
            <a:r>
              <a:rPr sz="32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disposal</a:t>
            </a:r>
            <a:r>
              <a:rPr sz="32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sites</a:t>
            </a:r>
            <a:r>
              <a:rPr sz="3200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with</a:t>
            </a:r>
            <a:r>
              <a:rPr sz="3200" spc="-7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3418D"/>
                </a:solidFill>
                <a:latin typeface="Calibri"/>
                <a:cs typeface="Calibri"/>
              </a:rPr>
              <a:t>this</a:t>
            </a:r>
            <a:r>
              <a:rPr sz="32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23418D"/>
                </a:solidFill>
                <a:latin typeface="Calibri"/>
                <a:cs typeface="Calibri"/>
              </a:rPr>
              <a:t>technology.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514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0"/>
              </a:spcBef>
            </a:pPr>
            <a:r>
              <a:rPr sz="3550" spc="-25" dirty="0">
                <a:solidFill>
                  <a:srgbClr val="23418D"/>
                </a:solidFill>
              </a:rPr>
              <a:t>Difference</a:t>
            </a:r>
            <a:r>
              <a:rPr sz="3550" spc="-120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in</a:t>
            </a:r>
            <a:r>
              <a:rPr sz="3550" spc="-90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national</a:t>
            </a:r>
            <a:r>
              <a:rPr sz="3550" spc="-85" dirty="0">
                <a:solidFill>
                  <a:srgbClr val="23418D"/>
                </a:solidFill>
              </a:rPr>
              <a:t> </a:t>
            </a:r>
            <a:r>
              <a:rPr sz="3550" dirty="0">
                <a:solidFill>
                  <a:srgbClr val="23418D"/>
                </a:solidFill>
              </a:rPr>
              <a:t>and</a:t>
            </a:r>
            <a:r>
              <a:rPr sz="3550" spc="-85" dirty="0">
                <a:solidFill>
                  <a:srgbClr val="23418D"/>
                </a:solidFill>
              </a:rPr>
              <a:t> </a:t>
            </a:r>
            <a:r>
              <a:rPr sz="3550" spc="-10" dirty="0">
                <a:solidFill>
                  <a:srgbClr val="23418D"/>
                </a:solidFill>
              </a:rPr>
              <a:t>subnational</a:t>
            </a:r>
            <a:r>
              <a:rPr sz="3550" spc="-145" dirty="0">
                <a:solidFill>
                  <a:srgbClr val="23418D"/>
                </a:solidFill>
              </a:rPr>
              <a:t> </a:t>
            </a:r>
            <a:r>
              <a:rPr sz="3550" spc="-10" dirty="0">
                <a:solidFill>
                  <a:srgbClr val="23418D"/>
                </a:solidFill>
              </a:rPr>
              <a:t>inventories</a:t>
            </a:r>
            <a:endParaRPr sz="35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1860" y="2014982"/>
            <a:ext cx="5258181" cy="31605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014982"/>
            <a:ext cx="5258181" cy="3160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836" y="1901393"/>
            <a:ext cx="28467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Pilot</a:t>
            </a:r>
            <a:r>
              <a:rPr sz="18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Project</a:t>
            </a:r>
            <a:r>
              <a:rPr sz="18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Launched</a:t>
            </a:r>
            <a:r>
              <a:rPr sz="1800" spc="-2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in</a:t>
            </a:r>
            <a:r>
              <a:rPr sz="18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3418D"/>
                </a:solidFill>
                <a:latin typeface="Calibri"/>
                <a:cs typeface="Calibri"/>
              </a:rPr>
              <a:t>2005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836" y="3398646"/>
            <a:ext cx="369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Partially</a:t>
            </a:r>
            <a:r>
              <a:rPr sz="1800" b="1" i="1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financed</a:t>
            </a:r>
            <a:r>
              <a:rPr sz="1800" b="1" i="1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through</a:t>
            </a:r>
            <a:r>
              <a:rPr sz="1800" b="1" i="1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GEF</a:t>
            </a:r>
            <a:r>
              <a:rPr sz="1800" b="1" i="1" spc="-6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3418D"/>
                </a:solidFill>
                <a:latin typeface="Calibri"/>
                <a:cs typeface="Calibri"/>
              </a:rPr>
              <a:t>Project.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6711" y="2916935"/>
            <a:ext cx="6016751" cy="30358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6836" y="4863210"/>
            <a:ext cx="3878579" cy="10966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25"/>
              </a:spcBef>
            </a:pP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By</a:t>
            </a:r>
            <a:r>
              <a:rPr sz="19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2023</a:t>
            </a:r>
            <a:r>
              <a:rPr sz="19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-</a:t>
            </a:r>
            <a:r>
              <a:rPr sz="1900" spc="-2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4%</a:t>
            </a:r>
            <a:r>
              <a:rPr sz="19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of</a:t>
            </a:r>
            <a:r>
              <a:rPr sz="19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urban</a:t>
            </a:r>
            <a:r>
              <a:rPr sz="19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solid</a:t>
            </a:r>
            <a:r>
              <a:rPr sz="19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23418D"/>
                </a:solidFill>
                <a:latin typeface="Calibri"/>
                <a:cs typeface="Calibri"/>
              </a:rPr>
              <a:t>waste </a:t>
            </a:r>
            <a:r>
              <a:rPr sz="1900" spc="-10" dirty="0">
                <a:solidFill>
                  <a:srgbClr val="23418D"/>
                </a:solidFill>
                <a:latin typeface="Calibri"/>
                <a:cs typeface="Calibri"/>
              </a:rPr>
              <a:t>generated</a:t>
            </a:r>
            <a:r>
              <a:rPr sz="19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in</a:t>
            </a:r>
            <a:r>
              <a:rPr sz="19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3418D"/>
                </a:solidFill>
                <a:latin typeface="Calibri"/>
                <a:cs typeface="Calibri"/>
              </a:rPr>
              <a:t>Maldonado</a:t>
            </a:r>
            <a:r>
              <a:rPr sz="19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are</a:t>
            </a:r>
            <a:r>
              <a:rPr sz="19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placed</a:t>
            </a:r>
            <a:r>
              <a:rPr sz="19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3418D"/>
                </a:solidFill>
                <a:latin typeface="Calibri"/>
                <a:cs typeface="Calibri"/>
              </a:rPr>
              <a:t>in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final</a:t>
            </a:r>
            <a:r>
              <a:rPr sz="19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disposal</a:t>
            </a:r>
            <a:r>
              <a:rPr sz="19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site</a:t>
            </a:r>
            <a:r>
              <a:rPr sz="19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with</a:t>
            </a:r>
            <a:r>
              <a:rPr sz="19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CH4</a:t>
            </a:r>
            <a:r>
              <a:rPr sz="19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capture</a:t>
            </a:r>
            <a:r>
              <a:rPr sz="19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3418D"/>
                </a:solidFill>
                <a:latin typeface="Calibri"/>
                <a:cs typeface="Calibri"/>
              </a:rPr>
              <a:t>and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electric</a:t>
            </a:r>
            <a:r>
              <a:rPr sz="1900" spc="-7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power</a:t>
            </a:r>
            <a:r>
              <a:rPr sz="19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3418D"/>
                </a:solidFill>
                <a:latin typeface="Calibri"/>
                <a:cs typeface="Calibri"/>
              </a:rPr>
              <a:t>generation</a:t>
            </a:r>
            <a:r>
              <a:rPr sz="19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3418D"/>
                </a:solidFill>
                <a:latin typeface="Calibri"/>
                <a:cs typeface="Calibri"/>
              </a:rPr>
              <a:t>(2023).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134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3418D"/>
                </a:solidFill>
              </a:rPr>
              <a:t>Pilot</a:t>
            </a:r>
            <a:r>
              <a:rPr sz="2800" spc="-65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Project</a:t>
            </a:r>
            <a:r>
              <a:rPr sz="2800" spc="-65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Las</a:t>
            </a:r>
            <a:r>
              <a:rPr sz="2800" spc="-75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Rosas</a:t>
            </a:r>
            <a:r>
              <a:rPr sz="2800" spc="-7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Landfill,</a:t>
            </a:r>
            <a:r>
              <a:rPr sz="2800" spc="-7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Maldonado</a:t>
            </a:r>
            <a:r>
              <a:rPr sz="2800" spc="-65" dirty="0">
                <a:solidFill>
                  <a:srgbClr val="23418D"/>
                </a:solidFill>
              </a:rPr>
              <a:t> </a:t>
            </a:r>
            <a:r>
              <a:rPr sz="2800" spc="-10" dirty="0">
                <a:solidFill>
                  <a:srgbClr val="23418D"/>
                </a:solidFill>
              </a:rPr>
              <a:t>Uruguay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100"/>
              </a:spcBef>
            </a:pPr>
            <a:r>
              <a:rPr sz="3200" b="0" spc="-25" dirty="0">
                <a:solidFill>
                  <a:srgbClr val="23418D"/>
                </a:solidFill>
                <a:latin typeface="Calibri Light"/>
                <a:cs typeface="Calibri Light"/>
              </a:rPr>
              <a:t>Biogas</a:t>
            </a:r>
            <a:r>
              <a:rPr sz="3200" b="0" spc="-125" dirty="0">
                <a:solidFill>
                  <a:srgbClr val="23418D"/>
                </a:solidFill>
                <a:latin typeface="Calibri Light"/>
                <a:cs typeface="Calibri Light"/>
              </a:rPr>
              <a:t> </a:t>
            </a:r>
            <a:r>
              <a:rPr sz="3200" b="0" spc="-30" dirty="0">
                <a:solidFill>
                  <a:srgbClr val="23418D"/>
                </a:solidFill>
                <a:latin typeface="Calibri Light"/>
                <a:cs typeface="Calibri Light"/>
              </a:rPr>
              <a:t>capture</a:t>
            </a:r>
            <a:r>
              <a:rPr sz="3200" b="0" spc="-120" dirty="0">
                <a:solidFill>
                  <a:srgbClr val="23418D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23418D"/>
                </a:solidFill>
                <a:latin typeface="Calibri Light"/>
                <a:cs typeface="Calibri Light"/>
              </a:rPr>
              <a:t>plant</a:t>
            </a:r>
            <a:r>
              <a:rPr sz="3200" b="0" spc="-105" dirty="0">
                <a:solidFill>
                  <a:srgbClr val="23418D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23418D"/>
                </a:solidFill>
                <a:latin typeface="Calibri Light"/>
                <a:cs typeface="Calibri Light"/>
              </a:rPr>
              <a:t>in</a:t>
            </a:r>
            <a:r>
              <a:rPr sz="3200" b="0" spc="-95" dirty="0">
                <a:solidFill>
                  <a:srgbClr val="23418D"/>
                </a:solidFill>
                <a:latin typeface="Calibri Light"/>
                <a:cs typeface="Calibri Light"/>
              </a:rPr>
              <a:t> </a:t>
            </a:r>
            <a:r>
              <a:rPr sz="3200" b="0" spc="-40" dirty="0">
                <a:solidFill>
                  <a:srgbClr val="23418D"/>
                </a:solidFill>
                <a:latin typeface="Calibri Light"/>
                <a:cs typeface="Calibri Light"/>
              </a:rPr>
              <a:t>Montevideo</a:t>
            </a:r>
            <a:r>
              <a:rPr sz="3200" b="0" spc="-120" dirty="0">
                <a:solidFill>
                  <a:srgbClr val="23418D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23418D"/>
                </a:solidFill>
                <a:latin typeface="Calibri Light"/>
                <a:cs typeface="Calibri Light"/>
              </a:rPr>
              <a:t>Landfill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4068" y="1417319"/>
            <a:ext cx="4778502" cy="37581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811" y="1338783"/>
            <a:ext cx="3330575" cy="1376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Started</a:t>
            </a:r>
            <a:r>
              <a:rPr sz="18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3418D"/>
                </a:solidFill>
                <a:latin typeface="Calibri"/>
                <a:cs typeface="Calibri"/>
              </a:rPr>
              <a:t>operations:</a:t>
            </a:r>
            <a:r>
              <a:rPr sz="18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3418D"/>
                </a:solidFill>
                <a:latin typeface="Calibri"/>
                <a:cs typeface="Calibri"/>
              </a:rPr>
              <a:t>2011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96100"/>
              </a:lnSpc>
              <a:spcBef>
                <a:spcPts val="5"/>
              </a:spcBef>
            </a:pP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Population</a:t>
            </a:r>
            <a:r>
              <a:rPr sz="1800" spc="3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1.300.954</a:t>
            </a:r>
            <a:r>
              <a:rPr sz="18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3418D"/>
                </a:solidFill>
                <a:latin typeface="Calibri"/>
                <a:cs typeface="Calibri"/>
              </a:rPr>
              <a:t>inhabitants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Annual</a:t>
            </a:r>
            <a:r>
              <a:rPr sz="18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waste</a:t>
            </a:r>
            <a:r>
              <a:rPr sz="18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income</a:t>
            </a:r>
            <a:r>
              <a:rPr sz="1800" spc="3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3418D"/>
                </a:solidFill>
                <a:latin typeface="Calibri"/>
                <a:cs typeface="Calibri"/>
              </a:rPr>
              <a:t>380.000</a:t>
            </a:r>
            <a:r>
              <a:rPr sz="18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3418D"/>
                </a:solidFill>
                <a:latin typeface="Calibri"/>
                <a:cs typeface="Calibri"/>
              </a:rPr>
              <a:t>tons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811" y="3493134"/>
            <a:ext cx="5536565" cy="1720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Participation</a:t>
            </a:r>
            <a:r>
              <a:rPr sz="1800" b="1" i="1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in</a:t>
            </a:r>
            <a:r>
              <a:rPr sz="1800" b="1" i="1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the</a:t>
            </a:r>
            <a:r>
              <a:rPr sz="1800" b="1" i="1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Clean</a:t>
            </a:r>
            <a:r>
              <a:rPr sz="1800" b="1" i="1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3418D"/>
                </a:solidFill>
                <a:latin typeface="Calibri"/>
                <a:cs typeface="Calibri"/>
              </a:rPr>
              <a:t>Development</a:t>
            </a:r>
            <a:r>
              <a:rPr sz="1800" b="1" i="1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3418D"/>
                </a:solidFill>
                <a:latin typeface="Calibri"/>
                <a:cs typeface="Calibri"/>
              </a:rPr>
              <a:t>mechanism</a:t>
            </a:r>
            <a:r>
              <a:rPr sz="1800" b="1" i="1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3418D"/>
                </a:solidFill>
                <a:latin typeface="Calibri"/>
                <a:cs typeface="Calibri"/>
              </a:rPr>
              <a:t>(CDM)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1800">
              <a:latin typeface="Calibri"/>
              <a:cs typeface="Calibri"/>
            </a:endParaRPr>
          </a:p>
          <a:p>
            <a:pPr marL="12700" marR="333375">
              <a:lnSpc>
                <a:spcPts val="2050"/>
              </a:lnSpc>
            </a:pP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By</a:t>
            </a:r>
            <a:r>
              <a:rPr sz="19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2023,</a:t>
            </a:r>
            <a:r>
              <a:rPr sz="19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56%</a:t>
            </a:r>
            <a:r>
              <a:rPr sz="19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of</a:t>
            </a:r>
            <a:r>
              <a:rPr sz="19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urban</a:t>
            </a:r>
            <a:r>
              <a:rPr sz="19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solid</a:t>
            </a:r>
            <a:r>
              <a:rPr sz="19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waste</a:t>
            </a:r>
            <a:r>
              <a:rPr sz="19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3418D"/>
                </a:solidFill>
                <a:latin typeface="Calibri"/>
                <a:cs typeface="Calibri"/>
              </a:rPr>
              <a:t>generated</a:t>
            </a:r>
            <a:r>
              <a:rPr sz="19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3418D"/>
                </a:solidFill>
                <a:latin typeface="Calibri"/>
                <a:cs typeface="Calibri"/>
              </a:rPr>
              <a:t>in </a:t>
            </a:r>
            <a:r>
              <a:rPr sz="1900" spc="-10" dirty="0">
                <a:solidFill>
                  <a:srgbClr val="23418D"/>
                </a:solidFill>
                <a:latin typeface="Calibri"/>
                <a:cs typeface="Calibri"/>
              </a:rPr>
              <a:t>Montevideo</a:t>
            </a:r>
            <a:r>
              <a:rPr sz="1900" spc="-2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are</a:t>
            </a:r>
            <a:r>
              <a:rPr sz="19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placed</a:t>
            </a:r>
            <a:r>
              <a:rPr sz="19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in</a:t>
            </a:r>
            <a:r>
              <a:rPr sz="19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final</a:t>
            </a:r>
            <a:r>
              <a:rPr sz="19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disposal</a:t>
            </a:r>
            <a:r>
              <a:rPr sz="19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site</a:t>
            </a:r>
            <a:r>
              <a:rPr sz="19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with</a:t>
            </a:r>
            <a:r>
              <a:rPr sz="19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23418D"/>
                </a:solidFill>
                <a:latin typeface="Calibri"/>
                <a:cs typeface="Calibri"/>
              </a:rPr>
              <a:t>CH4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capture</a:t>
            </a:r>
            <a:r>
              <a:rPr sz="1900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23418D"/>
                </a:solidFill>
                <a:latin typeface="Calibri"/>
                <a:cs typeface="Calibri"/>
              </a:rPr>
              <a:t>and</a:t>
            </a:r>
            <a:r>
              <a:rPr sz="1900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23418D"/>
                </a:solidFill>
                <a:latin typeface="Calibri"/>
                <a:cs typeface="Calibri"/>
              </a:rPr>
              <a:t>burning.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214623"/>
            <a:ext cx="10102850" cy="1273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46100"/>
              </a:lnSpc>
              <a:spcBef>
                <a:spcPts val="105"/>
              </a:spcBef>
            </a:pPr>
            <a:r>
              <a:rPr sz="2800" dirty="0">
                <a:solidFill>
                  <a:srgbClr val="23418D"/>
                </a:solidFill>
              </a:rPr>
              <a:t>Second</a:t>
            </a:r>
            <a:r>
              <a:rPr sz="2800" spc="-8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Nationally</a:t>
            </a:r>
            <a:r>
              <a:rPr sz="2800" spc="-55" dirty="0">
                <a:solidFill>
                  <a:srgbClr val="23418D"/>
                </a:solidFill>
              </a:rPr>
              <a:t> </a:t>
            </a:r>
            <a:r>
              <a:rPr sz="2800" spc="-10" dirty="0">
                <a:solidFill>
                  <a:srgbClr val="23418D"/>
                </a:solidFill>
              </a:rPr>
              <a:t>Determined</a:t>
            </a:r>
            <a:r>
              <a:rPr sz="2800" spc="-6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Contribution</a:t>
            </a:r>
            <a:r>
              <a:rPr sz="2800" spc="-7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wich</a:t>
            </a:r>
            <a:r>
              <a:rPr sz="2800" spc="-75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comes</a:t>
            </a:r>
            <a:r>
              <a:rPr sz="2800" spc="-9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into</a:t>
            </a:r>
            <a:r>
              <a:rPr sz="2800" spc="-85" dirty="0">
                <a:solidFill>
                  <a:srgbClr val="23418D"/>
                </a:solidFill>
              </a:rPr>
              <a:t> </a:t>
            </a:r>
            <a:r>
              <a:rPr sz="2800" spc="-10" dirty="0">
                <a:solidFill>
                  <a:srgbClr val="23418D"/>
                </a:solidFill>
              </a:rPr>
              <a:t>effect </a:t>
            </a:r>
            <a:r>
              <a:rPr sz="2800" dirty="0">
                <a:solidFill>
                  <a:srgbClr val="23418D"/>
                </a:solidFill>
              </a:rPr>
              <a:t>next</a:t>
            </a:r>
            <a:r>
              <a:rPr sz="2800" spc="-75" dirty="0">
                <a:solidFill>
                  <a:srgbClr val="23418D"/>
                </a:solidFill>
              </a:rPr>
              <a:t> </a:t>
            </a:r>
            <a:r>
              <a:rPr sz="2800" spc="-35" dirty="0">
                <a:solidFill>
                  <a:srgbClr val="23418D"/>
                </a:solidFill>
              </a:rPr>
              <a:t>year,</a:t>
            </a:r>
            <a:r>
              <a:rPr sz="2800" spc="-65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aligns</a:t>
            </a:r>
            <a:r>
              <a:rPr sz="2800" spc="-9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with</a:t>
            </a:r>
            <a:r>
              <a:rPr sz="2800" spc="-7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the</a:t>
            </a:r>
            <a:r>
              <a:rPr sz="2800" spc="-80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National</a:t>
            </a:r>
            <a:r>
              <a:rPr sz="2800" spc="-70" dirty="0">
                <a:solidFill>
                  <a:srgbClr val="23418D"/>
                </a:solidFill>
              </a:rPr>
              <a:t> </a:t>
            </a:r>
            <a:r>
              <a:rPr sz="2800" spc="-20" dirty="0">
                <a:solidFill>
                  <a:srgbClr val="23418D"/>
                </a:solidFill>
              </a:rPr>
              <a:t>Waste</a:t>
            </a:r>
            <a:r>
              <a:rPr sz="2800" spc="-75" dirty="0">
                <a:solidFill>
                  <a:srgbClr val="23418D"/>
                </a:solidFill>
              </a:rPr>
              <a:t> </a:t>
            </a:r>
            <a:r>
              <a:rPr sz="2800" spc="-10" dirty="0">
                <a:solidFill>
                  <a:srgbClr val="23418D"/>
                </a:solidFill>
              </a:rPr>
              <a:t>Management</a:t>
            </a:r>
            <a:r>
              <a:rPr sz="2800" spc="-65" dirty="0">
                <a:solidFill>
                  <a:srgbClr val="23418D"/>
                </a:solidFill>
              </a:rPr>
              <a:t> </a:t>
            </a:r>
            <a:r>
              <a:rPr sz="2800" dirty="0">
                <a:solidFill>
                  <a:srgbClr val="23418D"/>
                </a:solidFill>
              </a:rPr>
              <a:t>Plan</a:t>
            </a:r>
            <a:r>
              <a:rPr sz="2800" spc="-90" dirty="0">
                <a:solidFill>
                  <a:srgbClr val="23418D"/>
                </a:solidFill>
              </a:rPr>
              <a:t> </a:t>
            </a:r>
            <a:r>
              <a:rPr sz="2800" spc="-10" dirty="0">
                <a:solidFill>
                  <a:srgbClr val="23418D"/>
                </a:solidFill>
              </a:rPr>
              <a:t>(PNGR).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/>
              <a:t>National</a:t>
            </a:r>
            <a:r>
              <a:rPr spc="-45" dirty="0"/>
              <a:t> </a:t>
            </a:r>
            <a:r>
              <a:rPr spc="-10" dirty="0"/>
              <a:t>Strategy</a:t>
            </a:r>
            <a:r>
              <a:rPr spc="-35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10" dirty="0"/>
              <a:t>Prevention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Reduction</a:t>
            </a:r>
            <a:r>
              <a:rPr u="sng" spc="-6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of</a:t>
            </a:r>
            <a:r>
              <a:rPr u="sng" spc="-4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Food</a:t>
            </a:r>
            <a:r>
              <a:rPr u="sng" spc="-5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Loss</a:t>
            </a:r>
            <a:r>
              <a:rPr u="sng" spc="-4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and</a:t>
            </a:r>
            <a:r>
              <a:rPr u="sng" spc="-5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spc="-20" dirty="0">
                <a:uFill>
                  <a:solidFill>
                    <a:srgbClr val="23418D"/>
                  </a:solidFill>
                </a:uFill>
              </a:rPr>
              <a:t>Waste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an</a:t>
            </a:r>
            <a:r>
              <a:rPr spc="-25" dirty="0"/>
              <a:t> </a:t>
            </a:r>
            <a:r>
              <a:rPr spc="-10" dirty="0"/>
              <a:t>Action</a:t>
            </a: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/>
              <a:t>Plan</a:t>
            </a:r>
            <a:r>
              <a:rPr spc="-55" dirty="0"/>
              <a:t> </a:t>
            </a:r>
            <a:r>
              <a:rPr dirty="0"/>
              <a:t>in</a:t>
            </a:r>
            <a:r>
              <a:rPr spc="340" dirty="0"/>
              <a:t> </a:t>
            </a:r>
            <a:r>
              <a:rPr dirty="0"/>
              <a:t>prioritized</a:t>
            </a:r>
            <a:r>
              <a:rPr spc="-40" dirty="0"/>
              <a:t> </a:t>
            </a:r>
            <a:r>
              <a:rPr dirty="0"/>
              <a:t>sectors</a:t>
            </a:r>
            <a:r>
              <a:rPr spc="-35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dirty="0"/>
              <a:t>being</a:t>
            </a:r>
            <a:r>
              <a:rPr spc="-65" dirty="0"/>
              <a:t> </a:t>
            </a:r>
            <a:r>
              <a:rPr dirty="0"/>
              <a:t>implemented,</a:t>
            </a:r>
            <a:r>
              <a:rPr spc="-30" dirty="0"/>
              <a:t> </a:t>
            </a:r>
            <a:r>
              <a:rPr spc="-10" dirty="0"/>
              <a:t>mainstreaming</a:t>
            </a:r>
            <a:r>
              <a:rPr spc="-45" dirty="0"/>
              <a:t> </a:t>
            </a:r>
            <a:r>
              <a:rPr dirty="0"/>
              <a:t>climate</a:t>
            </a:r>
            <a:r>
              <a:rPr spc="-35" dirty="0"/>
              <a:t> </a:t>
            </a:r>
            <a:r>
              <a:rPr spc="-10" dirty="0"/>
              <a:t>change.</a:t>
            </a: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pc="-10" dirty="0"/>
          </a:p>
          <a:p>
            <a:pPr marL="59690">
              <a:lnSpc>
                <a:spcPct val="100000"/>
              </a:lnSpc>
              <a:spcBef>
                <a:spcPts val="5"/>
              </a:spcBef>
            </a:pPr>
            <a:r>
              <a:rPr u="sng" dirty="0">
                <a:uFill>
                  <a:solidFill>
                    <a:srgbClr val="23418D"/>
                  </a:solidFill>
                </a:uFill>
              </a:rPr>
              <a:t>Selective</a:t>
            </a:r>
            <a:r>
              <a:rPr u="sng" spc="-4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collection</a:t>
            </a:r>
            <a:r>
              <a:rPr u="sng" spc="-6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23418D"/>
                  </a:solidFill>
                </a:uFill>
              </a:rPr>
              <a:t>systems</a:t>
            </a:r>
            <a:r>
              <a:rPr u="sng" spc="-4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have</a:t>
            </a:r>
            <a:r>
              <a:rPr u="sng" spc="-6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been</a:t>
            </a:r>
            <a:r>
              <a:rPr u="sng" spc="-6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promoted</a:t>
            </a:r>
            <a:r>
              <a:rPr u="sng" spc="-7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reduce</a:t>
            </a:r>
            <a:r>
              <a:rPr spc="-75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tons</a:t>
            </a:r>
            <a:r>
              <a:rPr spc="-7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recyclable</a:t>
            </a:r>
            <a:r>
              <a:rPr spc="-65" dirty="0"/>
              <a:t> </a:t>
            </a:r>
            <a:r>
              <a:rPr spc="-10" dirty="0"/>
              <a:t>waste</a:t>
            </a:r>
          </a:p>
          <a:p>
            <a:pPr marL="59690">
              <a:lnSpc>
                <a:spcPct val="100000"/>
              </a:lnSpc>
              <a:spcBef>
                <a:spcPts val="800"/>
              </a:spcBef>
            </a:pPr>
            <a:r>
              <a:rPr dirty="0"/>
              <a:t>sent</a:t>
            </a:r>
            <a:r>
              <a:rPr spc="-3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final</a:t>
            </a:r>
            <a:r>
              <a:rPr spc="-35" dirty="0"/>
              <a:t> </a:t>
            </a:r>
            <a:r>
              <a:rPr dirty="0"/>
              <a:t>disposal,</a:t>
            </a:r>
            <a:r>
              <a:rPr spc="-3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impact</a:t>
            </a:r>
            <a:r>
              <a:rPr spc="-30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GHG</a:t>
            </a:r>
            <a:r>
              <a:rPr spc="-45" dirty="0"/>
              <a:t> </a:t>
            </a:r>
            <a:r>
              <a:rPr dirty="0"/>
              <a:t>emission</a:t>
            </a:r>
            <a:r>
              <a:rPr spc="-25" dirty="0"/>
              <a:t> </a:t>
            </a:r>
            <a:r>
              <a:rPr dirty="0"/>
              <a:t>reduction</a:t>
            </a:r>
            <a:r>
              <a:rPr spc="-45" dirty="0"/>
              <a:t> </a:t>
            </a:r>
            <a:r>
              <a:rPr dirty="0"/>
              <a:t>has</a:t>
            </a:r>
            <a:r>
              <a:rPr spc="-35" dirty="0"/>
              <a:t> </a:t>
            </a:r>
            <a:r>
              <a:rPr dirty="0"/>
              <a:t>been</a:t>
            </a:r>
            <a:r>
              <a:rPr spc="-40" dirty="0"/>
              <a:t> </a:t>
            </a:r>
            <a:r>
              <a:rPr spc="-10" dirty="0"/>
              <a:t>determined.</a:t>
            </a:r>
          </a:p>
          <a:p>
            <a:pPr>
              <a:lnSpc>
                <a:spcPct val="100000"/>
              </a:lnSpc>
              <a:spcBef>
                <a:spcPts val="2440"/>
              </a:spcBef>
            </a:pPr>
            <a:endParaRPr spc="-10" dirty="0"/>
          </a:p>
          <a:p>
            <a:pPr marL="59690">
              <a:lnSpc>
                <a:spcPct val="100000"/>
              </a:lnSpc>
            </a:pPr>
            <a:r>
              <a:rPr spc="-10" dirty="0"/>
              <a:t>Incorporation</a:t>
            </a:r>
            <a:r>
              <a:rPr spc="-90" dirty="0"/>
              <a:t> </a:t>
            </a:r>
            <a:r>
              <a:rPr dirty="0"/>
              <a:t>of</a:t>
            </a:r>
            <a:r>
              <a:rPr spc="-60" dirty="0"/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organic</a:t>
            </a:r>
            <a:r>
              <a:rPr u="sng" spc="-6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23418D"/>
                  </a:solidFill>
                </a:uFill>
              </a:rPr>
              <a:t>waste</a:t>
            </a:r>
            <a:r>
              <a:rPr u="sng" spc="-4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23418D"/>
                  </a:solidFill>
                </a:uFill>
              </a:rPr>
              <a:t>recovery</a:t>
            </a:r>
            <a:r>
              <a:rPr u="sng" spc="-5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23418D"/>
                  </a:solidFill>
                </a:uFill>
              </a:rPr>
              <a:t>strategies</a:t>
            </a:r>
            <a:r>
              <a:rPr u="sng" spc="-3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in</a:t>
            </a:r>
            <a:r>
              <a:rPr u="sng" spc="-5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departmental</a:t>
            </a:r>
            <a:r>
              <a:rPr u="sng" spc="-4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23418D"/>
                  </a:solidFill>
                </a:uFill>
              </a:rPr>
              <a:t>waste</a:t>
            </a:r>
            <a:r>
              <a:rPr u="sng" spc="-45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23418D"/>
                  </a:solidFill>
                </a:uFill>
              </a:rPr>
              <a:t>management</a:t>
            </a:r>
            <a:r>
              <a:rPr u="sng" spc="-50" dirty="0">
                <a:uFill>
                  <a:solidFill>
                    <a:srgbClr val="23418D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23418D"/>
                  </a:solidFill>
                </a:uFill>
              </a:rPr>
              <a:t>plans</a:t>
            </a:r>
          </a:p>
          <a:p>
            <a:pPr marL="59690">
              <a:lnSpc>
                <a:spcPct val="100000"/>
              </a:lnSpc>
              <a:spcBef>
                <a:spcPts val="805"/>
              </a:spcBef>
            </a:pPr>
            <a:r>
              <a:rPr dirty="0"/>
              <a:t>has</a:t>
            </a:r>
            <a:r>
              <a:rPr spc="-40" dirty="0"/>
              <a:t> </a:t>
            </a:r>
            <a:r>
              <a:rPr dirty="0"/>
              <a:t>been</a:t>
            </a:r>
            <a:r>
              <a:rPr spc="-45" dirty="0"/>
              <a:t> </a:t>
            </a:r>
            <a:r>
              <a:rPr spc="-10" dirty="0"/>
              <a:t>promoted.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30" y="1161669"/>
            <a:ext cx="6579870" cy="49098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just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Calibri"/>
                <a:cs typeface="Calibri"/>
              </a:rPr>
              <a:t>Montevideo,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closing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three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cells,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expansion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final </a:t>
            </a:r>
            <a:r>
              <a:rPr sz="1800" dirty="0">
                <a:latin typeface="Calibri"/>
                <a:cs typeface="Calibri"/>
              </a:rPr>
              <a:t>disposal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carried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out.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New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started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2025-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Financed</a:t>
            </a:r>
            <a:r>
              <a:rPr sz="1800" spc="-25" dirty="0">
                <a:latin typeface="Calibri"/>
                <a:cs typeface="Calibri"/>
              </a:rPr>
              <a:t> by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loan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>
              <a:latin typeface="Calibri"/>
              <a:cs typeface="Calibri"/>
            </a:endParaRPr>
          </a:p>
          <a:p>
            <a:pPr marL="12700" marR="16954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Maldonado,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signing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agreement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Ministry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Environment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Maldonado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Municipality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expand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department.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National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Departmental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Governments</a:t>
            </a:r>
            <a:endParaRPr sz="1800">
              <a:latin typeface="Calibri"/>
              <a:cs typeface="Calibri"/>
            </a:endParaRPr>
          </a:p>
          <a:p>
            <a:pPr marL="12700" marR="428625">
              <a:lnSpc>
                <a:spcPct val="100000"/>
              </a:lnSpc>
              <a:spcBef>
                <a:spcPts val="1660"/>
              </a:spcBef>
            </a:pPr>
            <a:r>
              <a:rPr sz="1800" dirty="0">
                <a:latin typeface="Calibri"/>
                <a:cs typeface="Calibri"/>
              </a:rPr>
              <a:t>Canelones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published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waste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management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express declaration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promoting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circular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economy,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source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separation,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recovery.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National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Departmental Governments</a:t>
            </a:r>
            <a:endParaRPr sz="1800">
              <a:latin typeface="Calibri"/>
              <a:cs typeface="Calibri"/>
            </a:endParaRPr>
          </a:p>
          <a:p>
            <a:pPr marL="12700" marR="306070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latin typeface="Calibri"/>
                <a:cs typeface="Calibri"/>
              </a:rPr>
              <a:t>Rivera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developed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management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beginning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decentralization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communication,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includes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downtown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called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"More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Circular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Downtown.“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National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Departmental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Governments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7873" y="1014602"/>
            <a:ext cx="2265045" cy="117068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627873" y="2234628"/>
            <a:ext cx="2265680" cy="3856354"/>
            <a:chOff x="7627873" y="2234628"/>
            <a:chExt cx="2265680" cy="385635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7873" y="2234628"/>
              <a:ext cx="2265045" cy="12535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3588" y="3519995"/>
              <a:ext cx="2259456" cy="12535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33588" y="4805362"/>
              <a:ext cx="2253614" cy="128536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5080">
              <a:lnSpc>
                <a:spcPts val="3130"/>
              </a:lnSpc>
              <a:spcBef>
                <a:spcPts val="500"/>
              </a:spcBef>
            </a:pPr>
            <a:r>
              <a:rPr dirty="0"/>
              <a:t>Many</a:t>
            </a:r>
            <a:r>
              <a:rPr spc="-70" dirty="0"/>
              <a:t> </a:t>
            </a:r>
            <a:r>
              <a:rPr dirty="0"/>
              <a:t>local</a:t>
            </a:r>
            <a:r>
              <a:rPr spc="-60" dirty="0"/>
              <a:t> </a:t>
            </a:r>
            <a:r>
              <a:rPr dirty="0"/>
              <a:t>authorities</a:t>
            </a:r>
            <a:r>
              <a:rPr spc="-80" dirty="0"/>
              <a:t> </a:t>
            </a:r>
            <a:r>
              <a:rPr dirty="0"/>
              <a:t>are</a:t>
            </a:r>
            <a:r>
              <a:rPr spc="-55" dirty="0"/>
              <a:t> </a:t>
            </a:r>
            <a:r>
              <a:rPr dirty="0"/>
              <a:t>already</a:t>
            </a:r>
            <a:r>
              <a:rPr spc="-50" dirty="0"/>
              <a:t> </a:t>
            </a:r>
            <a:r>
              <a:rPr dirty="0"/>
              <a:t>aware</a:t>
            </a:r>
            <a:r>
              <a:rPr spc="-30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the</a:t>
            </a:r>
            <a:r>
              <a:rPr spc="-75" dirty="0"/>
              <a:t> </a:t>
            </a:r>
            <a:r>
              <a:rPr dirty="0"/>
              <a:t>problem</a:t>
            </a:r>
            <a:r>
              <a:rPr spc="-75" dirty="0"/>
              <a:t> </a:t>
            </a:r>
            <a:r>
              <a:rPr dirty="0"/>
              <a:t>and</a:t>
            </a:r>
            <a:r>
              <a:rPr spc="-75" dirty="0"/>
              <a:t> </a:t>
            </a:r>
            <a:r>
              <a:rPr spc="-25" dirty="0"/>
              <a:t>are </a:t>
            </a:r>
            <a:r>
              <a:rPr dirty="0"/>
              <a:t>addressing</a:t>
            </a:r>
            <a:r>
              <a:rPr spc="-135" dirty="0"/>
              <a:t> </a:t>
            </a:r>
            <a:r>
              <a:rPr spc="-25" dirty="0"/>
              <a:t>it.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64032"/>
            <a:ext cx="9538970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dirty="0"/>
              <a:t>So</a:t>
            </a:r>
            <a:r>
              <a:rPr spc="-35" dirty="0"/>
              <a:t> </a:t>
            </a:r>
            <a:r>
              <a:rPr dirty="0"/>
              <a:t>far</a:t>
            </a:r>
            <a:r>
              <a:rPr spc="-60" dirty="0"/>
              <a:t> </a:t>
            </a:r>
            <a:r>
              <a:rPr dirty="0"/>
              <a:t>we</a:t>
            </a:r>
            <a:r>
              <a:rPr spc="-25" dirty="0"/>
              <a:t> </a:t>
            </a:r>
            <a:r>
              <a:rPr dirty="0"/>
              <a:t>are</a:t>
            </a:r>
            <a:r>
              <a:rPr spc="-3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dirty="0"/>
              <a:t>prosses</a:t>
            </a:r>
            <a:r>
              <a:rPr spc="-6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spc="-10" dirty="0"/>
              <a:t>Implementation</a:t>
            </a:r>
            <a:r>
              <a:rPr spc="-70" dirty="0"/>
              <a:t> </a:t>
            </a:r>
            <a:r>
              <a:rPr dirty="0"/>
              <a:t>of</a:t>
            </a:r>
            <a:r>
              <a:rPr spc="-55" dirty="0"/>
              <a:t> </a:t>
            </a:r>
            <a:r>
              <a:rPr dirty="0"/>
              <a:t>the</a:t>
            </a:r>
            <a:r>
              <a:rPr spc="-50" dirty="0"/>
              <a:t> </a:t>
            </a:r>
            <a:r>
              <a:rPr spc="-10" dirty="0"/>
              <a:t>National </a:t>
            </a:r>
            <a:r>
              <a:rPr spc="-20" dirty="0"/>
              <a:t>Waste</a:t>
            </a:r>
            <a:r>
              <a:rPr spc="-80" dirty="0"/>
              <a:t> </a:t>
            </a:r>
            <a:r>
              <a:rPr dirty="0"/>
              <a:t>Management</a:t>
            </a:r>
            <a:r>
              <a:rPr spc="-95" dirty="0"/>
              <a:t> </a:t>
            </a:r>
            <a:r>
              <a:rPr dirty="0"/>
              <a:t>Plan</a:t>
            </a:r>
            <a:r>
              <a:rPr spc="-100" dirty="0"/>
              <a:t> </a:t>
            </a:r>
            <a:r>
              <a:rPr spc="-10" dirty="0"/>
              <a:t>(PNGR)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2789" y="2062352"/>
            <a:ext cx="470217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More</a:t>
            </a:r>
            <a:r>
              <a:rPr sz="20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than</a:t>
            </a:r>
            <a:r>
              <a:rPr sz="20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US$34</a:t>
            </a:r>
            <a:r>
              <a:rPr sz="20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million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will</a:t>
            </a:r>
            <a:r>
              <a:rPr sz="20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allocated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3418D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implement</a:t>
            </a:r>
            <a:r>
              <a:rPr sz="2000" spc="-1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plan,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with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23418D"/>
                </a:solidFill>
                <a:latin typeface="Calibri"/>
                <a:cs typeface="Calibri"/>
              </a:rPr>
              <a:t>contributions</a:t>
            </a:r>
            <a:r>
              <a:rPr sz="2000" b="1" i="1" spc="-7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b="1" i="1" spc="-20" dirty="0">
                <a:solidFill>
                  <a:srgbClr val="23418D"/>
                </a:solidFill>
                <a:latin typeface="Calibri"/>
                <a:cs typeface="Calibri"/>
              </a:rPr>
              <a:t>from </a:t>
            </a:r>
            <a:r>
              <a:rPr sz="2000" b="1" i="1" dirty="0">
                <a:solidFill>
                  <a:srgbClr val="23418D"/>
                </a:solidFill>
                <a:latin typeface="Calibri"/>
                <a:cs typeface="Calibri"/>
              </a:rPr>
              <a:t>the</a:t>
            </a:r>
            <a:r>
              <a:rPr sz="2000" b="1" i="1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3418D"/>
                </a:solidFill>
                <a:latin typeface="Calibri"/>
                <a:cs typeface="Calibri"/>
              </a:rPr>
              <a:t>central</a:t>
            </a:r>
            <a:r>
              <a:rPr sz="2000" b="1" i="1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3418D"/>
                </a:solidFill>
                <a:latin typeface="Calibri"/>
                <a:cs typeface="Calibri"/>
              </a:rPr>
              <a:t>government</a:t>
            </a:r>
            <a:r>
              <a:rPr sz="2000" b="1" i="1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amounting</a:t>
            </a:r>
            <a:r>
              <a:rPr sz="20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418D"/>
                </a:solidFill>
                <a:latin typeface="Calibri"/>
                <a:cs typeface="Calibri"/>
              </a:rPr>
              <a:t>US$17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million,</a:t>
            </a:r>
            <a:r>
              <a:rPr sz="2000" spc="-2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in</a:t>
            </a:r>
            <a:r>
              <a:rPr sz="20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addition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funds</a:t>
            </a:r>
            <a:r>
              <a:rPr sz="2000" spc="-5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provided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23418D"/>
                </a:solidFill>
                <a:latin typeface="Calibri"/>
                <a:cs typeface="Calibri"/>
              </a:rPr>
              <a:t>local authorities</a:t>
            </a:r>
            <a:r>
              <a:rPr sz="2000" spc="-10" dirty="0">
                <a:solidFill>
                  <a:srgbClr val="23418D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60"/>
              </a:spcBef>
            </a:pPr>
            <a:endParaRPr sz="2000">
              <a:latin typeface="Calibri"/>
              <a:cs typeface="Calibri"/>
            </a:endParaRPr>
          </a:p>
          <a:p>
            <a:pPr marL="12700" marR="321945">
              <a:lnSpc>
                <a:spcPct val="100000"/>
              </a:lnSpc>
            </a:pP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But</a:t>
            </a:r>
            <a:r>
              <a:rPr sz="2000" spc="-2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we</a:t>
            </a:r>
            <a:r>
              <a:rPr sz="2000" spc="-2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know</a:t>
            </a:r>
            <a:r>
              <a:rPr sz="2000" spc="-2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it's</a:t>
            </a:r>
            <a:r>
              <a:rPr sz="2000" spc="-2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not</a:t>
            </a:r>
            <a:r>
              <a:rPr sz="2000" spc="-2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enough,</a:t>
            </a:r>
            <a:r>
              <a:rPr sz="2000" spc="-5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so</a:t>
            </a:r>
            <a:r>
              <a:rPr sz="2000" spc="-10" dirty="0">
                <a:solidFill>
                  <a:srgbClr val="23418D"/>
                </a:solidFill>
                <a:latin typeface="Calibri"/>
                <a:cs typeface="Calibri"/>
              </a:rPr>
              <a:t> we're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seeking</a:t>
            </a:r>
            <a:r>
              <a:rPr sz="20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funding</a:t>
            </a:r>
            <a:r>
              <a:rPr sz="2000" spc="-7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continue</a:t>
            </a:r>
            <a:r>
              <a:rPr sz="2000" spc="-6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418D"/>
                </a:solidFill>
                <a:latin typeface="Calibri"/>
                <a:cs typeface="Calibri"/>
              </a:rPr>
              <a:t>implementing </a:t>
            </a:r>
            <a:r>
              <a:rPr sz="2000" dirty="0">
                <a:solidFill>
                  <a:srgbClr val="23418D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23418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3418D"/>
                </a:solidFill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148" y="1956816"/>
            <a:ext cx="5428741" cy="32630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449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FFE90F61C854097DA07ED277BC344" ma:contentTypeVersion="31" ma:contentTypeDescription="Create a new document." ma:contentTypeScope="" ma:versionID="7f9c74b3a85fb2dc016bc5a50b2ffa9b">
  <xsd:schema xmlns:xsd="http://www.w3.org/2001/XMLSchema" xmlns:xs="http://www.w3.org/2001/XMLSchema" xmlns:p="http://schemas.microsoft.com/office/2006/metadata/properties" xmlns:ns2="5f903c3c-4f52-4be0-a85f-c4d591ba69ef" xmlns:ns3="f870fda6-7c17-4a4b-8e4d-1fafecbc98e3" xmlns:ns4="eb4559c4-8463-4985-927f-f0d558bff8f0" targetNamespace="http://schemas.microsoft.com/office/2006/metadata/properties" ma:root="true" ma:fieldsID="fc80e55cea50aff952c8018a193d86b3" ns2:_="" ns3:_="" ns4:_="">
    <xsd:import namespace="5f903c3c-4f52-4be0-a85f-c4d591ba69ef"/>
    <xsd:import namespace="f870fda6-7c17-4a4b-8e4d-1fafecbc98e3"/>
    <xsd:import namespace="eb4559c4-8463-4985-927f-f0d558bff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TypeofDocument" minOccurs="0"/>
                <xsd:element ref="ns2:lcf76f155ced4ddcb4097134ff3c332f" minOccurs="0"/>
                <xsd:element ref="ns4:TaxCatchAll" minOccurs="0"/>
                <xsd:element ref="ns2:TOPIC" minOccurs="0"/>
                <xsd:element ref="ns2:MediaServiceObjectDetectorVersions" minOccurs="0"/>
                <xsd:element ref="ns2:MediaServiceSearchProperties" minOccurs="0"/>
                <xsd:element ref="ns2:Year" minOccurs="0"/>
                <xsd:element ref="ns2:Status" minOccurs="0"/>
                <xsd:element ref="ns2:_Flow_SignoffStatus" minOccurs="0"/>
                <xsd:element ref="ns2:NameofCo_x002d_Chair" minOccurs="0"/>
                <xsd:element ref="ns2:Event" minOccurs="0"/>
                <xsd:element ref="ns2:Status0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03c3c-4f52-4be0-a85f-c4d591ba6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TypeofDocument" ma:index="21" nillable="true" ma:displayName="Type of Document" ma:format="Dropdown" ma:indexed="true" ma:internalName="TypeofDocument">
      <xsd:simpleType>
        <xsd:union memberTypes="dms:Text">
          <xsd:simpleType>
            <xsd:restriction base="dms:Choice">
              <xsd:enumeration value="Agenda"/>
              <xsd:enumeration value="Attendance List"/>
              <xsd:enumeration value="Briefing Notes"/>
              <xsd:enumeration value="Budget &amp; Finance"/>
              <xsd:enumeration value="Concept &amp; Scenario Notes"/>
              <xsd:enumeration value="Invitations"/>
              <xsd:enumeration value="Intervention"/>
              <xsd:enumeration value="Logistics/Admin doc"/>
              <xsd:enumeration value="Meeting Notes"/>
              <xsd:enumeration value="Message to the Parties"/>
              <xsd:enumeration value="MoU and Agreement"/>
              <xsd:enumeration value="Planning Document"/>
              <xsd:enumeration value="Recording"/>
              <xsd:enumeration value="Registration &amp; Attendance"/>
              <xsd:enumeration value="Reports"/>
              <xsd:enumeration value="Speaking Notes"/>
              <xsd:enumeration value="Submissions"/>
              <xsd:enumeration value="Travel &amp; DSA"/>
              <xsd:enumeration value="Venue Quotation"/>
              <xsd:enumeration value="ARCHIVE"/>
              <xsd:enumeration value="Templates"/>
            </xsd:restriction>
          </xsd:simpleType>
        </xsd:un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OPIC" ma:index="25" nillable="true" ma:displayName="TOPIC" ma:format="Dropdown" ma:internalName="TOPIC">
      <xsd:simpleType>
        <xsd:restriction base="dms:Choice">
          <xsd:enumeration value="MWP"/>
          <xsd:enumeration value="BUNKERS"/>
          <xsd:enumeration value="RCC"/>
          <xsd:enumeration value="NDC Activities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8" nillable="true" ma:displayName="Year" ma:format="Dropdown" ma:internalName="Year">
      <xsd:simpleType>
        <xsd:restriction base="dms:Text">
          <xsd:maxLength value="255"/>
        </xsd:restriction>
      </xsd:simpleType>
    </xsd:element>
    <xsd:element name="Status" ma:index="29" nillable="true" ma:displayName="Travel Status" ma:format="Dropdown" ma:internalName="Status">
      <xsd:simpleType>
        <xsd:restriction base="dms:Choice">
          <xsd:enumeration value="Registration received"/>
          <xsd:enumeration value="Itinarary requested"/>
          <xsd:enumeration value="Itinerary shared with participant"/>
          <xsd:enumeration value="itinerary confirmed"/>
          <xsd:enumeration value="TR requested"/>
          <xsd:enumeration value="Ticket Isssued"/>
          <xsd:enumeration value="Ticket send to Participant"/>
        </xsd:restriction>
      </xsd:simpleType>
    </xsd:element>
    <xsd:element name="_Flow_SignoffStatus" ma:index="30" nillable="true" ma:displayName="Sign-off status" ma:internalName="_x0024_Resources_x003a_core_x002c_Signoff_Status">
      <xsd:simpleType>
        <xsd:restriction base="dms:Text"/>
      </xsd:simpleType>
    </xsd:element>
    <xsd:element name="NameofCo_x002d_Chair" ma:index="31" nillable="true" ma:displayName="Name of invited Person" ma:format="Dropdown" ma:internalName="NameofCo_x002d_Chair">
      <xsd:simpleType>
        <xsd:union memberTypes="dms:Text">
          <xsd:simpleType>
            <xsd:restriction base="dms:Choice">
              <xsd:enumeration value="Angela Churie Kallhauge"/>
              <xsd:enumeration value="Gao Xiang"/>
              <xsd:enumeration value="NFP"/>
              <xsd:enumeration value="Lingyi Xu"/>
              <xsd:enumeration value="Zach Cohen"/>
              <xsd:enumeration value="Choice 6"/>
              <xsd:enumeration value="Shinan Li"/>
            </xsd:restriction>
          </xsd:simpleType>
        </xsd:union>
      </xsd:simpleType>
    </xsd:element>
    <xsd:element name="Event" ma:index="32" nillable="true" ma:displayName="Event" ma:format="Dropdown" ma:internalName="Event">
      <xsd:simpleType>
        <xsd:union memberTypes="dms:Text">
          <xsd:simpleType>
            <xsd:restriction base="dms:Choice">
              <xsd:enumeration value="Climate Week"/>
              <xsd:enumeration value="COP"/>
              <xsd:enumeration value="MWP GD &amp; IFE"/>
              <xsd:enumeration value="Planning Retreat"/>
              <xsd:enumeration value="SB"/>
            </xsd:restriction>
          </xsd:simpleType>
        </xsd:union>
      </xsd:simpleType>
    </xsd:element>
    <xsd:element name="Status0" ma:index="33" nillable="true" ma:displayName="Status" ma:format="Dropdown" ma:internalName="Status0">
      <xsd:simpleType>
        <xsd:restriction base="dms:Choice">
          <xsd:enumeration value="Draft"/>
          <xsd:enumeration value="Pending approval"/>
          <xsd:enumeration value="Approved"/>
          <xsd:enumeration value="Final"/>
        </xsd:restriction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0fda6-7c17-4a4b-8e4d-1fafecbc9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559c4-8463-4985-927f-f0d558bff8f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15c78-049a-4d79-be85-e4b313e07bd7}" ma:internalName="TaxCatchAll" ma:showField="CatchAllData" ma:web="f870fda6-7c17-4a4b-8e4d-1fafecbc98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4559c4-8463-4985-927f-f0d558bff8f0" xsi:nil="true"/>
    <Event xmlns="5f903c3c-4f52-4be0-a85f-c4d591ba69ef" xsi:nil="true"/>
    <TOPIC xmlns="5f903c3c-4f52-4be0-a85f-c4d591ba69ef" xsi:nil="true"/>
    <_Flow_SignoffStatus xmlns="5f903c3c-4f52-4be0-a85f-c4d591ba69ef" xsi:nil="true"/>
    <NameofCo_x002d_Chair xmlns="5f903c3c-4f52-4be0-a85f-c4d591ba69ef" xsi:nil="true"/>
    <TypeofDocument xmlns="5f903c3c-4f52-4be0-a85f-c4d591ba69ef" xsi:nil="true"/>
    <Status0 xmlns="5f903c3c-4f52-4be0-a85f-c4d591ba69ef" xsi:nil="true"/>
    <Year xmlns="5f903c3c-4f52-4be0-a85f-c4d591ba69ef" xsi:nil="true"/>
    <lcf76f155ced4ddcb4097134ff3c332f xmlns="5f903c3c-4f52-4be0-a85f-c4d591ba69ef">
      <Terms xmlns="http://schemas.microsoft.com/office/infopath/2007/PartnerControls"/>
    </lcf76f155ced4ddcb4097134ff3c332f>
    <Status xmlns="5f903c3c-4f52-4be0-a85f-c4d591ba69ef" xsi:nil="true"/>
  </documentManagement>
</p:properties>
</file>

<file path=customXml/itemProps1.xml><?xml version="1.0" encoding="utf-8"?>
<ds:datastoreItem xmlns:ds="http://schemas.openxmlformats.org/officeDocument/2006/customXml" ds:itemID="{F182C36B-469B-437D-88AE-5B8C72126690}"/>
</file>

<file path=customXml/itemProps2.xml><?xml version="1.0" encoding="utf-8"?>
<ds:datastoreItem xmlns:ds="http://schemas.openxmlformats.org/officeDocument/2006/customXml" ds:itemID="{48E80D7B-D37B-4483-8EF0-95125E765FD7}"/>
</file>

<file path=customXml/itemProps3.xml><?xml version="1.0" encoding="utf-8"?>
<ds:datastoreItem xmlns:ds="http://schemas.openxmlformats.org/officeDocument/2006/customXml" ds:itemID="{5CC98BCC-5B0B-4C72-B7C6-968F47471076}"/>
</file>

<file path=customXml/itemProps4.xml><?xml version="1.0" encoding="utf-8"?>
<ds:datastoreItem xmlns:ds="http://schemas.openxmlformats.org/officeDocument/2006/customXml" ds:itemID="{4CAEA505-6E87-4EA4-93D2-F6383CBF88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513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Office Theme</vt:lpstr>
      <vt:lpstr>Mitigation actions in the Waste sector in Uruguay</vt:lpstr>
      <vt:lpstr>National Climate Change Policy https://www.gub.uy/ministerio-ambiente/comunicacion/publicaciones/politica-nacional-cambio-climatico</vt:lpstr>
      <vt:lpstr>URUGUAY First Nationally Determined Contribution to the Paris Agreement- 2020</vt:lpstr>
      <vt:lpstr>Difference in national and subnational inventories</vt:lpstr>
      <vt:lpstr>Pilot Project Las Rosas Landfill, Maldonado Uruguay</vt:lpstr>
      <vt:lpstr>Biogas capture plant in Montevideo Landfill</vt:lpstr>
      <vt:lpstr>Second Nationally Determined Contribution wich comes into effect next year, aligns with the National Waste Management Plan (PNGR).</vt:lpstr>
      <vt:lpstr>Many local authorities are already aware of the problem and are addressing it.</vt:lpstr>
      <vt:lpstr>So far we are in the prosses of Implementation of the National Waste Management Plan (PNGR)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Leonardo Colistro</dc:creator>
  <cp:lastModifiedBy>Woojoo Kim</cp:lastModifiedBy>
  <cp:revision>1</cp:revision>
  <dcterms:created xsi:type="dcterms:W3CDTF">2025-09-06T07:10:47Z</dcterms:created>
  <dcterms:modified xsi:type="dcterms:W3CDTF">2025-09-06T07:38:05Z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2025-09-06T00:00:00Z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ContentTypeId">
    <vt:lpwstr>0x010100E17FFE90F61C854097DA07ED277BC344</vt:lpwstr>
  </property>
</Properties>
</file>