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0"/>
  </p:notesMasterIdLst>
  <p:sldIdLst>
    <p:sldId id="2147479305" r:id="rId6"/>
    <p:sldId id="265" r:id="rId7"/>
    <p:sldId id="2147479307" r:id="rId8"/>
    <p:sldId id="214747931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CB3F0A-103C-5800-CBF2-730F3DE283ED}" name="Admire Nyereyemhuka" initials="AN" userId="S::anyereyemhuka@unicef.org::eca2c45a-2f71-448b-9e9c-eb6a23081d07" providerId="AD"/>
  <p188:author id="{989DF351-0C9A-479D-8C91-06B89C5096DE}" name="Veera Mendonca" initials="VM" userId="S::vmendonca@unicef.org::472c49eb-d3d0-4e9f-9827-dba2d6504610" providerId="AD"/>
  <p188:author id="{FE9D1389-A388-2C20-45B3-662F133B1496}" name="Efalkenstein Falkenstein" initials="EF" userId="a9540f6fa140edaf" providerId="Windows Live"/>
  <p188:author id="{09853B89-7694-3358-27B5-FDD9F3C1BA0B}" name="christopher davids" initials="cd" userId="fff4162d7c4fa99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F26A2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F196A6-90B5-4EDB-934D-3B3686B4B8DC}" v="10" dt="2026-03-31T00:17:49.2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17138-70B8-5242-A5F2-17B744AF5502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D7871-3D45-1540-B7A7-1D02D9639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34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D7871-3D45-1540-B7A7-1D02D96397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27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D7871-3D45-1540-B7A7-1D02D96397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62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B47E1-84F0-9217-2699-E47DD3D38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E792D3-B37B-89D4-16E5-5375959AB9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1B83BF-2716-3C02-230C-E0CE97695B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DA5E8-623D-75D6-1DA9-4A7B3EF7AA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D7871-3D45-1540-B7A7-1D02D96397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20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34BEF-E06A-9BAB-01D7-8F4AA349B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887E7E-013E-D9C2-1C38-E732EBA60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709ED-7865-626C-B58F-82304D4B2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6443-47D2-9C41-B6ED-C0CAFFAE1A83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56FB3-E9CE-BCFB-629C-88BF24DCE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C306E-21A3-886D-1D58-2E55F1554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EBFA-BCE1-1D45-B3D6-7958FE0A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4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2D330-69B8-FB94-FC8F-3CF7CD53A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FC9C5A-0A66-5937-3B22-C5FB170D54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744DF-8AFF-A0B6-9291-DE6E9CB75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6443-47D2-9C41-B6ED-C0CAFFAE1A83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8257B-7DDB-B667-9778-DF9E2F760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5904F-A9E7-DC29-2A7A-01C083C12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EBFA-BCE1-1D45-B3D6-7958FE0A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2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7C104E-4A9A-7F25-95DE-E9495A3B38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C7CA35-BF69-7639-42CC-97F34881D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9AAA5-28F4-8EEA-CEED-8BD835B7E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6443-47D2-9C41-B6ED-C0CAFFAE1A83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80283-780D-F7C6-276C-755AE0EC8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50160-1E09-4526-75E7-D71366376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EBFA-BCE1-1D45-B3D6-7958FE0A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0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F4731-B12D-9AC2-B06D-52891C50D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2FAF6-7AC4-D4BC-B268-964DCF0C4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7A27E-6914-B04B-5DB8-56F4069AA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6443-47D2-9C41-B6ED-C0CAFFAE1A83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B0C4D-4A78-35CE-EE8A-300D2BEF2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ED41B-D2D1-8C02-8978-0E2DE1DE0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EBFA-BCE1-1D45-B3D6-7958FE0A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5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34DE5-DBA6-0646-6166-2E9BF7FDF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119B0-1ED3-DE47-8D78-7CBE4500C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E9B34-5F8E-2434-AFB6-E576157A8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6443-47D2-9C41-B6ED-C0CAFFAE1A83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64F7E-329C-2E83-CF4E-0A7F5CD61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FDE89-14C0-FCB1-E6ED-64B6EE36D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EBFA-BCE1-1D45-B3D6-7958FE0A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51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83FFF-041B-5869-1F06-611E76DFF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6BA5D-AC79-9F5F-19E2-8BA3568EFB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38D29-13F4-F0CF-0619-3DFBA051B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3D8D0-CA8C-18D8-37FD-3D1023BF8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6443-47D2-9C41-B6ED-C0CAFFAE1A83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999687-0446-CE3E-4D31-DDEA77270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2BCEB-A817-C783-A74F-4019A09DD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EBFA-BCE1-1D45-B3D6-7958FE0A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19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3C0D3-6621-646F-704A-00F4999E4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5A5BD-DD33-37F2-24BE-D328481B2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8890B5-A6D1-B237-FEC2-5A9238021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52801B-64C8-FC45-E28E-61B8D876F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503863-4B86-C64A-8298-D5F0F19EC6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165513-72F0-8B04-36E1-62C80266A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6443-47D2-9C41-B6ED-C0CAFFAE1A83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6977B4-1F96-6CB6-B96B-5EBA27C18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038CC1-517A-8ABF-0757-F7E97F223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EBFA-BCE1-1D45-B3D6-7958FE0A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41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A754F-C9E1-6BD4-0526-FE5AF6173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13D4DB-204A-D070-A2F5-AC078FBA6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6443-47D2-9C41-B6ED-C0CAFFAE1A83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884F02-3C8E-0B03-40F7-55B7ACE2E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137B2-E1EB-CB65-21FD-A172D0A96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EBFA-BCE1-1D45-B3D6-7958FE0A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4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3E8688-2E21-5A1D-39C4-FBF43E4DD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6443-47D2-9C41-B6ED-C0CAFFAE1A83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341F2-4F6D-CFAF-F53C-D7ED576AC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F419C-DC85-F77D-C6EC-C7158BF93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EBFA-BCE1-1D45-B3D6-7958FE0A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8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991A0-D004-9579-AF9D-4B64580C0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6BC5C-942A-F153-AC6D-BC7F9935A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7F2D4-41ED-AD09-4259-EBD2A295F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F555E-15C9-0019-A633-C6A55A6C3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6443-47D2-9C41-B6ED-C0CAFFAE1A83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47581-3F67-E3B2-EFB1-17BCB4FBC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2F70F-3835-CCF9-12C4-8D402B5BF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EBFA-BCE1-1D45-B3D6-7958FE0A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69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504C9-1DAF-23BD-1DE8-EEF560542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295F1B-7F2A-4F75-5623-2AB33F0F0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D6B1C0-EAF7-6DF5-C487-7745F434B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D87C96-0141-F7B9-C1F9-728BEA959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6443-47D2-9C41-B6ED-C0CAFFAE1A83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108E8-F893-8E61-7BAE-7FDD69504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CB80A-00B8-440C-4EDE-9201D885B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EBFA-BCE1-1D45-B3D6-7958FE0A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07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D8B5E8-87E9-32D9-8482-C32B4DF8A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2F452-75F5-A47C-FF65-30931DD9C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B9F9C-A367-01A3-7777-5CAA45250C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C66443-47D2-9C41-B6ED-C0CAFFAE1A83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1006B-B813-063A-7565-EC1C101076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D1F68-E6F7-0712-3E3B-F5C2BB21E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BAEBFA-BCE1-1D45-B3D6-7958FE0A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3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2D7E5-FF4F-F87D-C40C-83B7353E7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F04E-9E48-00E1-147F-E60A5345C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365125"/>
            <a:ext cx="5118520" cy="4653189"/>
          </a:xfrm>
        </p:spPr>
        <p:txBody>
          <a:bodyPr>
            <a:normAutofit/>
          </a:bodyPr>
          <a:lstStyle/>
          <a:p>
            <a:pPr algn="ctr"/>
            <a:r>
              <a:rPr lang="en-CA" sz="3200" b="1" dirty="0">
                <a:solidFill>
                  <a:srgbClr val="00AEE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Climate Change</a:t>
            </a:r>
            <a:br>
              <a:rPr lang="en-CA" sz="3200" b="1" dirty="0">
                <a:solidFill>
                  <a:srgbClr val="00AEE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CA" sz="3200" b="1" dirty="0">
                <a:solidFill>
                  <a:srgbClr val="00AEE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and Environment </a:t>
            </a:r>
            <a:br>
              <a:rPr lang="en-CA" b="1" dirty="0">
                <a:solidFill>
                  <a:srgbClr val="00AEE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br>
              <a:rPr lang="en-CA" b="1" dirty="0">
                <a:solidFill>
                  <a:srgbClr val="00AEE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CA" b="1" dirty="0">
                <a:solidFill>
                  <a:srgbClr val="00AEE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UNICEF Papua New Guinea</a:t>
            </a:r>
            <a:endParaRPr lang="en-US" b="1" dirty="0">
              <a:solidFill>
                <a:srgbClr val="00AEE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A6768-2677-64AA-E9AC-EFE861C6E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46" y="4582886"/>
            <a:ext cx="5257800" cy="1909989"/>
          </a:xfrm>
        </p:spPr>
        <p:txBody>
          <a:bodyPr>
            <a:normAutofit/>
          </a:bodyPr>
          <a:lstStyle/>
          <a:p>
            <a:pPr>
              <a:defRPr b="1"/>
            </a:pPr>
            <a:endParaRPr lang="en-CA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indent="0" algn="ctr">
              <a:buNone/>
              <a:defRPr b="1"/>
            </a:pPr>
            <a:r>
              <a:rPr lang="en-CA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24 April 2026</a:t>
            </a:r>
          </a:p>
          <a:p>
            <a:endParaRPr lang="en-US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n-US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618337-66BD-DA4F-D6E1-EFBB5D492B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67" t="21303" r="2490"/>
          <a:stretch>
            <a:fillRect/>
          </a:stretch>
        </p:blipFill>
        <p:spPr>
          <a:xfrm>
            <a:off x="5684576" y="0"/>
            <a:ext cx="65074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95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367A7-B996-7D62-31DF-A1AB03CF2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050"/>
            <a:ext cx="10515600" cy="1184284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AEE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Structural Bottlenecks </a:t>
            </a:r>
            <a:br>
              <a:rPr lang="en-US" sz="4000" b="1" dirty="0">
                <a:solidFill>
                  <a:srgbClr val="00AEE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4000" b="1" dirty="0">
                <a:solidFill>
                  <a:srgbClr val="00AEE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 PNG’s Climate Response</a:t>
            </a:r>
            <a:endParaRPr lang="en-GB" sz="4000" b="1" noProof="0" dirty="0">
              <a:solidFill>
                <a:srgbClr val="00AEE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968B4-9BC3-B064-2409-046FF4F4F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1364883"/>
            <a:ext cx="6082454" cy="47189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Data &amp; Evidence</a:t>
            </a:r>
            <a:endParaRPr lang="en-US" sz="18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lvl="0">
              <a:lnSpc>
                <a:spcPct val="100000"/>
              </a:lnSpc>
              <a:buClr>
                <a:srgbClr val="F26A21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Climate data exists, but is not translated into actionable information for communities </a:t>
            </a:r>
          </a:p>
          <a:p>
            <a:pPr lvl="0">
              <a:lnSpc>
                <a:spcPct val="100000"/>
              </a:lnSpc>
              <a:buClr>
                <a:srgbClr val="F26A21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Limited sub-national data on where climate risks and vulnerability intersect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Governance</a:t>
            </a:r>
            <a:endParaRPr lang="en-US" sz="18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lvl="0">
              <a:lnSpc>
                <a:spcPct val="100000"/>
              </a:lnSpc>
              <a:buClr>
                <a:srgbClr val="F26A21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Weak coordination across CCDA, NWS, and line ministries </a:t>
            </a:r>
          </a:p>
          <a:p>
            <a:pPr lvl="0">
              <a:lnSpc>
                <a:spcPct val="100000"/>
              </a:lnSpc>
              <a:buClr>
                <a:srgbClr val="F26A21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Climate not yet integrated into sub-national planning and service delivery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Finance &amp; Capacity</a:t>
            </a:r>
            <a:endParaRPr lang="en-US" sz="18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lvl="0">
              <a:lnSpc>
                <a:spcPct val="100000"/>
              </a:lnSpc>
              <a:buClr>
                <a:srgbClr val="F26A21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Infrastructure investments often outlast O&amp;M funding </a:t>
            </a:r>
          </a:p>
          <a:p>
            <a:pPr lvl="0">
              <a:lnSpc>
                <a:spcPct val="100000"/>
              </a:lnSpc>
              <a:buClr>
                <a:srgbClr val="F26A21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Limited capacity to access and manage climate finance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Last Mile Access</a:t>
            </a:r>
            <a:endParaRPr lang="en-US" sz="18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lvl="0">
              <a:lnSpc>
                <a:spcPct val="100000"/>
              </a:lnSpc>
              <a:buClr>
                <a:srgbClr val="F26A21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Remote, coastal, and island communities remain consistently underserved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D2C662-EEB0-AA2D-E6C7-5BC1653EF3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89" r="11180" b="1916"/>
          <a:stretch>
            <a:fillRect/>
          </a:stretch>
        </p:blipFill>
        <p:spPr>
          <a:xfrm>
            <a:off x="6823053" y="1690688"/>
            <a:ext cx="5368947" cy="43513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EAC3CF-3CC7-68F2-2CC7-328D47F1C320}"/>
              </a:ext>
            </a:extLst>
          </p:cNvPr>
          <p:cNvSpPr txBox="1"/>
          <p:nvPr/>
        </p:nvSpPr>
        <p:spPr>
          <a:xfrm>
            <a:off x="10216055" y="5735275"/>
            <a:ext cx="1975945" cy="230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noProof="0">
                <a:solidFill>
                  <a:schemeClr val="bg1">
                    <a:lumMod val="65000"/>
                  </a:schemeClr>
                </a:solidFill>
              </a:rPr>
              <a:t>© UNICEF/UN0298705/Dozier</a:t>
            </a:r>
          </a:p>
        </p:txBody>
      </p:sp>
    </p:spTree>
    <p:extLst>
      <p:ext uri="{BB962C8B-B14F-4D97-AF65-F5344CB8AC3E}">
        <p14:creationId xmlns:p14="http://schemas.microsoft.com/office/powerpoint/2010/main" val="2096769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74586-FE30-1042-05EC-88DF5C356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25F10-EAA2-C3BB-D0B2-C75D15CEB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828" y="256267"/>
            <a:ext cx="8262257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AEE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What UNICEF Can Deliver </a:t>
            </a:r>
            <a:br>
              <a:rPr lang="en-US" sz="4000" b="1" dirty="0">
                <a:solidFill>
                  <a:srgbClr val="00AEE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4000" b="1" dirty="0">
                <a:solidFill>
                  <a:srgbClr val="00AEE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(Next 6 Months)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49A01-862C-8173-CB96-49E6D8F19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9569" y="1847850"/>
            <a:ext cx="8262257" cy="466031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rgbClr val="1D1D1B"/>
                </a:solidFill>
                <a:latin typeface="Noto Sans"/>
              </a:rPr>
              <a:t>Climate Information and Early Warning System</a:t>
            </a:r>
          </a:p>
          <a:p>
            <a:pPr>
              <a:lnSpc>
                <a:spcPct val="120000"/>
              </a:lnSpc>
              <a:buClr>
                <a:srgbClr val="F26A21"/>
              </a:buClr>
              <a:buFont typeface="Wingdings" panose="05000000000000000000" pitchFamily="2" charset="2"/>
              <a:buChar char="ü"/>
            </a:pPr>
            <a:r>
              <a:rPr lang="en-US" sz="2900" dirty="0"/>
              <a:t>Integrating climate risk information into PNG NWS systems</a:t>
            </a:r>
          </a:p>
          <a:p>
            <a:pPr>
              <a:lnSpc>
                <a:spcPct val="120000"/>
              </a:lnSpc>
              <a:buClr>
                <a:srgbClr val="F26A21"/>
              </a:buClr>
              <a:buFont typeface="Wingdings" panose="05000000000000000000" pitchFamily="2" charset="2"/>
              <a:buChar char="ü"/>
            </a:pPr>
            <a:r>
              <a:rPr lang="en-US" sz="2900" dirty="0"/>
              <a:t>Supporting sustained, government-led operation of flood and drought risk bulletins</a:t>
            </a:r>
          </a:p>
          <a:p>
            <a:pPr marL="0" indent="0">
              <a:lnSpc>
                <a:spcPct val="120000"/>
              </a:lnSpc>
              <a:buClr>
                <a:srgbClr val="F26A21"/>
              </a:buClr>
              <a:buNone/>
            </a:pPr>
            <a:br>
              <a:rPr lang="en-US" sz="2900" dirty="0"/>
            </a:br>
            <a:r>
              <a:rPr lang="en-US" sz="2900" b="1" dirty="0">
                <a:solidFill>
                  <a:srgbClr val="1D1D1B"/>
                </a:solidFill>
                <a:latin typeface="Noto Sans"/>
              </a:rPr>
              <a:t>Children's Climate Risk Index</a:t>
            </a:r>
          </a:p>
          <a:p>
            <a:pPr lvl="0">
              <a:buClr>
                <a:srgbClr val="F26A21"/>
              </a:buClr>
              <a:buFont typeface="Wingdings" panose="05000000000000000000" pitchFamily="2" charset="2"/>
              <a:buChar char="ü"/>
            </a:pPr>
            <a:r>
              <a:rPr lang="en-US" sz="2900" dirty="0"/>
              <a:t>Developing a sub-national Climate Risk Index with a focus on children </a:t>
            </a:r>
          </a:p>
          <a:p>
            <a:pPr lvl="0">
              <a:buClr>
                <a:srgbClr val="F26A21"/>
              </a:buClr>
              <a:buFont typeface="Wingdings" panose="05000000000000000000" pitchFamily="2" charset="2"/>
              <a:buChar char="ü"/>
            </a:pPr>
            <a:r>
              <a:rPr lang="en-US" sz="2900" dirty="0"/>
              <a:t>Providing evidence to support targeted interventions in priority areas </a:t>
            </a:r>
          </a:p>
          <a:p>
            <a:pPr lvl="0"/>
            <a:endParaRPr lang="en-US" sz="2900" dirty="0"/>
          </a:p>
          <a:p>
            <a:pPr marL="0" indent="0">
              <a:buNone/>
            </a:pPr>
            <a:r>
              <a:rPr lang="en-US" sz="2900" b="1" dirty="0">
                <a:solidFill>
                  <a:srgbClr val="1D1D1B"/>
                </a:solidFill>
                <a:latin typeface="Noto Sans"/>
              </a:rPr>
              <a:t>Nationally Determined Contributions (NDC) 3.0 for PNG</a:t>
            </a:r>
          </a:p>
          <a:p>
            <a:pPr lvl="0">
              <a:buClr>
                <a:srgbClr val="F26A21"/>
              </a:buClr>
              <a:buFont typeface="Wingdings" panose="05000000000000000000" pitchFamily="2" charset="2"/>
              <a:buChar char="ü"/>
            </a:pPr>
            <a:r>
              <a:rPr lang="en-US" sz="2900" dirty="0"/>
              <a:t>Supporting CCDA to </a:t>
            </a:r>
            <a:r>
              <a:rPr lang="en-US" sz="2900" dirty="0" err="1"/>
              <a:t>finalise</a:t>
            </a:r>
            <a:r>
              <a:rPr lang="en-US" sz="2900" dirty="0"/>
              <a:t> inputs across mitigation, adaptation, and cross-cutting areas </a:t>
            </a:r>
          </a:p>
          <a:p>
            <a:pPr lvl="0">
              <a:buClr>
                <a:srgbClr val="F26A21"/>
              </a:buClr>
              <a:buFont typeface="Wingdings" panose="05000000000000000000" pitchFamily="2" charset="2"/>
              <a:buChar char="ü"/>
            </a:pPr>
            <a:r>
              <a:rPr lang="en-US" sz="2900" dirty="0"/>
              <a:t>Strengthening integration of social dimensions, including child-sensitive measures</a:t>
            </a:r>
          </a:p>
          <a:p>
            <a:pPr lvl="0"/>
            <a:endParaRPr lang="en-US" sz="2900" dirty="0"/>
          </a:p>
          <a:p>
            <a:pPr marL="0" indent="0">
              <a:buNone/>
            </a:pPr>
            <a:r>
              <a:rPr lang="en-US" sz="2900" b="1" dirty="0">
                <a:solidFill>
                  <a:srgbClr val="1D1D1B"/>
                </a:solidFill>
                <a:latin typeface="Noto Sans"/>
              </a:rPr>
              <a:t>Green Climate Fund (GCF)</a:t>
            </a:r>
          </a:p>
          <a:p>
            <a:pPr lvl="0">
              <a:buClr>
                <a:srgbClr val="F26A21"/>
              </a:buClr>
              <a:buFont typeface="Wingdings" panose="05000000000000000000" pitchFamily="2" charset="2"/>
              <a:buChar char="ü"/>
            </a:pPr>
            <a:r>
              <a:rPr lang="en-US" sz="2900" dirty="0" err="1"/>
              <a:t>Mobilising</a:t>
            </a:r>
            <a:r>
              <a:rPr lang="en-US" sz="2900" dirty="0"/>
              <a:t> climate finance for priority investments </a:t>
            </a:r>
          </a:p>
          <a:p>
            <a:pPr lvl="0">
              <a:buClr>
                <a:srgbClr val="F26A21"/>
              </a:buClr>
              <a:buFont typeface="Wingdings" panose="05000000000000000000" pitchFamily="2" charset="2"/>
              <a:buChar char="ü"/>
            </a:pPr>
            <a:r>
              <a:rPr lang="en-US" sz="2900" dirty="0"/>
              <a:t>Enabling scaled, government-led implementation of climate-resilient services</a:t>
            </a:r>
          </a:p>
          <a:p>
            <a:pPr>
              <a:lnSpc>
                <a:spcPct val="120000"/>
              </a:lnSpc>
              <a:buNone/>
            </a:pPr>
            <a:endParaRPr sz="900" b="0" dirty="0">
              <a:solidFill>
                <a:srgbClr val="1D1D1B"/>
              </a:solidFill>
              <a:latin typeface="Noto San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79459A-6FF3-A6EE-1082-A3BA22D25953}"/>
              </a:ext>
            </a:extLst>
          </p:cNvPr>
          <p:cNvSpPr txBox="1"/>
          <p:nvPr/>
        </p:nvSpPr>
        <p:spPr>
          <a:xfrm>
            <a:off x="76201" y="6508160"/>
            <a:ext cx="228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noProof="0">
                <a:solidFill>
                  <a:schemeClr val="bg1">
                    <a:lumMod val="65000"/>
                  </a:schemeClr>
                </a:solidFill>
              </a:rPr>
              <a:t>© UNICEF</a:t>
            </a:r>
            <a:r>
              <a:rPr lang="en-GB" sz="900">
                <a:solidFill>
                  <a:schemeClr val="bg1">
                    <a:lumMod val="65000"/>
                  </a:schemeClr>
                </a:solidFill>
              </a:rPr>
              <a:t> PNG Facebook 24 May 2024</a:t>
            </a:r>
            <a:endParaRPr lang="en-GB" sz="900" noProof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CED9C7-1645-8FB3-75D4-7A0D156FC3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506" r="28575"/>
          <a:stretch>
            <a:fillRect/>
          </a:stretch>
        </p:blipFill>
        <p:spPr>
          <a:xfrm>
            <a:off x="36285" y="0"/>
            <a:ext cx="3233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23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82547-DFD2-C29A-374A-0111C17AA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8C249E-EA46-C25B-3E5F-4D75A18393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445" r="45238"/>
          <a:stretch>
            <a:fillRect/>
          </a:stretch>
        </p:blipFill>
        <p:spPr>
          <a:xfrm flipH="1">
            <a:off x="8743005" y="1469571"/>
            <a:ext cx="3448994" cy="53884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A5A41F-2AED-B890-C59A-F6398B478248}"/>
              </a:ext>
            </a:extLst>
          </p:cNvPr>
          <p:cNvSpPr txBox="1"/>
          <p:nvPr/>
        </p:nvSpPr>
        <p:spPr>
          <a:xfrm>
            <a:off x="9906001" y="6627903"/>
            <a:ext cx="228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noProof="0">
                <a:solidFill>
                  <a:schemeClr val="bg1">
                    <a:lumMod val="65000"/>
                  </a:schemeClr>
                </a:solidFill>
              </a:rPr>
              <a:t>© UNICEF</a:t>
            </a:r>
            <a:r>
              <a:rPr lang="en-GB" sz="900">
                <a:solidFill>
                  <a:schemeClr val="bg1">
                    <a:lumMod val="65000"/>
                  </a:schemeClr>
                </a:solidFill>
              </a:rPr>
              <a:t> PNG Facebook 15 Oct 2024</a:t>
            </a:r>
            <a:endParaRPr lang="en-GB" sz="900" noProof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6A99AFE-8EA9-D009-E8DE-13157EDB71F1}"/>
              </a:ext>
            </a:extLst>
          </p:cNvPr>
          <p:cNvSpPr txBox="1">
            <a:spLocks/>
          </p:cNvSpPr>
          <p:nvPr/>
        </p:nvSpPr>
        <p:spPr>
          <a:xfrm>
            <a:off x="573700" y="1831625"/>
            <a:ext cx="7790689" cy="41712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Key Principle</a:t>
            </a:r>
          </a:p>
          <a:p>
            <a:pPr>
              <a:buClr>
                <a:srgbClr val="F26A21"/>
              </a:buClr>
              <a:buFont typeface="Wingdings" panose="05000000000000000000" pitchFamily="2" charset="2"/>
              <a:buChar char="ü"/>
            </a:pPr>
            <a:r>
              <a:rPr lang="en-US" dirty="0"/>
              <a:t>The most technically advanced solution is not always the most sustainable </a:t>
            </a:r>
          </a:p>
          <a:p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Approach</a:t>
            </a:r>
            <a:endParaRPr lang="en-US" dirty="0"/>
          </a:p>
          <a:p>
            <a:pPr>
              <a:buClr>
                <a:srgbClr val="F26A21"/>
              </a:buClr>
              <a:buFont typeface="Wingdings" panose="05000000000000000000" pitchFamily="2" charset="2"/>
              <a:buChar char="ü"/>
            </a:pPr>
            <a:r>
              <a:rPr lang="en-US" dirty="0"/>
              <a:t>Start with what government can realistically operate and maintain </a:t>
            </a:r>
          </a:p>
          <a:p>
            <a:pPr>
              <a:buClr>
                <a:srgbClr val="F26A21"/>
              </a:buClr>
              <a:buFont typeface="Wingdings" panose="05000000000000000000" pitchFamily="2" charset="2"/>
              <a:buChar char="ü"/>
            </a:pPr>
            <a:r>
              <a:rPr lang="en-US" dirty="0"/>
              <a:t>Design within existing institutional capacity </a:t>
            </a:r>
          </a:p>
          <a:p>
            <a:pPr>
              <a:buClr>
                <a:srgbClr val="F26A21"/>
              </a:buClr>
              <a:buFont typeface="Wingdings" panose="05000000000000000000" pitchFamily="2" charset="2"/>
              <a:buChar char="ü"/>
            </a:pPr>
            <a:r>
              <a:rPr lang="en-US" dirty="0"/>
              <a:t>Build incrementally and validate at each step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ACA47AA-0953-8274-2ADB-3D063F2184B5}"/>
              </a:ext>
            </a:extLst>
          </p:cNvPr>
          <p:cNvSpPr txBox="1">
            <a:spLocks/>
          </p:cNvSpPr>
          <p:nvPr/>
        </p:nvSpPr>
        <p:spPr>
          <a:xfrm>
            <a:off x="1700444" y="425747"/>
            <a:ext cx="8662755" cy="8967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00AEE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Keeping Follow-Up Country-Led</a:t>
            </a:r>
          </a:p>
        </p:txBody>
      </p:sp>
    </p:spTree>
    <p:extLst>
      <p:ext uri="{BB962C8B-B14F-4D97-AF65-F5344CB8AC3E}">
        <p14:creationId xmlns:p14="http://schemas.microsoft.com/office/powerpoint/2010/main" val="1304478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F16B02B4CF8E4B8CC5B0CF255DEA20" ma:contentTypeVersion="16" ma:contentTypeDescription="Create a new document." ma:contentTypeScope="" ma:versionID="be69734267f081b56ed764da86ad8c46">
  <xsd:schema xmlns:xsd="http://www.w3.org/2001/XMLSchema" xmlns:xs="http://www.w3.org/2001/XMLSchema" xmlns:p="http://schemas.microsoft.com/office/2006/metadata/properties" xmlns:ns2="b10894dd-3818-4de3-9631-bf9e851d24f2" xmlns:ns3="bab4e740-857a-4caa-9171-2eb539425c67" targetNamespace="http://schemas.microsoft.com/office/2006/metadata/properties" ma:root="true" ma:fieldsID="ded04633ea5c3f002101db26d939996d" ns2:_="" ns3:_="">
    <xsd:import namespace="b10894dd-3818-4de3-9631-bf9e851d24f2"/>
    <xsd:import namespace="bab4e740-857a-4caa-9171-2eb539425c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0894dd-3818-4de3-9631-bf9e851d2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d8c265a-5436-43a7-80c1-713d2827ff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b4e740-857a-4caa-9171-2eb539425c6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82eb784-adac-4268-8cf9-aeaab2fab2fa}" ma:internalName="TaxCatchAll" ma:showField="CatchAllData" ma:web="bab4e740-857a-4caa-9171-2eb539425c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b4e740-857a-4caa-9171-2eb539425c67" xsi:nil="true"/>
    <lcf76f155ced4ddcb4097134ff3c332f xmlns="b10894dd-3818-4de3-9631-bf9e851d24f2">
      <Terms xmlns="http://schemas.microsoft.com/office/infopath/2007/PartnerControls"/>
    </lcf76f155ced4ddcb4097134ff3c332f>
  </documentManagement>
</p:properties>
</file>

<file path=customXml/item4.xml><?xml version="1.0" encoding="utf-8"?>
<?mso-contentType ?>
<SharedContentType xmlns="Microsoft.SharePoint.Taxonomy.ContentTypeSync" SourceId="9d8c265a-5436-43a7-80c1-713d2827ffde" ContentTypeId="0x0101" PreviousValue="false" LastSyncTimeStamp="2020-07-07T13:32:30.27Z"/>
</file>

<file path=customXml/itemProps1.xml><?xml version="1.0" encoding="utf-8"?>
<ds:datastoreItem xmlns:ds="http://schemas.openxmlformats.org/officeDocument/2006/customXml" ds:itemID="{A6BED371-F3B0-4C1C-8DEE-6462DFBB3F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500184-A952-4705-A150-3F46E48F0072}"/>
</file>

<file path=customXml/itemProps3.xml><?xml version="1.0" encoding="utf-8"?>
<ds:datastoreItem xmlns:ds="http://schemas.openxmlformats.org/officeDocument/2006/customXml" ds:itemID="{40420DFF-69D0-4791-BA0F-D07BB92D8357}">
  <ds:schemaRefs>
    <ds:schemaRef ds:uri="http://purl.org/dc/elements/1.1/"/>
    <ds:schemaRef ds:uri="http://schemas.microsoft.com/office/2006/metadata/properties"/>
    <ds:schemaRef ds:uri="66b6a5aa-2c07-47f0-8707-d84c485aa866"/>
    <ds:schemaRef ds:uri="http://purl.org/dc/dcmitype/"/>
    <ds:schemaRef ds:uri="http://schemas.microsoft.com/office/2006/documentManagement/types"/>
    <ds:schemaRef ds:uri="http://www.w3.org/XML/1998/namespace"/>
    <ds:schemaRef ds:uri="ca283e0b-db31-4043-a2ef-b80661bf084a"/>
    <ds:schemaRef ds:uri="http://purl.org/dc/terms/"/>
    <ds:schemaRef ds:uri="http://schemas.microsoft.com/office/infopath/2007/PartnerControls"/>
    <ds:schemaRef ds:uri="5c52c03c-8dc4-49de-9229-8c924a0b9b26"/>
    <ds:schemaRef ds:uri="http://schemas.openxmlformats.org/package/2006/metadata/core-properties"/>
    <ds:schemaRef ds:uri="http://schemas.microsoft.com/sharepoint/v4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8C409EC3-76FF-434E-B603-3009087B5433}"/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272</Words>
  <Application>Microsoft Office PowerPoint</Application>
  <PresentationFormat>Widescreen</PresentationFormat>
  <Paragraphs>44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Noto sans</vt:lpstr>
      <vt:lpstr>Noto sans</vt:lpstr>
      <vt:lpstr>Wingdings</vt:lpstr>
      <vt:lpstr>Office Theme</vt:lpstr>
      <vt:lpstr>Climate Change and Environment   UNICEF Papua New Guinea</vt:lpstr>
      <vt:lpstr>Structural Bottlenecks  in PNG’s Climate Response</vt:lpstr>
      <vt:lpstr>What UNICEF Can Deliver  (Next 6 Months)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davids</dc:creator>
  <cp:lastModifiedBy>Joungwon Yun</cp:lastModifiedBy>
  <cp:revision>7</cp:revision>
  <dcterms:created xsi:type="dcterms:W3CDTF">2026-02-16T18:05:17Z</dcterms:created>
  <dcterms:modified xsi:type="dcterms:W3CDTF">2026-04-23T11:44:28Z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0x010100A2F16B02B4CF8E4B8CC5B0CF255DEA20</vt:lpwstr>
  </property>
  <property fmtid="{D5CDD505-2E9C-101B-9397-08002B2CF9AE}" pid="3" name="SystemDTAC">
    <vt:lpwstr/>
  </property>
  <property fmtid="{D5CDD505-2E9C-101B-9397-08002B2CF9AE}" pid="4" name="TaxKeyword">
    <vt:lpwstr/>
  </property>
  <property fmtid="{D5CDD505-2E9C-101B-9397-08002B2CF9AE}" pid="5" name="Topic">
    <vt:lpwstr/>
  </property>
  <property fmtid="{D5CDD505-2E9C-101B-9397-08002B2CF9AE}" pid="6" name="CriticalForLongTermRetention">
    <vt:lpwstr/>
  </property>
  <property fmtid="{D5CDD505-2E9C-101B-9397-08002B2CF9AE}" pid="7" name="DocumentType">
    <vt:lpwstr/>
  </property>
  <property fmtid="{D5CDD505-2E9C-101B-9397-08002B2CF9AE}" pid="8" name="OfficeDivision">
    <vt:lpwstr>1;#Papua New Guinea-6490|4e929ba7-c847-4395-af61-931cadfc5ae5</vt:lpwstr>
  </property>
  <property fmtid="{D5CDD505-2E9C-101B-9397-08002B2CF9AE}" pid="9" name="_dlc_DocIdItemGuid">
    <vt:lpwstr>a2bd3bda-9c49-4175-b47f-b4b166fbd2c4</vt:lpwstr>
  </property>
  <property fmtid="{D5CDD505-2E9C-101B-9397-08002B2CF9AE}" pid="10" name="MediaServiceImageTags">
    <vt:lpwstr/>
  </property>
</Properties>
</file>