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8" r:id="rId6"/>
    <p:sldId id="268" r:id="rId7"/>
    <p:sldId id="269" r:id="rId8"/>
    <p:sldId id="270" r:id="rId9"/>
    <p:sldId id="267" r:id="rId10"/>
  </p:sldIdLst>
  <p:sldSz cx="18288000" cy="10287000"/>
  <p:notesSz cx="6858000" cy="9144000"/>
  <p:embeddedFontLst>
    <p:embeddedFont>
      <p:font typeface="Now" panose="020B0604020202020204" charset="0"/>
      <p:regular r:id="rId12"/>
    </p:embeddedFont>
    <p:embeddedFont>
      <p:font typeface="Proxima Nova 1" panose="020B0604020202020204" charset="0"/>
      <p:regular r:id="rId13"/>
    </p:embeddedFont>
    <p:embeddedFont>
      <p:font typeface="Proxima Nova 2"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365873-5C11-E33B-D499-DF290A429C2D}" name="Kate Jean Smith" initials="KS" userId="S::kate.smith@undp.org::2f046475-2a0c-4e3d-9678-8e49a0c3c2bb" providerId="AD"/>
  <p188:author id="{BC6B49C1-398E-8D52-1F39-4301FB1EE922}" name="Melanie Pisano" initials="" userId="S::melanie.pisano@undp.org::d21367d2-c6d2-460a-8c5c-a606a783b447" providerId="AD"/>
  <p188:author id="{AA2364F5-EC09-50F9-798B-A364C8C564CF}" name="Marie Raison" initials="MR" userId="S::marie.raison@undp.org::8395131c-fd81-4135-92fa-b4dcf0abe8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DA"/>
    <a:srgbClr val="638645"/>
    <a:srgbClr val="B10041"/>
    <a:srgbClr val="F0729B"/>
    <a:srgbClr val="F4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76138-3675-AEF4-26CB-B4B61069C869}" v="36" dt="2026-04-22T09:43:18.937"/>
    <p1510:client id="{3B427D7A-1573-5C1E-0EC0-B86D4D2CB363}" v="1" dt="2026-04-23T01:54:51.333"/>
    <p1510:client id="{5327AB0B-089B-574F-B20B-93C7A1EFD4A4}" v="709" dt="2026-04-22T07:01:03.705"/>
    <p1510:client id="{9EF6E8F0-62F8-FDCF-4A80-E13678EDA107}" v="6" dt="2026-04-23T01:37:00.997"/>
    <p1510:client id="{C9F9FEB8-E510-B64A-8A6E-9F85442E2FD0}" v="2" dt="2026-04-23T01:51:01.717"/>
    <p1510:client id="{F83953A4-02B3-4EE5-B91F-037743D94E07}" v="416" dt="2026-04-23T02:26:37.549"/>
    <p1510:client id="{FF658AD8-355D-1605-9C04-39DB3F9499FF}" v="1043" dt="2026-04-23T02:18:24.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Teng" userId="03baa341-fceb-428e-ad7b-51cde0d6c71c" providerId="ADAL" clId="{B898DFC8-D412-4835-9BBD-D08537F936AD}"/>
    <pc:docChg chg="modSld">
      <pc:chgData name="Julie Teng" userId="03baa341-fceb-428e-ad7b-51cde0d6c71c" providerId="ADAL" clId="{B898DFC8-D412-4835-9BBD-D08537F936AD}" dt="2026-04-23T05:58:31.094" v="87" actId="20577"/>
      <pc:docMkLst>
        <pc:docMk/>
      </pc:docMkLst>
      <pc:sldChg chg="modSp mod">
        <pc:chgData name="Julie Teng" userId="03baa341-fceb-428e-ad7b-51cde0d6c71c" providerId="ADAL" clId="{B898DFC8-D412-4835-9BBD-D08537F936AD}" dt="2026-04-23T05:58:31.094" v="87" actId="20577"/>
        <pc:sldMkLst>
          <pc:docMk/>
          <pc:sldMk cId="0" sldId="256"/>
        </pc:sldMkLst>
        <pc:spChg chg="mod">
          <ac:chgData name="Julie Teng" userId="03baa341-fceb-428e-ad7b-51cde0d6c71c" providerId="ADAL" clId="{B898DFC8-D412-4835-9BBD-D08537F936AD}" dt="2026-04-23T05:58:31.094" v="87"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C041B-65BE-4C87-93BA-95AF001CADB1}" type="datetimeFigureOut">
              <a:rPr lang="fr-FR" smtClean="0"/>
              <a:t>23/04/2026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41D44-5277-4647-80CD-1DAEC7F8F014}" type="slidenum">
              <a:rPr lang="fr-FR" smtClean="0"/>
              <a:t>‹#›</a:t>
            </a:fld>
            <a:endParaRPr lang="fr-FR"/>
          </a:p>
        </p:txBody>
      </p:sp>
    </p:spTree>
    <p:extLst>
      <p:ext uri="{BB962C8B-B14F-4D97-AF65-F5344CB8AC3E}">
        <p14:creationId xmlns:p14="http://schemas.microsoft.com/office/powerpoint/2010/main" val="154937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data is correct: "</a:t>
            </a:r>
            <a:r>
              <a:rPr lang="en-US">
                <a:solidFill>
                  <a:srgbClr val="171616"/>
                </a:solidFill>
              </a:rPr>
              <a:t>Projects completed and under implementation in LDCs: US$1billion in grant funding and estimated $3.3 billion in co-financing." And verified from PIMS as of 23 April. The data filter was "projects under implementation", "closed projects" and "reported to donor".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841D44-5277-4647-80CD-1DAEC7F8F014}" type="slidenum">
              <a:rPr lang="fr-FR" smtClean="0"/>
              <a:t>2</a:t>
            </a:fld>
            <a:endParaRPr lang="fr-FR"/>
          </a:p>
        </p:txBody>
      </p:sp>
    </p:spTree>
    <p:extLst>
      <p:ext uri="{BB962C8B-B14F-4D97-AF65-F5344CB8AC3E}">
        <p14:creationId xmlns:p14="http://schemas.microsoft.com/office/powerpoint/2010/main" val="112388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Our support often begins upstream through NAPs and readiness processes that help countries move from climate risk awareness to strategic action. This includes climate risk, vulnerability and institutional assessments, policy and regulatory support, stakeholder engagement, governance and coordination mechanisms, sector integration, prioritization of adaptation actions, and the development of financing and implementation strategies. Through this process, countries are supported not only to prepare plans, but to build the institutional and investment foundations for long-term resilience.</a:t>
            </a:r>
          </a:p>
          <a:p>
            <a:r>
              <a:rPr lang="en-US" sz="1200" b="0" i="0" kern="1200">
                <a:solidFill>
                  <a:schemeClr val="tx1"/>
                </a:solidFill>
                <a:effectLst/>
                <a:latin typeface="+mn-lt"/>
                <a:ea typeface="+mn-ea"/>
                <a:cs typeface="+mn-cs"/>
              </a:rPr>
              <a:t>From there, we help translate priorities identified through NAPs and related processes into programming opportunities through project conceptualization and design, feasibility work, due diligence inputs, financing strategies, and partnership building across governments, communities, development finance institutions, bilateral partners and the private sector.</a:t>
            </a:r>
          </a:p>
          <a:p>
            <a:r>
              <a:rPr lang="en-US" sz="1200" b="0" i="0" kern="1200">
                <a:solidFill>
                  <a:schemeClr val="tx1"/>
                </a:solidFill>
                <a:effectLst/>
                <a:latin typeface="+mn-lt"/>
                <a:ea typeface="+mn-ea"/>
                <a:cs typeface="+mn-cs"/>
              </a:rPr>
              <a:t>Our role also extends beyond design, through advisory, operational and project management support, including technical backstopping, procurement, financial management, safeguards, monitoring, and adaptive oversight during implementation.</a:t>
            </a:r>
          </a:p>
          <a:p>
            <a:r>
              <a:rPr lang="en-US" sz="1200" b="0" i="0" kern="1200">
                <a:solidFill>
                  <a:schemeClr val="tx1"/>
                </a:solidFill>
                <a:effectLst/>
                <a:latin typeface="+mn-lt"/>
                <a:ea typeface="+mn-ea"/>
                <a:cs typeface="+mn-cs"/>
              </a:rPr>
              <a:t>Across all stages, we help strengthen national systems, build institutional capacity, and generate learning that can inform replication and future investment.</a:t>
            </a:r>
          </a:p>
          <a:p>
            <a:r>
              <a:rPr lang="en-US" sz="1200" b="0" i="0" u="sng" kern="1200">
                <a:solidFill>
                  <a:schemeClr val="tx1"/>
                </a:solidFill>
                <a:effectLst/>
                <a:latin typeface="+mn-lt"/>
                <a:ea typeface="+mn-ea"/>
                <a:cs typeface="+mn-cs"/>
              </a:rPr>
              <a:t>Suggested Service Lines for the visual:</a:t>
            </a:r>
            <a:endParaRPr lang="en-US" sz="1200" b="1"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National Adaptation Planning &amp; Readiness: Supports countries through NAPs and readiness processes, including climate risk and vulnerability assessments, institutional gap analysis, governance arrangements, stakeholder engagement, prioritization of adaptation actions, and financing and implementation strategies.</a:t>
            </a:r>
          </a:p>
          <a:p>
            <a:r>
              <a:rPr lang="en-US" sz="1200" b="0" i="0" kern="1200">
                <a:solidFill>
                  <a:schemeClr val="tx1"/>
                </a:solidFill>
                <a:effectLst/>
                <a:latin typeface="+mn-lt"/>
                <a:ea typeface="+mn-ea"/>
                <a:cs typeface="+mn-cs"/>
              </a:rPr>
              <a:t>Policy &amp; Institutional Strengthening: Strengthens policy frameworks, coordination systems, regulatory environments, and institutional capacities needed to advance adaptation priorities and unlock investment.</a:t>
            </a:r>
          </a:p>
          <a:p>
            <a:r>
              <a:rPr lang="en-US" sz="1200" b="0" i="0" kern="1200">
                <a:solidFill>
                  <a:schemeClr val="tx1"/>
                </a:solidFill>
                <a:effectLst/>
                <a:latin typeface="+mn-lt"/>
                <a:ea typeface="+mn-ea"/>
                <a:cs typeface="+mn-cs"/>
              </a:rPr>
              <a:t>Project Pipeline &amp; Design: Transforms identified priorities into investment opportunities through concept development, full project design, feasibility assessments, due diligence inputs, results frameworks, and implementation planning.</a:t>
            </a:r>
          </a:p>
          <a:p>
            <a:r>
              <a:rPr lang="en-US" sz="1200" b="0" i="0" kern="1200">
                <a:solidFill>
                  <a:schemeClr val="tx1"/>
                </a:solidFill>
                <a:effectLst/>
                <a:latin typeface="+mn-lt"/>
                <a:ea typeface="+mn-ea"/>
                <a:cs typeface="+mn-cs"/>
              </a:rPr>
              <a:t>Financing &amp; Partnerships: Mobilizes finance through co-financing strategies, blended finance approaches, and partnerships with governments, IFIs, bilateral partners, private investors, and accredited entities.</a:t>
            </a:r>
          </a:p>
          <a:p>
            <a:r>
              <a:rPr lang="en-US" sz="1200" b="0" i="0" kern="1200">
                <a:solidFill>
                  <a:schemeClr val="tx1"/>
                </a:solidFill>
                <a:effectLst/>
                <a:latin typeface="+mn-lt"/>
                <a:ea typeface="+mn-ea"/>
                <a:cs typeface="+mn-cs"/>
              </a:rPr>
              <a:t>Implementation Oversight &amp; Delivery Support: Provides technical and financial oversight, procurement and operational support, safeguards, risk management, monitoring, reporting, and adaptive management during implementation.</a:t>
            </a:r>
          </a:p>
          <a:p>
            <a:r>
              <a:rPr lang="en-US" sz="1200" b="0" i="0" kern="1200">
                <a:solidFill>
                  <a:schemeClr val="tx1"/>
                </a:solidFill>
                <a:effectLst/>
                <a:latin typeface="+mn-lt"/>
                <a:ea typeface="+mn-ea"/>
                <a:cs typeface="+mn-cs"/>
              </a:rPr>
              <a:t>Capacity Building &amp; Systems Strengthening: Builds individual and institutional capacities, strengthens national delivery, monitoring and reporting systems, and supports long-term ownership of adaptation action.</a:t>
            </a:r>
          </a:p>
          <a:p>
            <a:r>
              <a:rPr lang="en-US" sz="1200" b="0" i="0" kern="1200">
                <a:solidFill>
                  <a:schemeClr val="tx1"/>
                </a:solidFill>
                <a:effectLst/>
                <a:latin typeface="+mn-lt"/>
                <a:ea typeface="+mn-ea"/>
                <a:cs typeface="+mn-cs"/>
              </a:rPr>
              <a:t>Knowledge, Learning &amp; Innovation: Captures lessons learned, promotes peer exchange, pilots innovative approaches, and supports replication and future investment pipelines.</a:t>
            </a:r>
          </a:p>
          <a:p>
            <a:r>
              <a:rPr lang="en-US" sz="1200" b="0" i="0" kern="1200">
                <a:solidFill>
                  <a:schemeClr val="tx1"/>
                </a:solidFill>
                <a:effectLst/>
                <a:latin typeface="+mn-lt"/>
                <a:ea typeface="+mn-ea"/>
                <a:cs typeface="+mn-cs"/>
              </a:rPr>
              <a:t>Tailored Country Support: Provides targeted support for fragile, climate-vulnerable and capacity-constrained contexts, responding to country-specific needs and delivery realities.</a:t>
            </a:r>
          </a:p>
        </p:txBody>
      </p:sp>
      <p:sp>
        <p:nvSpPr>
          <p:cNvPr id="4" name="Slide Number Placeholder 3"/>
          <p:cNvSpPr>
            <a:spLocks noGrp="1"/>
          </p:cNvSpPr>
          <p:nvPr>
            <p:ph type="sldNum" sz="quarter" idx="5"/>
          </p:nvPr>
        </p:nvSpPr>
        <p:spPr/>
        <p:txBody>
          <a:bodyPr/>
          <a:lstStyle/>
          <a:p>
            <a:fld id="{2B841D44-5277-4647-80CD-1DAEC7F8F014}" type="slidenum">
              <a:rPr lang="fr-FR" smtClean="0"/>
              <a:t>3</a:t>
            </a:fld>
            <a:endParaRPr lang="fr-FR"/>
          </a:p>
        </p:txBody>
      </p:sp>
    </p:spTree>
    <p:extLst>
      <p:ext uri="{BB962C8B-B14F-4D97-AF65-F5344CB8AC3E}">
        <p14:creationId xmlns:p14="http://schemas.microsoft.com/office/powerpoint/2010/main" val="338283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841D44-5277-4647-80CD-1DAEC7F8F014}" type="slidenum">
              <a:rPr lang="fr-FR" smtClean="0"/>
              <a:t>4</a:t>
            </a:fld>
            <a:endParaRPr lang="fr-FR"/>
          </a:p>
        </p:txBody>
      </p:sp>
    </p:spTree>
    <p:extLst>
      <p:ext uri="{BB962C8B-B14F-4D97-AF65-F5344CB8AC3E}">
        <p14:creationId xmlns:p14="http://schemas.microsoft.com/office/powerpoint/2010/main" val="3038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solidFill>
                  <a:srgbClr val="000000"/>
                </a:solidFill>
                <a:highlight>
                  <a:srgbClr val="FFFFFF"/>
                </a:highlight>
              </a:rPr>
              <a:t>Chad, fragile LDC: phased design, clear partner roles, and realistic sequencing are critical where institutional bandwidth and delivery conditions are constrained.</a:t>
            </a:r>
            <a:endParaRPr lang="en-US">
              <a:solidFill>
                <a:srgbClr val="000000"/>
              </a:solidFill>
              <a:latin typeface="Proxima Nova 1"/>
            </a:endParaRPr>
          </a:p>
          <a:p>
            <a:pPr>
              <a:buFont typeface="Arial"/>
              <a:buChar char="•"/>
            </a:pPr>
            <a:r>
              <a:rPr lang="en-US">
                <a:solidFill>
                  <a:srgbClr val="000000"/>
                </a:solidFill>
                <a:highlight>
                  <a:srgbClr val="FFFFFF"/>
                </a:highlight>
              </a:rPr>
              <a:t>Mali, fragile context: conflict sensitivity, simpler implementation arrangements, and strong local anchoring are essential to keep adaptation programming feasible.</a:t>
            </a:r>
            <a:endParaRPr lang="en-US"/>
          </a:p>
          <a:p>
            <a:pPr>
              <a:buFont typeface="Arial"/>
              <a:buChar char="•"/>
            </a:pPr>
            <a:r>
              <a:rPr lang="en-US">
                <a:solidFill>
                  <a:srgbClr val="000000"/>
                </a:solidFill>
                <a:highlight>
                  <a:srgbClr val="FFFFFF"/>
                </a:highlight>
              </a:rPr>
              <a:t>Ethiopia, large and institutionally complex setting: early scoping, sharper prioritization, and strong coordination across actors help manage complexity and avoid overdesign.</a:t>
            </a:r>
            <a:endParaRPr lang="en-US"/>
          </a:p>
          <a:p>
            <a:pPr>
              <a:buFont typeface="Arial"/>
              <a:buChar char="•"/>
            </a:pPr>
            <a:r>
              <a:rPr lang="en-US">
                <a:solidFill>
                  <a:srgbClr val="000000"/>
                </a:solidFill>
                <a:highlight>
                  <a:srgbClr val="FFFFFF"/>
                </a:highlight>
              </a:rPr>
              <a:t>Comoros, SIDS: limited institutional depth and small scale increase preparation costs, so bundled support, strong readiness assistance, and practical implementation arrangements matter more.</a:t>
            </a:r>
            <a:endParaRPr lang="en-US"/>
          </a:p>
          <a:p>
            <a:pPr>
              <a:buFont typeface="Arial"/>
              <a:buChar char="•"/>
            </a:pPr>
            <a:r>
              <a:rPr lang="en-US">
                <a:solidFill>
                  <a:srgbClr val="000000"/>
                </a:solidFill>
                <a:highlight>
                  <a:srgbClr val="FFFFFF"/>
                </a:highlight>
              </a:rPr>
              <a:t>Across SIDS more broadly, early partner matching and targeted pre-readiness support help move priorities toward bankable concepts and finance.</a:t>
            </a:r>
            <a:endParaRPr lang="en-US">
              <a:highlight>
                <a:srgbClr val="FFFFFF"/>
              </a:highlight>
            </a:endParaRPr>
          </a:p>
          <a:p>
            <a:pPr>
              <a:buFont typeface="Arial"/>
              <a:buChar char="•"/>
            </a:pPr>
            <a:endParaRPr lang="en-US">
              <a:highlight>
                <a:srgbClr val="FFFFFF"/>
              </a:highlight>
              <a:latin typeface="Aptos"/>
            </a:endParaRPr>
          </a:p>
          <a:p>
            <a:pPr>
              <a:buFont typeface="Arial"/>
              <a:buChar char="•"/>
            </a:pPr>
            <a:r>
              <a:rPr lang="en-US">
                <a:highlight>
                  <a:srgbClr val="FFFFFF"/>
                </a:highlight>
              </a:rPr>
              <a:t>While grants remain critical—particularly for capacity-building and vulnerable contexts—grant-only and reliance approaches cannot deliver the scale of climate investment required.</a:t>
            </a:r>
            <a:endParaRPr lang="en-US">
              <a:highlight>
                <a:srgbClr val="FFFFFF"/>
              </a:highlight>
              <a:latin typeface="Aptos"/>
            </a:endParaRPr>
          </a:p>
          <a:p>
            <a:pPr marL="457200" indent="-457200">
              <a:lnSpc>
                <a:spcPts val="2800"/>
              </a:lnSpc>
              <a:buFont typeface="Calibri"/>
              <a:buChar char="-"/>
            </a:pPr>
            <a:endParaRPr lang="en-US">
              <a:latin typeface="Proxima Nova 1"/>
            </a:endParaRPr>
          </a:p>
        </p:txBody>
      </p:sp>
      <p:sp>
        <p:nvSpPr>
          <p:cNvPr id="4" name="Slide Number Placeholder 3"/>
          <p:cNvSpPr>
            <a:spLocks noGrp="1"/>
          </p:cNvSpPr>
          <p:nvPr>
            <p:ph type="sldNum" sz="quarter" idx="5"/>
          </p:nvPr>
        </p:nvSpPr>
        <p:spPr/>
        <p:txBody>
          <a:bodyPr/>
          <a:lstStyle/>
          <a:p>
            <a:fld id="{2B841D44-5277-4647-80CD-1DAEC7F8F014}" type="slidenum">
              <a:rPr lang="fr-FR" smtClean="0"/>
              <a:t>5</a:t>
            </a:fld>
            <a:endParaRPr lang="fr-FR"/>
          </a:p>
        </p:txBody>
      </p:sp>
    </p:spTree>
    <p:extLst>
      <p:ext uri="{BB962C8B-B14F-4D97-AF65-F5344CB8AC3E}">
        <p14:creationId xmlns:p14="http://schemas.microsoft.com/office/powerpoint/2010/main" val="310288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twitter.com/UNDPclimate" TargetMode="External"/><Relationship Id="rId3" Type="http://schemas.openxmlformats.org/officeDocument/2006/relationships/hyperlink" Target="https://climatepromise.undp.org" TargetMode="External"/><Relationship Id="rId7" Type="http://schemas.openxmlformats.org/officeDocument/2006/relationships/hyperlink" Target="https://twitter.com/undp"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undp.org" TargetMode="External"/><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92192" y="5753100"/>
            <a:ext cx="11581511" cy="3074240"/>
          </a:xfrm>
          <a:prstGeom prst="rect">
            <a:avLst/>
          </a:prstGeom>
        </p:spPr>
        <p:txBody>
          <a:bodyPr lIns="0" tIns="0" rIns="0" bIns="0" rtlCol="0" anchor="t">
            <a:spAutoFit/>
          </a:bodyPr>
          <a:lstStyle/>
          <a:p>
            <a:pPr>
              <a:lnSpc>
                <a:spcPts val="4900"/>
              </a:lnSpc>
              <a:spcBef>
                <a:spcPct val="0"/>
              </a:spcBef>
            </a:pPr>
            <a:r>
              <a:rPr lang="en-US" sz="3500" dirty="0">
                <a:solidFill>
                  <a:srgbClr val="000000"/>
                </a:solidFill>
                <a:latin typeface="Proxima Nova 1"/>
              </a:rPr>
              <a:t>Korea Climate Week, 23–24 April 2026</a:t>
            </a:r>
          </a:p>
          <a:p>
            <a:pPr>
              <a:lnSpc>
                <a:spcPts val="4900"/>
              </a:lnSpc>
              <a:spcBef>
                <a:spcPct val="0"/>
              </a:spcBef>
            </a:pPr>
            <a:r>
              <a:rPr lang="en-US" sz="3500" dirty="0">
                <a:solidFill>
                  <a:srgbClr val="F40068"/>
                </a:solidFill>
                <a:latin typeface="Proxima Nova 1"/>
              </a:rPr>
              <a:t>Yeosu Expo Convention Center, Yeosu, Republic of Korea</a:t>
            </a:r>
          </a:p>
          <a:p>
            <a:pPr>
              <a:lnSpc>
                <a:spcPts val="4900"/>
              </a:lnSpc>
              <a:spcBef>
                <a:spcPct val="0"/>
              </a:spcBef>
            </a:pPr>
            <a:endParaRPr lang="en-US" sz="3500" dirty="0">
              <a:solidFill>
                <a:srgbClr val="F40068"/>
              </a:solidFill>
              <a:latin typeface="Proxima Nova 1"/>
            </a:endParaRPr>
          </a:p>
          <a:p>
            <a:pPr>
              <a:lnSpc>
                <a:spcPts val="4900"/>
              </a:lnSpc>
              <a:spcBef>
                <a:spcPct val="0"/>
              </a:spcBef>
            </a:pPr>
            <a:r>
              <a:rPr lang="en-US" sz="2400" dirty="0">
                <a:latin typeface="Proxima Nova 1"/>
              </a:rPr>
              <a:t>Julie Teng, </a:t>
            </a:r>
            <a:r>
              <a:rPr lang="en-US" sz="2400" dirty="0" err="1">
                <a:latin typeface="Proxima Nova 1"/>
              </a:rPr>
              <a:t>julie.</a:t>
            </a:r>
            <a:r>
              <a:rPr lang="en-US" sz="2400" err="1">
                <a:latin typeface="Proxima Nova 1"/>
              </a:rPr>
              <a:t>teng</a:t>
            </a:r>
            <a:r>
              <a:rPr lang="en-US" sz="2400">
                <a:latin typeface="Proxima Nova 1"/>
              </a:rPr>
              <a:t>@undp.org</a:t>
            </a:r>
            <a:endParaRPr lang="en-US" sz="2400" dirty="0">
              <a:latin typeface="Proxima Nova 1"/>
            </a:endParaRPr>
          </a:p>
          <a:p>
            <a:pPr>
              <a:lnSpc>
                <a:spcPts val="4900"/>
              </a:lnSpc>
              <a:spcBef>
                <a:spcPct val="0"/>
              </a:spcBef>
            </a:pPr>
            <a:r>
              <a:rPr lang="en-US" sz="2400" dirty="0">
                <a:latin typeface="Proxima Nova 1"/>
              </a:rPr>
              <a:t>Technical Specialist on Adaptation Policy and Planning, UNDP</a:t>
            </a:r>
          </a:p>
        </p:txBody>
      </p:sp>
      <p:sp>
        <p:nvSpPr>
          <p:cNvPr id="3" name="TextBox 3"/>
          <p:cNvSpPr txBox="1"/>
          <p:nvPr/>
        </p:nvSpPr>
        <p:spPr>
          <a:xfrm>
            <a:off x="1976952" y="2552700"/>
            <a:ext cx="11581511" cy="2927083"/>
          </a:xfrm>
          <a:prstGeom prst="rect">
            <a:avLst/>
          </a:prstGeom>
        </p:spPr>
        <p:txBody>
          <a:bodyPr lIns="0" tIns="0" rIns="0" bIns="0" rtlCol="0" anchor="t">
            <a:spAutoFit/>
          </a:bodyPr>
          <a:lstStyle/>
          <a:p>
            <a:pPr>
              <a:lnSpc>
                <a:spcPts val="10875"/>
              </a:lnSpc>
            </a:pPr>
            <a:r>
              <a:rPr lang="en-US" sz="12500">
                <a:solidFill>
                  <a:srgbClr val="000000"/>
                </a:solidFill>
                <a:latin typeface="Proxima Nova 2"/>
              </a:rPr>
              <a:t>Climate Capital Marketplace </a:t>
            </a:r>
          </a:p>
        </p:txBody>
      </p:sp>
      <p:sp>
        <p:nvSpPr>
          <p:cNvPr id="4" name="TextBox 4"/>
          <p:cNvSpPr txBox="1"/>
          <p:nvPr/>
        </p:nvSpPr>
        <p:spPr>
          <a:xfrm>
            <a:off x="14955158" y="8984628"/>
            <a:ext cx="2304142" cy="273672"/>
          </a:xfrm>
          <a:prstGeom prst="rect">
            <a:avLst/>
          </a:prstGeom>
        </p:spPr>
        <p:txBody>
          <a:bodyPr lIns="0" tIns="0" rIns="0" bIns="0" rtlCol="0" anchor="t">
            <a:spAutoFit/>
          </a:bodyPr>
          <a:lstStyle/>
          <a:p>
            <a:pPr algn="r">
              <a:lnSpc>
                <a:spcPts val="2210"/>
              </a:lnSpc>
            </a:pPr>
            <a:r>
              <a:rPr lang="en-US" sz="1700" spc="17">
                <a:solidFill>
                  <a:srgbClr val="000000"/>
                </a:solidFill>
                <a:latin typeface="Proxima Nova 1"/>
              </a:rPr>
              <a:t>Climate Promise</a:t>
            </a:r>
          </a:p>
        </p:txBody>
      </p:sp>
      <p:pic>
        <p:nvPicPr>
          <p:cNvPr id="5" name="Picture 5"/>
          <p:cNvPicPr>
            <a:picLocks noChangeAspect="1"/>
          </p:cNvPicPr>
          <p:nvPr/>
        </p:nvPicPr>
        <p:blipFill>
          <a:blip r:embed="rId2"/>
          <a:srcRect t="35458" b="59545"/>
          <a:stretch>
            <a:fillRect/>
          </a:stretch>
        </p:blipFill>
        <p:spPr>
          <a:xfrm rot="-5400000">
            <a:off x="-8346424" y="3156287"/>
            <a:ext cx="16692849" cy="1079233"/>
          </a:xfrm>
          <a:prstGeom prst="rect">
            <a:avLst/>
          </a:prstGeom>
        </p:spPr>
      </p:pic>
      <p:pic>
        <p:nvPicPr>
          <p:cNvPr id="6" name="Picture 6"/>
          <p:cNvPicPr>
            <a:picLocks noChangeAspect="1"/>
          </p:cNvPicPr>
          <p:nvPr/>
        </p:nvPicPr>
        <p:blipFill>
          <a:blip r:embed="rId3"/>
          <a:srcRect/>
          <a:stretch>
            <a:fillRect/>
          </a:stretch>
        </p:blipFill>
        <p:spPr>
          <a:xfrm>
            <a:off x="16719996" y="764931"/>
            <a:ext cx="702301" cy="14244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76400" y="571500"/>
            <a:ext cx="14486478" cy="1246495"/>
          </a:xfrm>
          <a:prstGeom prst="rect">
            <a:avLst/>
          </a:prstGeom>
        </p:spPr>
        <p:txBody>
          <a:bodyPr lIns="0" tIns="0" rIns="0" bIns="0" rtlCol="0" anchor="t">
            <a:spAutoFit/>
          </a:bodyPr>
          <a:lstStyle/>
          <a:p>
            <a:pPr>
              <a:lnSpc>
                <a:spcPts val="10800"/>
              </a:lnSpc>
            </a:pPr>
            <a:r>
              <a:rPr lang="en-US" sz="5400">
                <a:solidFill>
                  <a:srgbClr val="000000"/>
                </a:solidFill>
                <a:latin typeface="Proxima Nova 2"/>
              </a:rPr>
              <a:t>UNDPs Climate Change Adaptation Portfolio </a:t>
            </a:r>
          </a:p>
        </p:txBody>
      </p:sp>
      <p:sp>
        <p:nvSpPr>
          <p:cNvPr id="4" name="TextBox 4"/>
          <p:cNvSpPr txBox="1"/>
          <p:nvPr/>
        </p:nvSpPr>
        <p:spPr>
          <a:xfrm>
            <a:off x="1676400" y="2578100"/>
            <a:ext cx="15582900" cy="6463308"/>
          </a:xfrm>
          <a:prstGeom prst="rect">
            <a:avLst/>
          </a:prstGeom>
        </p:spPr>
        <p:txBody>
          <a:bodyPr wrap="square" lIns="0" tIns="0" rIns="0" bIns="0" rtlCol="0" anchor="t">
            <a:spAutoFit/>
          </a:bodyPr>
          <a:lstStyle/>
          <a:p>
            <a:pPr>
              <a:lnSpc>
                <a:spcPts val="2800"/>
              </a:lnSpc>
            </a:pPr>
            <a:endParaRPr lang="en-US" sz="2400">
              <a:solidFill>
                <a:srgbClr val="000000"/>
              </a:solidFill>
              <a:latin typeface="Proxima Nova 1"/>
            </a:endParaRPr>
          </a:p>
          <a:p>
            <a:pPr>
              <a:lnSpc>
                <a:spcPts val="2800"/>
              </a:lnSpc>
            </a:pPr>
            <a:r>
              <a:rPr lang="en-US" sz="2400">
                <a:solidFill>
                  <a:srgbClr val="000000"/>
                </a:solidFill>
                <a:latin typeface="Proxima Nova 1"/>
              </a:rPr>
              <a:t>​</a:t>
            </a: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endParaRPr lang="en-US" sz="2400">
              <a:solidFill>
                <a:srgbClr val="000000"/>
              </a:solidFill>
              <a:latin typeface="Proxima Nova 1"/>
            </a:endParaRPr>
          </a:p>
          <a:p>
            <a:pPr>
              <a:lnSpc>
                <a:spcPts val="2800"/>
              </a:lnSpc>
            </a:pPr>
            <a:r>
              <a:rPr lang="en-US" sz="2400">
                <a:solidFill>
                  <a:srgbClr val="000000"/>
                </a:solidFill>
                <a:latin typeface="Proxima Nova 1"/>
              </a:rPr>
              <a:t>Our support to Least Developed Countries on adaptation and resilience (from policy and planning to climate information and Early Warning Systems, coastal adaptation, climate resilient livelihoods and Ecosystem-based Adaptation) spans 42 countries, including 8 Small Island Developing States and 27 LDCs in Africa.</a:t>
            </a:r>
          </a:p>
          <a:p>
            <a:pPr>
              <a:lnSpc>
                <a:spcPts val="2800"/>
              </a:lnSpc>
            </a:pPr>
            <a:endParaRPr lang="en-US" sz="2400">
              <a:solidFill>
                <a:srgbClr val="000000"/>
              </a:solidFill>
              <a:latin typeface="Proxima Nova 1"/>
            </a:endParaRPr>
          </a:p>
          <a:p>
            <a:pPr>
              <a:lnSpc>
                <a:spcPts val="2800"/>
              </a:lnSpc>
            </a:pPr>
            <a:r>
              <a:rPr lang="en-US" sz="2400" b="1">
                <a:solidFill>
                  <a:srgbClr val="000000"/>
                </a:solidFill>
                <a:latin typeface="Proxima Nova 1"/>
              </a:rPr>
              <a:t>National Adaptation Plans</a:t>
            </a:r>
            <a:r>
              <a:rPr lang="en-US" sz="2400">
                <a:solidFill>
                  <a:srgbClr val="000000"/>
                </a:solidFill>
                <a:latin typeface="Proxima Nova 1"/>
              </a:rPr>
              <a:t>: UNDP has supported </a:t>
            </a:r>
            <a:r>
              <a:rPr lang="en-US" sz="2400">
                <a:solidFill>
                  <a:srgbClr val="F40068"/>
                </a:solidFill>
                <a:latin typeface="Proxima Nova 1"/>
              </a:rPr>
              <a:t>45 of the 75 countries </a:t>
            </a:r>
            <a:r>
              <a:rPr lang="en-US" sz="2400">
                <a:latin typeface="Proxima Nova 1"/>
              </a:rPr>
              <a:t>t</a:t>
            </a:r>
            <a:r>
              <a:rPr lang="en-US" sz="2400">
                <a:solidFill>
                  <a:srgbClr val="000000"/>
                </a:solidFill>
                <a:latin typeface="Proxima Nova 1"/>
              </a:rPr>
              <a:t>hat have submitted a NAP to the UNFCCC as of March 2026, </a:t>
            </a:r>
            <a:r>
              <a:rPr lang="en-US" sz="2400">
                <a:solidFill>
                  <a:srgbClr val="F40068"/>
                </a:solidFill>
                <a:latin typeface="Proxima Nova 1"/>
              </a:rPr>
              <a:t>including 18 LDCs and 8 SIDS</a:t>
            </a:r>
            <a:r>
              <a:rPr lang="en-US" sz="2400">
                <a:solidFill>
                  <a:srgbClr val="000000"/>
                </a:solidFill>
                <a:latin typeface="Proxima Nova 1"/>
              </a:rPr>
              <a:t>. </a:t>
            </a:r>
          </a:p>
        </p:txBody>
      </p:sp>
      <p:sp>
        <p:nvSpPr>
          <p:cNvPr id="5" name="TextBox 5"/>
          <p:cNvSpPr txBox="1"/>
          <p:nvPr/>
        </p:nvSpPr>
        <p:spPr>
          <a:xfrm>
            <a:off x="10287000" y="9606013"/>
            <a:ext cx="6972300" cy="248273"/>
          </a:xfrm>
          <a:prstGeom prst="rect">
            <a:avLst/>
          </a:prstGeom>
        </p:spPr>
        <p:txBody>
          <a:bodyPr lIns="0" tIns="0" rIns="0" bIns="0" rtlCol="0" anchor="t">
            <a:spAutoFit/>
          </a:bodyPr>
          <a:lstStyle/>
          <a:p>
            <a:pPr marL="0" lvl="0" indent="0" algn="r">
              <a:lnSpc>
                <a:spcPts val="1950"/>
              </a:lnSpc>
              <a:spcBef>
                <a:spcPct val="0"/>
              </a:spcBef>
            </a:pPr>
            <a:r>
              <a:rPr lang="en-US" sz="1500" u="none" spc="15">
                <a:solidFill>
                  <a:srgbClr val="000000"/>
                </a:solidFill>
                <a:latin typeface="Proxima Nova 1"/>
              </a:rPr>
              <a:t>UNDP | </a:t>
            </a:r>
            <a:r>
              <a:rPr lang="en-US" sz="1500" spc="15">
                <a:solidFill>
                  <a:srgbClr val="FD9D24"/>
                </a:solidFill>
                <a:latin typeface="Proxima Nova 1"/>
              </a:rPr>
              <a:t>Korea Climate Week 2026</a:t>
            </a:r>
            <a:endParaRPr lang="en-US" sz="1500" u="none" spc="15">
              <a:solidFill>
                <a:srgbClr val="FF9800"/>
              </a:solidFill>
              <a:latin typeface="Proxima Nova 1"/>
            </a:endParaRPr>
          </a:p>
        </p:txBody>
      </p:sp>
      <p:sp>
        <p:nvSpPr>
          <p:cNvPr id="7" name="TextBox 6">
            <a:extLst>
              <a:ext uri="{FF2B5EF4-FFF2-40B4-BE49-F238E27FC236}">
                <a16:creationId xmlns:a16="http://schemas.microsoft.com/office/drawing/2014/main" id="{CBA5A980-E506-6626-C498-CDC45424EEE8}"/>
              </a:ext>
            </a:extLst>
          </p:cNvPr>
          <p:cNvSpPr txBox="1"/>
          <p:nvPr/>
        </p:nvSpPr>
        <p:spPr>
          <a:xfrm>
            <a:off x="1676400" y="1726314"/>
            <a:ext cx="6172200" cy="646331"/>
          </a:xfrm>
          <a:prstGeom prst="rect">
            <a:avLst/>
          </a:prstGeom>
          <a:noFill/>
        </p:spPr>
        <p:txBody>
          <a:bodyPr wrap="square" rtlCol="0">
            <a:spAutoFit/>
          </a:bodyPr>
          <a:lstStyle/>
          <a:p>
            <a:r>
              <a:rPr lang="en-US" sz="3600">
                <a:solidFill>
                  <a:srgbClr val="F40068"/>
                </a:solidFill>
                <a:latin typeface="Marker Felt Thin" panose="02000400000000000000" pitchFamily="2" charset="77"/>
              </a:rPr>
              <a:t>An overview </a:t>
            </a:r>
          </a:p>
        </p:txBody>
      </p:sp>
      <p:sp>
        <p:nvSpPr>
          <p:cNvPr id="8" name="AutoShape 2">
            <a:extLst>
              <a:ext uri="{FF2B5EF4-FFF2-40B4-BE49-F238E27FC236}">
                <a16:creationId xmlns:a16="http://schemas.microsoft.com/office/drawing/2014/main" id="{8B2B01BB-6D70-01EA-EABC-3369B33E707D}"/>
              </a:ext>
            </a:extLst>
          </p:cNvPr>
          <p:cNvSpPr/>
          <p:nvPr/>
        </p:nvSpPr>
        <p:spPr>
          <a:xfrm>
            <a:off x="0" y="0"/>
            <a:ext cx="406854" cy="10287000"/>
          </a:xfrm>
          <a:prstGeom prst="rect">
            <a:avLst/>
          </a:prstGeom>
          <a:solidFill>
            <a:srgbClr val="B10041"/>
          </a:solidFill>
        </p:spPr>
        <p:txBody>
          <a:bodyPr/>
          <a:lstStyle/>
          <a:p>
            <a:endParaRPr lang="en-US"/>
          </a:p>
        </p:txBody>
      </p:sp>
      <p:grpSp>
        <p:nvGrpSpPr>
          <p:cNvPr id="11" name="Group 2">
            <a:extLst>
              <a:ext uri="{FF2B5EF4-FFF2-40B4-BE49-F238E27FC236}">
                <a16:creationId xmlns:a16="http://schemas.microsoft.com/office/drawing/2014/main" id="{0CA38040-AF8A-A6A5-85A5-6631B36B7C8B}"/>
              </a:ext>
            </a:extLst>
          </p:cNvPr>
          <p:cNvGrpSpPr/>
          <p:nvPr/>
        </p:nvGrpSpPr>
        <p:grpSpPr>
          <a:xfrm>
            <a:off x="9169400" y="2781090"/>
            <a:ext cx="8278296" cy="3410379"/>
            <a:chOff x="0" y="0"/>
            <a:chExt cx="1973656" cy="1752257"/>
          </a:xfrm>
          <a:solidFill>
            <a:srgbClr val="B10041"/>
          </a:solidFill>
        </p:grpSpPr>
        <p:sp>
          <p:nvSpPr>
            <p:cNvPr id="12" name="Freeform 3">
              <a:extLst>
                <a:ext uri="{FF2B5EF4-FFF2-40B4-BE49-F238E27FC236}">
                  <a16:creationId xmlns:a16="http://schemas.microsoft.com/office/drawing/2014/main" id="{F802ECD4-E9EC-1E42-7443-EA3D12AC0B3F}"/>
                </a:ext>
              </a:extLst>
            </p:cNvPr>
            <p:cNvSpPr/>
            <p:nvPr/>
          </p:nvSpPr>
          <p:spPr>
            <a:xfrm>
              <a:off x="0" y="0"/>
              <a:ext cx="1973655" cy="1752257"/>
            </a:xfrm>
            <a:custGeom>
              <a:avLst/>
              <a:gdLst/>
              <a:ahLst/>
              <a:cxnLst/>
              <a:rect l="l" t="t" r="r" b="b"/>
              <a:pathLst>
                <a:path w="1973655" h="1752257">
                  <a:moveTo>
                    <a:pt x="0" y="0"/>
                  </a:moveTo>
                  <a:lnTo>
                    <a:pt x="1973655" y="0"/>
                  </a:lnTo>
                  <a:lnTo>
                    <a:pt x="1973655" y="1752257"/>
                  </a:lnTo>
                  <a:lnTo>
                    <a:pt x="0" y="1752257"/>
                  </a:lnTo>
                  <a:close/>
                </a:path>
              </a:pathLst>
            </a:custGeom>
            <a:grpFill/>
          </p:spPr>
          <p:txBody>
            <a:bodyPr/>
            <a:lstStyle/>
            <a:p>
              <a:endParaRPr lang="en-US" sz="1400"/>
            </a:p>
          </p:txBody>
        </p:sp>
      </p:grpSp>
      <p:grpSp>
        <p:nvGrpSpPr>
          <p:cNvPr id="13" name="Group 4">
            <a:extLst>
              <a:ext uri="{FF2B5EF4-FFF2-40B4-BE49-F238E27FC236}">
                <a16:creationId xmlns:a16="http://schemas.microsoft.com/office/drawing/2014/main" id="{DD05A671-8155-0CB5-FE34-924C7A17756F}"/>
              </a:ext>
            </a:extLst>
          </p:cNvPr>
          <p:cNvGrpSpPr/>
          <p:nvPr/>
        </p:nvGrpSpPr>
        <p:grpSpPr>
          <a:xfrm>
            <a:off x="1676400" y="2787220"/>
            <a:ext cx="7300070" cy="3410380"/>
            <a:chOff x="0" y="0"/>
            <a:chExt cx="1973656" cy="1752257"/>
          </a:xfrm>
          <a:solidFill>
            <a:srgbClr val="F0729B"/>
          </a:solidFill>
        </p:grpSpPr>
        <p:sp>
          <p:nvSpPr>
            <p:cNvPr id="14" name="Freeform 5">
              <a:extLst>
                <a:ext uri="{FF2B5EF4-FFF2-40B4-BE49-F238E27FC236}">
                  <a16:creationId xmlns:a16="http://schemas.microsoft.com/office/drawing/2014/main" id="{9D1ACDD0-E157-53FC-71AF-8F7FB0F40ACA}"/>
                </a:ext>
              </a:extLst>
            </p:cNvPr>
            <p:cNvSpPr/>
            <p:nvPr/>
          </p:nvSpPr>
          <p:spPr>
            <a:xfrm>
              <a:off x="0" y="0"/>
              <a:ext cx="1973655" cy="1752257"/>
            </a:xfrm>
            <a:custGeom>
              <a:avLst/>
              <a:gdLst/>
              <a:ahLst/>
              <a:cxnLst/>
              <a:rect l="l" t="t" r="r" b="b"/>
              <a:pathLst>
                <a:path w="1973655" h="1752257">
                  <a:moveTo>
                    <a:pt x="0" y="0"/>
                  </a:moveTo>
                  <a:lnTo>
                    <a:pt x="1973655" y="0"/>
                  </a:lnTo>
                  <a:lnTo>
                    <a:pt x="1973655" y="1752257"/>
                  </a:lnTo>
                  <a:lnTo>
                    <a:pt x="0" y="1752257"/>
                  </a:lnTo>
                  <a:close/>
                </a:path>
              </a:pathLst>
            </a:custGeom>
            <a:grpFill/>
          </p:spPr>
          <p:txBody>
            <a:bodyPr/>
            <a:lstStyle/>
            <a:p>
              <a:endParaRPr lang="en-US" sz="1400"/>
            </a:p>
          </p:txBody>
        </p:sp>
      </p:grpSp>
      <p:sp>
        <p:nvSpPr>
          <p:cNvPr id="19" name="TextBox 11">
            <a:extLst>
              <a:ext uri="{FF2B5EF4-FFF2-40B4-BE49-F238E27FC236}">
                <a16:creationId xmlns:a16="http://schemas.microsoft.com/office/drawing/2014/main" id="{08E1771B-1B8A-9CAE-9DB8-2377989F67AE}"/>
              </a:ext>
            </a:extLst>
          </p:cNvPr>
          <p:cNvSpPr txBox="1"/>
          <p:nvPr/>
        </p:nvSpPr>
        <p:spPr>
          <a:xfrm>
            <a:off x="2014120" y="3080417"/>
            <a:ext cx="4347005" cy="364074"/>
          </a:xfrm>
          <a:prstGeom prst="rect">
            <a:avLst/>
          </a:prstGeom>
        </p:spPr>
        <p:txBody>
          <a:bodyPr wrap="square" lIns="0" tIns="0" rIns="0" bIns="0" rtlCol="0" anchor="t">
            <a:spAutoFit/>
          </a:bodyPr>
          <a:lstStyle/>
          <a:p>
            <a:pPr>
              <a:lnSpc>
                <a:spcPts val="2799"/>
              </a:lnSpc>
              <a:spcBef>
                <a:spcPct val="0"/>
              </a:spcBef>
            </a:pPr>
            <a:r>
              <a:rPr lang="en-US" sz="2800" b="1">
                <a:solidFill>
                  <a:srgbClr val="171616"/>
                </a:solidFill>
                <a:latin typeface="MARKER FELT THIN"/>
              </a:rPr>
              <a:t>Overall portfolio*</a:t>
            </a:r>
          </a:p>
        </p:txBody>
      </p:sp>
      <p:sp>
        <p:nvSpPr>
          <p:cNvPr id="20" name="TextBox 12">
            <a:extLst>
              <a:ext uri="{FF2B5EF4-FFF2-40B4-BE49-F238E27FC236}">
                <a16:creationId xmlns:a16="http://schemas.microsoft.com/office/drawing/2014/main" id="{BFEE3F04-93F0-2423-C50B-3A158EF16892}"/>
              </a:ext>
            </a:extLst>
          </p:cNvPr>
          <p:cNvSpPr txBox="1"/>
          <p:nvPr/>
        </p:nvSpPr>
        <p:spPr>
          <a:xfrm>
            <a:off x="2014120" y="3604530"/>
            <a:ext cx="6510822" cy="1692771"/>
          </a:xfrm>
          <a:prstGeom prst="rect">
            <a:avLst/>
          </a:prstGeom>
        </p:spPr>
        <p:txBody>
          <a:bodyPr wrap="square" lIns="0" tIns="0" rIns="0" bIns="0" rtlCol="0" anchor="t">
            <a:spAutoFit/>
          </a:bodyPr>
          <a:lstStyle/>
          <a:p>
            <a:pPr>
              <a:lnSpc>
                <a:spcPts val="2239"/>
              </a:lnSpc>
              <a:spcBef>
                <a:spcPct val="0"/>
              </a:spcBef>
            </a:pPr>
            <a:r>
              <a:rPr lang="en-US" sz="2400">
                <a:solidFill>
                  <a:srgbClr val="171616"/>
                </a:solidFill>
              </a:rPr>
              <a:t>42 LDCs (Africa, 27; Asia &amp; Pacific, 10; Arab States, 4; Caribbean, 1)</a:t>
            </a:r>
            <a:endParaRPr lang="en-US" sz="2400">
              <a:solidFill>
                <a:srgbClr val="171616"/>
              </a:solidFill>
              <a:ea typeface="Calibri"/>
              <a:cs typeface="Calibri"/>
            </a:endParaRPr>
          </a:p>
          <a:p>
            <a:pPr>
              <a:lnSpc>
                <a:spcPts val="2239"/>
              </a:lnSpc>
              <a:spcBef>
                <a:spcPct val="0"/>
              </a:spcBef>
            </a:pPr>
            <a:endParaRPr lang="en-US" sz="2400">
              <a:solidFill>
                <a:srgbClr val="171616"/>
              </a:solidFill>
              <a:ea typeface="Calibri"/>
              <a:cs typeface="Calibri"/>
            </a:endParaRPr>
          </a:p>
          <a:p>
            <a:pPr>
              <a:lnSpc>
                <a:spcPts val="2239"/>
              </a:lnSpc>
              <a:spcBef>
                <a:spcPct val="0"/>
              </a:spcBef>
            </a:pPr>
            <a:r>
              <a:rPr lang="en-US" sz="2400">
                <a:solidFill>
                  <a:srgbClr val="171616"/>
                </a:solidFill>
                <a:ea typeface="Calibri"/>
                <a:cs typeface="Calibri"/>
              </a:rPr>
              <a:t>165+ projects </a:t>
            </a:r>
            <a:r>
              <a:rPr lang="en-US" sz="2400">
                <a:solidFill>
                  <a:srgbClr val="171616"/>
                </a:solidFill>
              </a:rPr>
              <a:t>completed and under implementation in LDCs: US$1 billion in grant funding and estimated $3.3 billion in co-financing.​</a:t>
            </a:r>
            <a:endParaRPr lang="en-US" sz="2400">
              <a:solidFill>
                <a:srgbClr val="171616"/>
              </a:solidFill>
              <a:ea typeface="Calibri"/>
              <a:cs typeface="Calibri"/>
            </a:endParaRPr>
          </a:p>
        </p:txBody>
      </p:sp>
      <p:sp>
        <p:nvSpPr>
          <p:cNvPr id="21" name="TextBox 13">
            <a:extLst>
              <a:ext uri="{FF2B5EF4-FFF2-40B4-BE49-F238E27FC236}">
                <a16:creationId xmlns:a16="http://schemas.microsoft.com/office/drawing/2014/main" id="{94A38451-2B83-672C-ECA7-5FDA4FE51128}"/>
              </a:ext>
            </a:extLst>
          </p:cNvPr>
          <p:cNvSpPr txBox="1"/>
          <p:nvPr/>
        </p:nvSpPr>
        <p:spPr>
          <a:xfrm>
            <a:off x="9729523" y="3080417"/>
            <a:ext cx="4794197" cy="359073"/>
          </a:xfrm>
          <a:prstGeom prst="rect">
            <a:avLst/>
          </a:prstGeom>
        </p:spPr>
        <p:txBody>
          <a:bodyPr wrap="square" lIns="0" tIns="0" rIns="0" bIns="0" rtlCol="0" anchor="t">
            <a:spAutoFit/>
          </a:bodyPr>
          <a:lstStyle/>
          <a:p>
            <a:pPr>
              <a:lnSpc>
                <a:spcPts val="2799"/>
              </a:lnSpc>
              <a:spcBef>
                <a:spcPct val="0"/>
              </a:spcBef>
            </a:pPr>
            <a:r>
              <a:rPr lang="en-US" sz="2800" b="1">
                <a:solidFill>
                  <a:srgbClr val="FFFFFF"/>
                </a:solidFill>
                <a:latin typeface="MARKER FELT THIN" panose="02000400000000000000" pitchFamily="2" charset="77"/>
              </a:rPr>
              <a:t>Under implementation*</a:t>
            </a:r>
          </a:p>
        </p:txBody>
      </p:sp>
      <p:sp>
        <p:nvSpPr>
          <p:cNvPr id="22" name="TextBox 14">
            <a:extLst>
              <a:ext uri="{FF2B5EF4-FFF2-40B4-BE49-F238E27FC236}">
                <a16:creationId xmlns:a16="http://schemas.microsoft.com/office/drawing/2014/main" id="{39894783-54F4-543B-3638-CAF0BF54B723}"/>
              </a:ext>
            </a:extLst>
          </p:cNvPr>
          <p:cNvSpPr txBox="1"/>
          <p:nvPr/>
        </p:nvSpPr>
        <p:spPr>
          <a:xfrm>
            <a:off x="9734603" y="3610376"/>
            <a:ext cx="6680796" cy="857094"/>
          </a:xfrm>
          <a:prstGeom prst="rect">
            <a:avLst/>
          </a:prstGeom>
        </p:spPr>
        <p:txBody>
          <a:bodyPr wrap="square" lIns="0" tIns="0" rIns="0" bIns="0" rtlCol="0" anchor="t">
            <a:spAutoFit/>
          </a:bodyPr>
          <a:lstStyle/>
          <a:p>
            <a:pPr>
              <a:lnSpc>
                <a:spcPts val="2239"/>
              </a:lnSpc>
              <a:spcBef>
                <a:spcPct val="0"/>
              </a:spcBef>
            </a:pPr>
            <a:r>
              <a:rPr lang="en-US" sz="2400" b="1">
                <a:solidFill>
                  <a:srgbClr val="FFFFFF"/>
                </a:solidFill>
                <a:latin typeface="+mj-lt"/>
              </a:rPr>
              <a:t>As of April 2026, 56 projects</a:t>
            </a:r>
            <a:r>
              <a:rPr lang="en-US" sz="2400">
                <a:solidFill>
                  <a:srgbClr val="FFFFFF"/>
                </a:solidFill>
                <a:latin typeface="+mj-lt"/>
              </a:rPr>
              <a:t> are approved/endorsed or under implementation, representing ~US$645 million (grants) and US$1.5 billion in co-finance.</a:t>
            </a:r>
            <a:endParaRPr lang="en-US" sz="2400">
              <a:solidFill>
                <a:srgbClr val="FFFFFF"/>
              </a:solidFill>
              <a:latin typeface="+mj-lt"/>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E6FE-D10D-947C-12B7-C16B541F022A}"/>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93BA541F-1931-FBF6-7612-81A8A2872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80896"/>
            <a:ext cx="16120656" cy="8060328"/>
          </a:xfrm>
          <a:prstGeom prst="rect">
            <a:avLst/>
          </a:prstGeom>
        </p:spPr>
      </p:pic>
      <p:sp>
        <p:nvSpPr>
          <p:cNvPr id="3" name="TextBox 3">
            <a:extLst>
              <a:ext uri="{FF2B5EF4-FFF2-40B4-BE49-F238E27FC236}">
                <a16:creationId xmlns:a16="http://schemas.microsoft.com/office/drawing/2014/main" id="{C29D1D64-FFFF-6DC8-3BDA-FE6230AAE3DA}"/>
              </a:ext>
            </a:extLst>
          </p:cNvPr>
          <p:cNvSpPr txBox="1"/>
          <p:nvPr/>
        </p:nvSpPr>
        <p:spPr>
          <a:xfrm>
            <a:off x="1676400" y="571500"/>
            <a:ext cx="16611600" cy="1246495"/>
          </a:xfrm>
          <a:prstGeom prst="rect">
            <a:avLst/>
          </a:prstGeom>
        </p:spPr>
        <p:txBody>
          <a:bodyPr wrap="square" lIns="0" tIns="0" rIns="0" bIns="0" rtlCol="0" anchor="t">
            <a:spAutoFit/>
          </a:bodyPr>
          <a:lstStyle/>
          <a:p>
            <a:pPr>
              <a:lnSpc>
                <a:spcPts val="10800"/>
              </a:lnSpc>
            </a:pPr>
            <a:r>
              <a:rPr lang="en-US" sz="5400">
                <a:solidFill>
                  <a:srgbClr val="000000"/>
                </a:solidFill>
                <a:latin typeface="Proxima Nova 2"/>
              </a:rPr>
              <a:t>UNDPs support from planning to implementation</a:t>
            </a:r>
          </a:p>
        </p:txBody>
      </p:sp>
      <p:sp>
        <p:nvSpPr>
          <p:cNvPr id="7" name="TextBox 6">
            <a:extLst>
              <a:ext uri="{FF2B5EF4-FFF2-40B4-BE49-F238E27FC236}">
                <a16:creationId xmlns:a16="http://schemas.microsoft.com/office/drawing/2014/main" id="{F4F2BC35-B8CD-D7D3-7810-C4D9549726A3}"/>
              </a:ext>
            </a:extLst>
          </p:cNvPr>
          <p:cNvSpPr txBox="1"/>
          <p:nvPr/>
        </p:nvSpPr>
        <p:spPr>
          <a:xfrm>
            <a:off x="1718733" y="1860328"/>
            <a:ext cx="16061267" cy="646331"/>
          </a:xfrm>
          <a:prstGeom prst="rect">
            <a:avLst/>
          </a:prstGeom>
          <a:noFill/>
        </p:spPr>
        <p:txBody>
          <a:bodyPr wrap="square" lIns="91440" tIns="45720" rIns="91440" bIns="45720" rtlCol="0" anchor="t">
            <a:spAutoFit/>
          </a:bodyPr>
          <a:lstStyle/>
          <a:p>
            <a:r>
              <a:rPr lang="en-US" sz="3600">
                <a:solidFill>
                  <a:srgbClr val="0098DA"/>
                </a:solidFill>
                <a:latin typeface="Marker Felt Thin"/>
              </a:rPr>
              <a:t>Service offer from NAP support to full size project implementation</a:t>
            </a:r>
            <a:endParaRPr lang="en-US" sz="3600" err="1">
              <a:solidFill>
                <a:srgbClr val="0098DA"/>
              </a:solidFill>
              <a:latin typeface="Marker Felt Thin" panose="02000400000000000000" pitchFamily="2" charset="77"/>
            </a:endParaRPr>
          </a:p>
        </p:txBody>
      </p:sp>
      <p:sp>
        <p:nvSpPr>
          <p:cNvPr id="8" name="AutoShape 2">
            <a:extLst>
              <a:ext uri="{FF2B5EF4-FFF2-40B4-BE49-F238E27FC236}">
                <a16:creationId xmlns:a16="http://schemas.microsoft.com/office/drawing/2014/main" id="{C9C411C2-876A-805A-9967-5CC37FB6C3A5}"/>
              </a:ext>
            </a:extLst>
          </p:cNvPr>
          <p:cNvSpPr/>
          <p:nvPr/>
        </p:nvSpPr>
        <p:spPr>
          <a:xfrm>
            <a:off x="0" y="0"/>
            <a:ext cx="406854" cy="10287000"/>
          </a:xfrm>
          <a:prstGeom prst="rect">
            <a:avLst/>
          </a:prstGeom>
          <a:solidFill>
            <a:srgbClr val="0098DA"/>
          </a:solidFill>
        </p:spPr>
        <p:txBody>
          <a:bodyPr/>
          <a:lstStyle/>
          <a:p>
            <a:endParaRPr lang="en-US"/>
          </a:p>
        </p:txBody>
      </p:sp>
      <p:sp>
        <p:nvSpPr>
          <p:cNvPr id="9" name="TextBox 5">
            <a:extLst>
              <a:ext uri="{FF2B5EF4-FFF2-40B4-BE49-F238E27FC236}">
                <a16:creationId xmlns:a16="http://schemas.microsoft.com/office/drawing/2014/main" id="{C68820FB-A9CC-5352-19F6-985D7E581FFF}"/>
              </a:ext>
            </a:extLst>
          </p:cNvPr>
          <p:cNvSpPr txBox="1"/>
          <p:nvPr/>
        </p:nvSpPr>
        <p:spPr>
          <a:xfrm>
            <a:off x="8919639" y="9894700"/>
            <a:ext cx="6972300" cy="248273"/>
          </a:xfrm>
          <a:prstGeom prst="rect">
            <a:avLst/>
          </a:prstGeom>
        </p:spPr>
        <p:txBody>
          <a:bodyPr lIns="0" tIns="0" rIns="0" bIns="0" rtlCol="0" anchor="t">
            <a:spAutoFit/>
          </a:bodyPr>
          <a:lstStyle/>
          <a:p>
            <a:pPr marL="0" lvl="0" indent="0" algn="r">
              <a:lnSpc>
                <a:spcPts val="1950"/>
              </a:lnSpc>
              <a:spcBef>
                <a:spcPct val="0"/>
              </a:spcBef>
            </a:pPr>
            <a:r>
              <a:rPr lang="en-US" sz="1500" u="none" spc="15">
                <a:solidFill>
                  <a:srgbClr val="000000"/>
                </a:solidFill>
                <a:latin typeface="Proxima Nova 1"/>
              </a:rPr>
              <a:t>UNDP | </a:t>
            </a:r>
            <a:r>
              <a:rPr lang="en-US" sz="1500" spc="15">
                <a:solidFill>
                  <a:srgbClr val="FD9D24"/>
                </a:solidFill>
                <a:latin typeface="Proxima Nova 1"/>
              </a:rPr>
              <a:t>Korea Climate Week 2026</a:t>
            </a:r>
            <a:endParaRPr lang="en-US" sz="1500" u="none" spc="15">
              <a:solidFill>
                <a:srgbClr val="FF9800"/>
              </a:solidFill>
              <a:latin typeface="Proxima Nova 1"/>
            </a:endParaRPr>
          </a:p>
        </p:txBody>
      </p:sp>
      <p:sp>
        <p:nvSpPr>
          <p:cNvPr id="24" name="TextBox 23">
            <a:extLst>
              <a:ext uri="{FF2B5EF4-FFF2-40B4-BE49-F238E27FC236}">
                <a16:creationId xmlns:a16="http://schemas.microsoft.com/office/drawing/2014/main" id="{F9912F4F-DBC3-0039-7BBC-F25D07503A4B}"/>
              </a:ext>
            </a:extLst>
          </p:cNvPr>
          <p:cNvSpPr txBox="1"/>
          <p:nvPr/>
        </p:nvSpPr>
        <p:spPr>
          <a:xfrm>
            <a:off x="1828800" y="4039969"/>
            <a:ext cx="2057400" cy="584775"/>
          </a:xfrm>
          <a:prstGeom prst="rect">
            <a:avLst/>
          </a:prstGeom>
          <a:noFill/>
        </p:spPr>
        <p:txBody>
          <a:bodyPr wrap="square" rtlCol="0">
            <a:spAutoFit/>
          </a:bodyPr>
          <a:lstStyle/>
          <a:p>
            <a:pPr algn="ctr"/>
            <a:r>
              <a:rPr lang="en-US" sz="1600" b="1">
                <a:solidFill>
                  <a:schemeClr val="bg1"/>
                </a:solidFill>
              </a:rPr>
              <a:t>Adaptation </a:t>
            </a:r>
          </a:p>
          <a:p>
            <a:pPr algn="ctr"/>
            <a:r>
              <a:rPr lang="en-US" sz="1600" b="1">
                <a:solidFill>
                  <a:schemeClr val="bg1"/>
                </a:solidFill>
              </a:rPr>
              <a:t>planning </a:t>
            </a:r>
          </a:p>
        </p:txBody>
      </p:sp>
      <p:sp>
        <p:nvSpPr>
          <p:cNvPr id="25" name="TextBox 24">
            <a:extLst>
              <a:ext uri="{FF2B5EF4-FFF2-40B4-BE49-F238E27FC236}">
                <a16:creationId xmlns:a16="http://schemas.microsoft.com/office/drawing/2014/main" id="{0612B485-EA77-66AC-080D-56E63690F8EA}"/>
              </a:ext>
            </a:extLst>
          </p:cNvPr>
          <p:cNvSpPr txBox="1"/>
          <p:nvPr/>
        </p:nvSpPr>
        <p:spPr>
          <a:xfrm>
            <a:off x="4038600" y="4000500"/>
            <a:ext cx="2590800" cy="830997"/>
          </a:xfrm>
          <a:prstGeom prst="rect">
            <a:avLst/>
          </a:prstGeom>
          <a:noFill/>
        </p:spPr>
        <p:txBody>
          <a:bodyPr wrap="square" rtlCol="0">
            <a:spAutoFit/>
          </a:bodyPr>
          <a:lstStyle/>
          <a:p>
            <a:pPr algn="ctr"/>
            <a:r>
              <a:rPr lang="en-US" sz="1600" b="1">
                <a:solidFill>
                  <a:schemeClr val="bg1"/>
                </a:solidFill>
              </a:rPr>
              <a:t>Institutional capacities and mainstreaming with a focus on finance</a:t>
            </a:r>
          </a:p>
        </p:txBody>
      </p:sp>
      <p:sp>
        <p:nvSpPr>
          <p:cNvPr id="26" name="TextBox 25">
            <a:extLst>
              <a:ext uri="{FF2B5EF4-FFF2-40B4-BE49-F238E27FC236}">
                <a16:creationId xmlns:a16="http://schemas.microsoft.com/office/drawing/2014/main" id="{C6FE006F-42F7-EE5F-3D1F-CDCE61866755}"/>
              </a:ext>
            </a:extLst>
          </p:cNvPr>
          <p:cNvSpPr txBox="1"/>
          <p:nvPr/>
        </p:nvSpPr>
        <p:spPr>
          <a:xfrm>
            <a:off x="6781800" y="4000500"/>
            <a:ext cx="3352800" cy="584775"/>
          </a:xfrm>
          <a:prstGeom prst="rect">
            <a:avLst/>
          </a:prstGeom>
          <a:noFill/>
        </p:spPr>
        <p:txBody>
          <a:bodyPr wrap="square" rtlCol="0">
            <a:spAutoFit/>
          </a:bodyPr>
          <a:lstStyle/>
          <a:p>
            <a:pPr algn="ctr"/>
            <a:r>
              <a:rPr lang="en-US" sz="1600" b="1">
                <a:solidFill>
                  <a:schemeClr val="bg1"/>
                </a:solidFill>
              </a:rPr>
              <a:t>Project pipeline</a:t>
            </a:r>
          </a:p>
          <a:p>
            <a:pPr algn="ctr"/>
            <a:r>
              <a:rPr lang="en-US" sz="1600" b="1">
                <a:solidFill>
                  <a:schemeClr val="bg1"/>
                </a:solidFill>
              </a:rPr>
              <a:t> and design </a:t>
            </a:r>
          </a:p>
        </p:txBody>
      </p:sp>
      <p:sp>
        <p:nvSpPr>
          <p:cNvPr id="27" name="TextBox 26">
            <a:extLst>
              <a:ext uri="{FF2B5EF4-FFF2-40B4-BE49-F238E27FC236}">
                <a16:creationId xmlns:a16="http://schemas.microsoft.com/office/drawing/2014/main" id="{A358FCAB-23E4-643A-CB2B-FF7CCE39BA85}"/>
              </a:ext>
            </a:extLst>
          </p:cNvPr>
          <p:cNvSpPr txBox="1"/>
          <p:nvPr/>
        </p:nvSpPr>
        <p:spPr>
          <a:xfrm>
            <a:off x="10515600" y="4012755"/>
            <a:ext cx="2057400" cy="584775"/>
          </a:xfrm>
          <a:prstGeom prst="rect">
            <a:avLst/>
          </a:prstGeom>
          <a:noFill/>
        </p:spPr>
        <p:txBody>
          <a:bodyPr wrap="square" rtlCol="0">
            <a:spAutoFit/>
          </a:bodyPr>
          <a:lstStyle/>
          <a:p>
            <a:pPr algn="ctr"/>
            <a:r>
              <a:rPr lang="en-US" sz="1600" b="1">
                <a:solidFill>
                  <a:schemeClr val="bg1"/>
                </a:solidFill>
              </a:rPr>
              <a:t>Financing and </a:t>
            </a:r>
          </a:p>
          <a:p>
            <a:pPr algn="ctr"/>
            <a:r>
              <a:rPr lang="en-US" sz="1600" b="1">
                <a:solidFill>
                  <a:schemeClr val="bg1"/>
                </a:solidFill>
              </a:rPr>
              <a:t>partnerships</a:t>
            </a:r>
          </a:p>
        </p:txBody>
      </p:sp>
      <p:sp>
        <p:nvSpPr>
          <p:cNvPr id="28" name="TextBox 27">
            <a:extLst>
              <a:ext uri="{FF2B5EF4-FFF2-40B4-BE49-F238E27FC236}">
                <a16:creationId xmlns:a16="http://schemas.microsoft.com/office/drawing/2014/main" id="{4B2A70E3-F1CB-1E34-D97D-8E24804FCEA7}"/>
              </a:ext>
            </a:extLst>
          </p:cNvPr>
          <p:cNvSpPr txBox="1"/>
          <p:nvPr/>
        </p:nvSpPr>
        <p:spPr>
          <a:xfrm>
            <a:off x="12725400" y="4039968"/>
            <a:ext cx="2172712" cy="584775"/>
          </a:xfrm>
          <a:prstGeom prst="rect">
            <a:avLst/>
          </a:prstGeom>
          <a:noFill/>
        </p:spPr>
        <p:txBody>
          <a:bodyPr wrap="square" rtlCol="0">
            <a:spAutoFit/>
          </a:bodyPr>
          <a:lstStyle/>
          <a:p>
            <a:pPr algn="ctr"/>
            <a:r>
              <a:rPr lang="en-US" sz="1600" b="1">
                <a:solidFill>
                  <a:schemeClr val="bg1"/>
                </a:solidFill>
              </a:rPr>
              <a:t>Implementation</a:t>
            </a:r>
          </a:p>
          <a:p>
            <a:pPr algn="ctr"/>
            <a:r>
              <a:rPr lang="en-US" sz="1600" b="1">
                <a:solidFill>
                  <a:schemeClr val="bg1"/>
                </a:solidFill>
              </a:rPr>
              <a:t>and oversight</a:t>
            </a:r>
          </a:p>
        </p:txBody>
      </p:sp>
      <p:sp>
        <p:nvSpPr>
          <p:cNvPr id="29" name="TextBox 28">
            <a:extLst>
              <a:ext uri="{FF2B5EF4-FFF2-40B4-BE49-F238E27FC236}">
                <a16:creationId xmlns:a16="http://schemas.microsoft.com/office/drawing/2014/main" id="{7E559558-C00B-330C-E62C-2888ACFD2EB4}"/>
              </a:ext>
            </a:extLst>
          </p:cNvPr>
          <p:cNvSpPr txBox="1"/>
          <p:nvPr/>
        </p:nvSpPr>
        <p:spPr>
          <a:xfrm>
            <a:off x="14898112" y="4039968"/>
            <a:ext cx="2418844" cy="584775"/>
          </a:xfrm>
          <a:prstGeom prst="rect">
            <a:avLst/>
          </a:prstGeom>
          <a:noFill/>
        </p:spPr>
        <p:txBody>
          <a:bodyPr wrap="square" rtlCol="0">
            <a:spAutoFit/>
          </a:bodyPr>
          <a:lstStyle/>
          <a:p>
            <a:pPr algn="ctr"/>
            <a:r>
              <a:rPr lang="en-US" sz="1600" b="1">
                <a:solidFill>
                  <a:schemeClr val="bg1"/>
                </a:solidFill>
              </a:rPr>
              <a:t>Capacity, learning</a:t>
            </a:r>
          </a:p>
          <a:p>
            <a:pPr algn="ctr"/>
            <a:r>
              <a:rPr lang="en-US" sz="1600" b="1">
                <a:solidFill>
                  <a:schemeClr val="bg1"/>
                </a:solidFill>
              </a:rPr>
              <a:t>and scaling</a:t>
            </a:r>
          </a:p>
        </p:txBody>
      </p:sp>
      <p:sp>
        <p:nvSpPr>
          <p:cNvPr id="30" name="TextBox 29">
            <a:extLst>
              <a:ext uri="{FF2B5EF4-FFF2-40B4-BE49-F238E27FC236}">
                <a16:creationId xmlns:a16="http://schemas.microsoft.com/office/drawing/2014/main" id="{71D05BF3-6F97-0DDA-B60E-376CC67CDF94}"/>
              </a:ext>
            </a:extLst>
          </p:cNvPr>
          <p:cNvSpPr txBox="1"/>
          <p:nvPr/>
        </p:nvSpPr>
        <p:spPr>
          <a:xfrm>
            <a:off x="3657600" y="8406104"/>
            <a:ext cx="11582400" cy="461665"/>
          </a:xfrm>
          <a:prstGeom prst="rect">
            <a:avLst/>
          </a:prstGeom>
          <a:noFill/>
        </p:spPr>
        <p:txBody>
          <a:bodyPr wrap="square" rtlCol="0">
            <a:spAutoFit/>
          </a:bodyPr>
          <a:lstStyle/>
          <a:p>
            <a:pPr algn="ctr"/>
            <a:r>
              <a:rPr lang="en-US" sz="2400" b="1">
                <a:solidFill>
                  <a:schemeClr val="accent1">
                    <a:lumMod val="50000"/>
                  </a:schemeClr>
                </a:solidFill>
              </a:rPr>
              <a:t>From planning </a:t>
            </a:r>
            <a:r>
              <a:rPr lang="en-US" sz="2400" b="1">
                <a:solidFill>
                  <a:schemeClr val="accent1">
                    <a:lumMod val="50000"/>
                  </a:schemeClr>
                </a:solidFill>
                <a:sym typeface="Wingdings" pitchFamily="2" charset="2"/>
              </a:rPr>
              <a:t> investment  delivery  scaled adaptation results</a:t>
            </a:r>
            <a:endParaRPr lang="en-US" sz="2400" b="1">
              <a:solidFill>
                <a:schemeClr val="accent1">
                  <a:lumMod val="50000"/>
                </a:schemeClr>
              </a:solidFill>
            </a:endParaRPr>
          </a:p>
        </p:txBody>
      </p:sp>
      <p:sp>
        <p:nvSpPr>
          <p:cNvPr id="35" name="TextBox 34">
            <a:extLst>
              <a:ext uri="{FF2B5EF4-FFF2-40B4-BE49-F238E27FC236}">
                <a16:creationId xmlns:a16="http://schemas.microsoft.com/office/drawing/2014/main" id="{9017ED01-550B-F732-DFB7-575819866819}"/>
              </a:ext>
            </a:extLst>
          </p:cNvPr>
          <p:cNvSpPr txBox="1"/>
          <p:nvPr/>
        </p:nvSpPr>
        <p:spPr>
          <a:xfrm>
            <a:off x="1752600" y="4931887"/>
            <a:ext cx="2286000" cy="2985433"/>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400"/>
              <a:t>Climate risk &amp; vulnerability assessments </a:t>
            </a:r>
          </a:p>
          <a:p>
            <a:pPr marL="285750" lvl="0" indent="-285750">
              <a:spcAft>
                <a:spcPts val="600"/>
              </a:spcAft>
              <a:buFont typeface="Arial" panose="020B0604020202020204" pitchFamily="34" charset="0"/>
              <a:buChar char="•"/>
            </a:pPr>
            <a:r>
              <a:rPr lang="en-US" sz="1400"/>
              <a:t>Stakeholder engagement &amp; participation </a:t>
            </a:r>
          </a:p>
          <a:p>
            <a:pPr marL="285750" lvl="0" indent="-285750">
              <a:spcAft>
                <a:spcPts val="600"/>
              </a:spcAft>
              <a:buFont typeface="Arial" panose="020B0604020202020204" pitchFamily="34" charset="0"/>
              <a:buChar char="•"/>
            </a:pPr>
            <a:r>
              <a:rPr lang="en-US" sz="1400"/>
              <a:t>Prioritization of adaptation actions </a:t>
            </a:r>
          </a:p>
          <a:p>
            <a:pPr marL="285750" lvl="0" indent="-285750">
              <a:spcAft>
                <a:spcPts val="600"/>
              </a:spcAft>
              <a:buFont typeface="Arial" panose="020B0604020202020204" pitchFamily="34" charset="0"/>
              <a:buChar char="•"/>
            </a:pPr>
            <a:r>
              <a:rPr lang="en-US" sz="1400"/>
              <a:t>Development of NAPs, strategies &amp; roadmaps </a:t>
            </a:r>
          </a:p>
          <a:p>
            <a:pPr marL="285750" lvl="0" indent="-285750">
              <a:spcAft>
                <a:spcPts val="600"/>
              </a:spcAft>
              <a:buFont typeface="Arial" panose="020B0604020202020204" pitchFamily="34" charset="0"/>
              <a:buChar char="•"/>
            </a:pPr>
            <a:r>
              <a:rPr lang="en-US" sz="1400"/>
              <a:t>Financing &amp; implementation strategies</a:t>
            </a:r>
          </a:p>
        </p:txBody>
      </p:sp>
      <p:sp>
        <p:nvSpPr>
          <p:cNvPr id="36" name="TextBox 35">
            <a:extLst>
              <a:ext uri="{FF2B5EF4-FFF2-40B4-BE49-F238E27FC236}">
                <a16:creationId xmlns:a16="http://schemas.microsoft.com/office/drawing/2014/main" id="{C2A2E931-588A-5185-A853-04E9FAB3266E}"/>
              </a:ext>
            </a:extLst>
          </p:cNvPr>
          <p:cNvSpPr txBox="1"/>
          <p:nvPr/>
        </p:nvSpPr>
        <p:spPr>
          <a:xfrm>
            <a:off x="4046376" y="4969363"/>
            <a:ext cx="2590800" cy="2769989"/>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400"/>
              <a:t>Strengthening institutions &amp; coordination mechanisms </a:t>
            </a:r>
          </a:p>
          <a:p>
            <a:pPr marL="285750" lvl="0" indent="-285750">
              <a:spcAft>
                <a:spcPts val="600"/>
              </a:spcAft>
              <a:buFont typeface="Arial" panose="020B0604020202020204" pitchFamily="34" charset="0"/>
              <a:buChar char="•"/>
            </a:pPr>
            <a:r>
              <a:rPr lang="en-US" sz="1400"/>
              <a:t>Policy &amp; regulatory frameworks </a:t>
            </a:r>
          </a:p>
          <a:p>
            <a:pPr marL="285750" lvl="0" indent="-285750">
              <a:spcAft>
                <a:spcPts val="600"/>
              </a:spcAft>
              <a:buFont typeface="Arial" panose="020B0604020202020204" pitchFamily="34" charset="0"/>
              <a:buChar char="•"/>
            </a:pPr>
            <a:r>
              <a:rPr lang="en-US" sz="1400"/>
              <a:t>Integrating adaptation into sectoral &amp; national planning </a:t>
            </a:r>
          </a:p>
          <a:p>
            <a:pPr marL="285750" lvl="0" indent="-285750">
              <a:spcAft>
                <a:spcPts val="600"/>
              </a:spcAft>
              <a:buFont typeface="Arial" panose="020B0604020202020204" pitchFamily="34" charset="0"/>
              <a:buChar char="•"/>
            </a:pPr>
            <a:r>
              <a:rPr lang="en-US" sz="1400"/>
              <a:t>Budgeting, public financial management &amp; climate budget tagging </a:t>
            </a:r>
          </a:p>
          <a:p>
            <a:pPr marL="285750" lvl="0" indent="-285750">
              <a:spcAft>
                <a:spcPts val="600"/>
              </a:spcAft>
              <a:buFont typeface="Arial" panose="020B0604020202020204" pitchFamily="34" charset="0"/>
              <a:buChar char="•"/>
            </a:pPr>
            <a:r>
              <a:rPr lang="en-US" sz="1400"/>
              <a:t>Enabling environment for investment</a:t>
            </a:r>
          </a:p>
        </p:txBody>
      </p:sp>
      <p:pic>
        <p:nvPicPr>
          <p:cNvPr id="38" name="Picture 37">
            <a:extLst>
              <a:ext uri="{FF2B5EF4-FFF2-40B4-BE49-F238E27FC236}">
                <a16:creationId xmlns:a16="http://schemas.microsoft.com/office/drawing/2014/main" id="{8C48F0CE-7C6A-BEDB-C299-7475F0540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4838700"/>
            <a:ext cx="3352800" cy="1174912"/>
          </a:xfrm>
          <a:prstGeom prst="rect">
            <a:avLst/>
          </a:prstGeom>
        </p:spPr>
      </p:pic>
      <p:sp>
        <p:nvSpPr>
          <p:cNvPr id="39" name="TextBox 38">
            <a:extLst>
              <a:ext uri="{FF2B5EF4-FFF2-40B4-BE49-F238E27FC236}">
                <a16:creationId xmlns:a16="http://schemas.microsoft.com/office/drawing/2014/main" id="{CC4AE516-D2D4-8B5A-5DB7-2034C84BD9CC}"/>
              </a:ext>
            </a:extLst>
          </p:cNvPr>
          <p:cNvSpPr txBox="1"/>
          <p:nvPr/>
        </p:nvSpPr>
        <p:spPr>
          <a:xfrm>
            <a:off x="6781800" y="6177885"/>
            <a:ext cx="3352800" cy="14773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a:t>Technical assistance &amp; multi-stakeholder engagement </a:t>
            </a:r>
          </a:p>
          <a:p>
            <a:pPr marL="285750" indent="-285750">
              <a:spcAft>
                <a:spcPts val="1200"/>
              </a:spcAft>
              <a:buFont typeface="Arial" panose="020B0604020202020204" pitchFamily="34" charset="0"/>
              <a:buChar char="•"/>
            </a:pPr>
            <a:r>
              <a:rPr lang="en-US" sz="1400"/>
              <a:t>Results framework &amp; implementation planning </a:t>
            </a:r>
          </a:p>
          <a:p>
            <a:pPr marL="285750" indent="-285750">
              <a:spcAft>
                <a:spcPts val="1200"/>
              </a:spcAft>
              <a:buFont typeface="Arial" panose="020B0604020202020204" pitchFamily="34" charset="0"/>
              <a:buChar char="•"/>
            </a:pPr>
            <a:r>
              <a:rPr lang="en-US" sz="1400"/>
              <a:t>Financial structuring &amp; risk analysis</a:t>
            </a:r>
          </a:p>
        </p:txBody>
      </p:sp>
      <p:sp>
        <p:nvSpPr>
          <p:cNvPr id="42" name="TextBox 41">
            <a:extLst>
              <a:ext uri="{FF2B5EF4-FFF2-40B4-BE49-F238E27FC236}">
                <a16:creationId xmlns:a16="http://schemas.microsoft.com/office/drawing/2014/main" id="{4EFF4868-39E9-FB94-96CE-89778B1800DA}"/>
              </a:ext>
            </a:extLst>
          </p:cNvPr>
          <p:cNvSpPr txBox="1"/>
          <p:nvPr/>
        </p:nvSpPr>
        <p:spPr>
          <a:xfrm>
            <a:off x="10381084" y="5026377"/>
            <a:ext cx="2324100"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a:t>Financing strategies &amp; resource mobilization </a:t>
            </a:r>
          </a:p>
          <a:p>
            <a:pPr marL="285750" indent="-285750">
              <a:spcAft>
                <a:spcPts val="600"/>
              </a:spcAft>
              <a:buFont typeface="Arial" panose="020B0604020202020204" pitchFamily="34" charset="0"/>
              <a:buChar char="•"/>
            </a:pPr>
            <a:r>
              <a:rPr lang="en-US" sz="1400"/>
              <a:t>Blended finance &amp; co-financing </a:t>
            </a:r>
          </a:p>
          <a:p>
            <a:pPr marL="285750" indent="-285750">
              <a:spcAft>
                <a:spcPts val="600"/>
              </a:spcAft>
              <a:buFont typeface="Arial" panose="020B0604020202020204" pitchFamily="34" charset="0"/>
              <a:buChar char="•"/>
            </a:pPr>
            <a:r>
              <a:rPr lang="en-US" sz="1400"/>
              <a:t>Partnerships (governments, IFIs, bilateral, private sector, communities) </a:t>
            </a:r>
          </a:p>
          <a:p>
            <a:pPr marL="285750" indent="-285750">
              <a:spcAft>
                <a:spcPts val="600"/>
              </a:spcAft>
              <a:buFont typeface="Arial" panose="020B0604020202020204" pitchFamily="34" charset="0"/>
              <a:buChar char="•"/>
            </a:pPr>
            <a:r>
              <a:rPr lang="en-US" sz="1400"/>
              <a:t>Access to climate finance</a:t>
            </a:r>
          </a:p>
          <a:p>
            <a:pPr marL="285750" lvl="0" indent="-285750">
              <a:spcAft>
                <a:spcPts val="600"/>
              </a:spcAft>
              <a:buFont typeface="Arial" panose="020B0604020202020204" pitchFamily="34" charset="0"/>
              <a:buChar char="•"/>
            </a:pPr>
            <a:endParaRPr lang="en-US" sz="1400"/>
          </a:p>
        </p:txBody>
      </p:sp>
      <p:sp>
        <p:nvSpPr>
          <p:cNvPr id="43" name="TextBox 42">
            <a:extLst>
              <a:ext uri="{FF2B5EF4-FFF2-40B4-BE49-F238E27FC236}">
                <a16:creationId xmlns:a16="http://schemas.microsoft.com/office/drawing/2014/main" id="{83B06BE0-8352-5FF3-CDD9-AF5BC3F87708}"/>
              </a:ext>
            </a:extLst>
          </p:cNvPr>
          <p:cNvSpPr txBox="1"/>
          <p:nvPr/>
        </p:nvSpPr>
        <p:spPr>
          <a:xfrm>
            <a:off x="12725400" y="5011827"/>
            <a:ext cx="2172712" cy="2985433"/>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400"/>
              <a:t>Technical &amp; financial oversight </a:t>
            </a:r>
          </a:p>
          <a:p>
            <a:pPr marL="285750" lvl="0" indent="-285750">
              <a:spcAft>
                <a:spcPts val="600"/>
              </a:spcAft>
              <a:buFont typeface="Arial" panose="020B0604020202020204" pitchFamily="34" charset="0"/>
              <a:buChar char="•"/>
            </a:pPr>
            <a:r>
              <a:rPr lang="en-US" sz="1400"/>
              <a:t>Procurement &amp; operational support </a:t>
            </a:r>
          </a:p>
          <a:p>
            <a:pPr marL="285750" lvl="0" indent="-285750">
              <a:spcAft>
                <a:spcPts val="600"/>
              </a:spcAft>
              <a:buFont typeface="Arial" panose="020B0604020202020204" pitchFamily="34" charset="0"/>
              <a:buChar char="•"/>
            </a:pPr>
            <a:r>
              <a:rPr lang="en-US" sz="1400"/>
              <a:t>Safeguards &amp; risk management </a:t>
            </a:r>
          </a:p>
          <a:p>
            <a:pPr marL="285750" lvl="0" indent="-285750">
              <a:spcAft>
                <a:spcPts val="600"/>
              </a:spcAft>
              <a:buFont typeface="Arial" panose="020B0604020202020204" pitchFamily="34" charset="0"/>
              <a:buChar char="•"/>
            </a:pPr>
            <a:r>
              <a:rPr lang="en-US" sz="1400"/>
              <a:t>Monitoring, reporting &amp; adaptive management </a:t>
            </a:r>
          </a:p>
          <a:p>
            <a:pPr marL="285750" lvl="0" indent="-285750">
              <a:spcAft>
                <a:spcPts val="600"/>
              </a:spcAft>
              <a:buFont typeface="Arial" panose="020B0604020202020204" pitchFamily="34" charset="0"/>
              <a:buChar char="•"/>
            </a:pPr>
            <a:r>
              <a:rPr lang="en-US" sz="1400"/>
              <a:t>Alignment with national systems &amp; policies</a:t>
            </a:r>
          </a:p>
        </p:txBody>
      </p:sp>
      <p:sp>
        <p:nvSpPr>
          <p:cNvPr id="44" name="TextBox 43">
            <a:extLst>
              <a:ext uri="{FF2B5EF4-FFF2-40B4-BE49-F238E27FC236}">
                <a16:creationId xmlns:a16="http://schemas.microsoft.com/office/drawing/2014/main" id="{FA8A4EE3-4C95-9F10-8339-E8FF784338EF}"/>
              </a:ext>
            </a:extLst>
          </p:cNvPr>
          <p:cNvSpPr txBox="1"/>
          <p:nvPr/>
        </p:nvSpPr>
        <p:spPr>
          <a:xfrm>
            <a:off x="15021178" y="4943704"/>
            <a:ext cx="2295778" cy="3062377"/>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400"/>
              <a:t>Capacity building (individual, institutional, systemic) </a:t>
            </a:r>
          </a:p>
          <a:p>
            <a:pPr marL="285750" lvl="0" indent="-285750">
              <a:spcAft>
                <a:spcPts val="600"/>
              </a:spcAft>
              <a:buFont typeface="Arial" panose="020B0604020202020204" pitchFamily="34" charset="0"/>
              <a:buChar char="•"/>
            </a:pPr>
            <a:r>
              <a:rPr lang="en-US" sz="1400"/>
              <a:t>Strengthening M&amp;E &amp; reporting systems </a:t>
            </a:r>
          </a:p>
          <a:p>
            <a:pPr marL="285750" lvl="0" indent="-285750">
              <a:spcAft>
                <a:spcPts val="600"/>
              </a:spcAft>
              <a:buFont typeface="Arial" panose="020B0604020202020204" pitchFamily="34" charset="0"/>
              <a:buChar char="•"/>
            </a:pPr>
            <a:r>
              <a:rPr lang="en-US" sz="1400"/>
              <a:t>Knowledge management &amp; peer learning </a:t>
            </a:r>
          </a:p>
          <a:p>
            <a:pPr marL="285750" lvl="0" indent="-285750">
              <a:spcAft>
                <a:spcPts val="600"/>
              </a:spcAft>
              <a:buFont typeface="Arial" panose="020B0604020202020204" pitchFamily="34" charset="0"/>
              <a:buChar char="•"/>
            </a:pPr>
            <a:r>
              <a:rPr lang="en-US" sz="1400"/>
              <a:t>Innovation &amp; replication of solutions </a:t>
            </a:r>
          </a:p>
          <a:p>
            <a:pPr marL="285750" lvl="0" indent="-285750">
              <a:spcAft>
                <a:spcPts val="600"/>
              </a:spcAft>
              <a:buFont typeface="Arial" panose="020B0604020202020204" pitchFamily="34" charset="0"/>
              <a:buChar char="•"/>
            </a:pPr>
            <a:r>
              <a:rPr lang="en-US" sz="1400"/>
              <a:t>Scaling &amp; long-term impact</a:t>
            </a:r>
          </a:p>
          <a:p>
            <a:pPr marL="285750" lvl="0" indent="-285750">
              <a:spcAft>
                <a:spcPts val="600"/>
              </a:spcAft>
              <a:buFont typeface="Arial" panose="020B0604020202020204" pitchFamily="34" charset="0"/>
              <a:buChar char="•"/>
            </a:pPr>
            <a:endParaRPr lang="en-US" sz="1400"/>
          </a:p>
        </p:txBody>
      </p:sp>
      <p:sp>
        <p:nvSpPr>
          <p:cNvPr id="46" name="TextBox 45">
            <a:extLst>
              <a:ext uri="{FF2B5EF4-FFF2-40B4-BE49-F238E27FC236}">
                <a16:creationId xmlns:a16="http://schemas.microsoft.com/office/drawing/2014/main" id="{B882A175-51F2-15FF-ECBC-7D16259D4F7D}"/>
              </a:ext>
            </a:extLst>
          </p:cNvPr>
          <p:cNvSpPr txBox="1"/>
          <p:nvPr/>
        </p:nvSpPr>
        <p:spPr>
          <a:xfrm>
            <a:off x="5105400" y="9258300"/>
            <a:ext cx="8077200" cy="400110"/>
          </a:xfrm>
          <a:prstGeom prst="rect">
            <a:avLst/>
          </a:prstGeom>
          <a:solidFill>
            <a:schemeClr val="bg1"/>
          </a:solidFill>
          <a:ln>
            <a:solidFill>
              <a:schemeClr val="bg1"/>
            </a:solidFill>
          </a:ln>
        </p:spPr>
        <p:txBody>
          <a:bodyPr wrap="square" rtlCol="0">
            <a:spAutoFit/>
          </a:bodyPr>
          <a:lstStyle/>
          <a:p>
            <a:pPr algn="ctr"/>
            <a:r>
              <a:rPr lang="en-US" sz="2000" b="1" i="1">
                <a:solidFill>
                  <a:srgbClr val="0098DA"/>
                </a:solidFill>
              </a:rPr>
              <a:t>Learning feeds back to strengthen policies, plans and future investment</a:t>
            </a:r>
          </a:p>
        </p:txBody>
      </p:sp>
    </p:spTree>
    <p:extLst>
      <p:ext uri="{BB962C8B-B14F-4D97-AF65-F5344CB8AC3E}">
        <p14:creationId xmlns:p14="http://schemas.microsoft.com/office/powerpoint/2010/main" val="121191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53122-AA0E-4E6F-2777-D55CA69B698A}"/>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3BB6F8EB-5AB5-6FCD-3F68-6BB40EF9D80F}"/>
              </a:ext>
            </a:extLst>
          </p:cNvPr>
          <p:cNvSpPr/>
          <p:nvPr/>
        </p:nvSpPr>
        <p:spPr>
          <a:xfrm>
            <a:off x="8827451" y="3960733"/>
            <a:ext cx="5780502" cy="5641620"/>
          </a:xfrm>
          <a:prstGeom prst="ellipse">
            <a:avLst/>
          </a:prstGeom>
          <a:solidFill>
            <a:schemeClr val="accent3">
              <a:lumMod val="60000"/>
              <a:lumOff val="40000"/>
              <a:alpha val="4049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9B2D92-E7DD-F44A-B93F-1DEE61A19179}"/>
              </a:ext>
            </a:extLst>
          </p:cNvPr>
          <p:cNvSpPr/>
          <p:nvPr/>
        </p:nvSpPr>
        <p:spPr>
          <a:xfrm>
            <a:off x="12229444" y="1641520"/>
            <a:ext cx="5780502" cy="5641620"/>
          </a:xfrm>
          <a:prstGeom prst="ellipse">
            <a:avLst/>
          </a:prstGeom>
          <a:solidFill>
            <a:schemeClr val="accent3">
              <a:lumMod val="40000"/>
              <a:lumOff val="60000"/>
              <a:alpha val="4430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a:extLst>
              <a:ext uri="{FF2B5EF4-FFF2-40B4-BE49-F238E27FC236}">
                <a16:creationId xmlns:a16="http://schemas.microsoft.com/office/drawing/2014/main" id="{DDE6BE69-42C1-2D6B-CD8E-6F3EC01DA607}"/>
              </a:ext>
            </a:extLst>
          </p:cNvPr>
          <p:cNvSpPr txBox="1"/>
          <p:nvPr/>
        </p:nvSpPr>
        <p:spPr>
          <a:xfrm>
            <a:off x="1676400" y="571500"/>
            <a:ext cx="14486478" cy="1246495"/>
          </a:xfrm>
          <a:prstGeom prst="rect">
            <a:avLst/>
          </a:prstGeom>
        </p:spPr>
        <p:txBody>
          <a:bodyPr lIns="0" tIns="0" rIns="0" bIns="0" rtlCol="0" anchor="t">
            <a:spAutoFit/>
          </a:bodyPr>
          <a:lstStyle/>
          <a:p>
            <a:pPr>
              <a:lnSpc>
                <a:spcPts val="10800"/>
              </a:lnSpc>
            </a:pPr>
            <a:r>
              <a:rPr lang="en-US" sz="5400">
                <a:solidFill>
                  <a:srgbClr val="000000"/>
                </a:solidFill>
                <a:latin typeface="Proxima Nova 2"/>
              </a:rPr>
              <a:t>Spotlight: UNDPs tools and approaches </a:t>
            </a:r>
          </a:p>
        </p:txBody>
      </p:sp>
      <p:sp>
        <p:nvSpPr>
          <p:cNvPr id="4" name="TextBox 4">
            <a:extLst>
              <a:ext uri="{FF2B5EF4-FFF2-40B4-BE49-F238E27FC236}">
                <a16:creationId xmlns:a16="http://schemas.microsoft.com/office/drawing/2014/main" id="{F3BAE956-413F-F3D2-4B83-DA4A705B4F34}"/>
              </a:ext>
            </a:extLst>
          </p:cNvPr>
          <p:cNvSpPr txBox="1"/>
          <p:nvPr/>
        </p:nvSpPr>
        <p:spPr>
          <a:xfrm>
            <a:off x="1676400" y="2781300"/>
            <a:ext cx="6781800" cy="5503238"/>
          </a:xfrm>
          <a:prstGeom prst="rect">
            <a:avLst/>
          </a:prstGeom>
        </p:spPr>
        <p:txBody>
          <a:bodyPr wrap="square" lIns="0" tIns="0" rIns="0" bIns="0" rtlCol="0" anchor="t">
            <a:spAutoFit/>
          </a:bodyPr>
          <a:lstStyle/>
          <a:p>
            <a:pPr marL="457200" indent="-457200">
              <a:lnSpc>
                <a:spcPts val="2800"/>
              </a:lnSpc>
              <a:spcAft>
                <a:spcPts val="600"/>
              </a:spcAft>
              <a:buFont typeface="Wingdings" pitchFamily="2" charset="2"/>
              <a:buChar char="§"/>
            </a:pPr>
            <a:r>
              <a:rPr lang="en-US" sz="2800" b="1">
                <a:solidFill>
                  <a:srgbClr val="638645"/>
                </a:solidFill>
                <a:latin typeface="Proxima Nova 1"/>
              </a:rPr>
              <a:t>Adaptation Accelerator Hub (AAH) </a:t>
            </a:r>
            <a:r>
              <a:rPr lang="en-US" sz="2800">
                <a:solidFill>
                  <a:srgbClr val="000000"/>
                </a:solidFill>
                <a:latin typeface="Proxima Nova 1"/>
              </a:rPr>
              <a:t>focus on investment readiness, country-owned platforms and strategic alignment, rather than creating new parallel systems.</a:t>
            </a:r>
          </a:p>
          <a:p>
            <a:pPr marL="457200" indent="-457200">
              <a:lnSpc>
                <a:spcPts val="2800"/>
              </a:lnSpc>
              <a:spcAft>
                <a:spcPts val="600"/>
              </a:spcAft>
              <a:buFont typeface="Wingdings" pitchFamily="2" charset="2"/>
              <a:buChar char="§"/>
            </a:pPr>
            <a:endParaRPr lang="en-US" sz="2800">
              <a:solidFill>
                <a:srgbClr val="000000"/>
              </a:solidFill>
              <a:latin typeface="Proxima Nova 1"/>
            </a:endParaRPr>
          </a:p>
          <a:p>
            <a:pPr marL="457200" indent="-457200">
              <a:lnSpc>
                <a:spcPts val="2800"/>
              </a:lnSpc>
              <a:spcAft>
                <a:spcPts val="600"/>
              </a:spcAft>
              <a:buFont typeface="Wingdings" pitchFamily="2" charset="2"/>
              <a:buChar char="§"/>
            </a:pPr>
            <a:r>
              <a:rPr lang="en-US" sz="2800" b="1">
                <a:solidFill>
                  <a:srgbClr val="638645"/>
                </a:solidFill>
                <a:latin typeface="Proxima Nova 1"/>
              </a:rPr>
              <a:t>UNDP-FAO SCALA </a:t>
            </a:r>
            <a:r>
              <a:rPr lang="en-US" sz="2800" b="1" err="1">
                <a:solidFill>
                  <a:srgbClr val="638645"/>
                </a:solidFill>
                <a:latin typeface="Proxima Nova 1"/>
              </a:rPr>
              <a:t>programme</a:t>
            </a:r>
            <a:r>
              <a:rPr lang="en-US" sz="2800" b="1">
                <a:solidFill>
                  <a:srgbClr val="638645"/>
                </a:solidFill>
                <a:latin typeface="Proxima Nova 1"/>
              </a:rPr>
              <a:t> </a:t>
            </a:r>
            <a:r>
              <a:rPr lang="en-US" sz="2800">
                <a:latin typeface="Proxima Nova 1"/>
              </a:rPr>
              <a:t>Private Sector Guidance series (Vol 1 &amp; Vol 2) </a:t>
            </a:r>
          </a:p>
          <a:p>
            <a:pPr marL="457200" indent="-457200">
              <a:lnSpc>
                <a:spcPts val="2800"/>
              </a:lnSpc>
              <a:spcAft>
                <a:spcPts val="600"/>
              </a:spcAft>
              <a:buFont typeface="Wingdings" pitchFamily="2" charset="2"/>
              <a:buChar char="§"/>
            </a:pPr>
            <a:endParaRPr lang="en-US" sz="2800">
              <a:latin typeface="Proxima Nova 1"/>
            </a:endParaRPr>
          </a:p>
          <a:p>
            <a:pPr marL="457200" indent="-457200">
              <a:lnSpc>
                <a:spcPts val="2800"/>
              </a:lnSpc>
              <a:spcAft>
                <a:spcPts val="600"/>
              </a:spcAft>
              <a:buFont typeface="Wingdings" pitchFamily="2" charset="2"/>
              <a:buChar char="§"/>
            </a:pPr>
            <a:r>
              <a:rPr lang="en-US" sz="2800" b="1">
                <a:solidFill>
                  <a:srgbClr val="638645"/>
                </a:solidFill>
                <a:latin typeface="Proxima Nova 1"/>
              </a:rPr>
              <a:t>UNDP’s Climate Finance Network and Adaptation team’s </a:t>
            </a:r>
            <a:r>
              <a:rPr lang="en-US" sz="2800">
                <a:latin typeface="Proxima Nova 1"/>
              </a:rPr>
              <a:t>Adaptation Finance Strategy Guidance </a:t>
            </a:r>
          </a:p>
          <a:p>
            <a:pPr marL="457200" indent="-457200">
              <a:lnSpc>
                <a:spcPts val="2800"/>
              </a:lnSpc>
              <a:spcAft>
                <a:spcPts val="600"/>
              </a:spcAft>
              <a:buFont typeface="Wingdings" pitchFamily="2" charset="2"/>
              <a:buChar char="§"/>
            </a:pPr>
            <a:endParaRPr lang="en-US" sz="2800">
              <a:solidFill>
                <a:srgbClr val="F40068"/>
              </a:solidFill>
              <a:latin typeface="Proxima Nova 1"/>
            </a:endParaRPr>
          </a:p>
          <a:p>
            <a:pPr marL="457200" indent="-457200">
              <a:lnSpc>
                <a:spcPts val="2800"/>
              </a:lnSpc>
              <a:spcAft>
                <a:spcPts val="600"/>
              </a:spcAft>
              <a:buFont typeface="Wingdings" pitchFamily="2" charset="2"/>
              <a:buChar char="§"/>
            </a:pPr>
            <a:r>
              <a:rPr lang="en-US" sz="2800">
                <a:solidFill>
                  <a:srgbClr val="000000"/>
                </a:solidFill>
                <a:latin typeface="Proxima Nova 1"/>
              </a:rPr>
              <a:t>Designing </a:t>
            </a:r>
            <a:r>
              <a:rPr lang="en-US" sz="2800" b="1">
                <a:solidFill>
                  <a:srgbClr val="638645"/>
                </a:solidFill>
                <a:latin typeface="Proxima Nova 1"/>
              </a:rPr>
              <a:t>innovating financing mechanisms</a:t>
            </a:r>
          </a:p>
        </p:txBody>
      </p:sp>
      <p:sp>
        <p:nvSpPr>
          <p:cNvPr id="9" name="TextBox 5">
            <a:extLst>
              <a:ext uri="{FF2B5EF4-FFF2-40B4-BE49-F238E27FC236}">
                <a16:creationId xmlns:a16="http://schemas.microsoft.com/office/drawing/2014/main" id="{9757F5E0-3455-55B8-5CED-6A37BEB834A1}"/>
              </a:ext>
            </a:extLst>
          </p:cNvPr>
          <p:cNvSpPr txBox="1"/>
          <p:nvPr/>
        </p:nvSpPr>
        <p:spPr>
          <a:xfrm>
            <a:off x="9132350" y="9715500"/>
            <a:ext cx="6972300" cy="248273"/>
          </a:xfrm>
          <a:prstGeom prst="rect">
            <a:avLst/>
          </a:prstGeom>
        </p:spPr>
        <p:txBody>
          <a:bodyPr lIns="0" tIns="0" rIns="0" bIns="0" rtlCol="0" anchor="t">
            <a:spAutoFit/>
          </a:bodyPr>
          <a:lstStyle/>
          <a:p>
            <a:pPr marL="0" lvl="0" indent="0" algn="r">
              <a:lnSpc>
                <a:spcPts val="1950"/>
              </a:lnSpc>
              <a:spcBef>
                <a:spcPct val="0"/>
              </a:spcBef>
            </a:pPr>
            <a:r>
              <a:rPr lang="en-US" sz="1500" u="none" spc="15">
                <a:solidFill>
                  <a:srgbClr val="000000"/>
                </a:solidFill>
                <a:latin typeface="Proxima Nova 1"/>
              </a:rPr>
              <a:t>UNDP | </a:t>
            </a:r>
            <a:r>
              <a:rPr lang="en-US" sz="1500" spc="15">
                <a:solidFill>
                  <a:srgbClr val="FD9D24"/>
                </a:solidFill>
                <a:latin typeface="Proxima Nova 1"/>
              </a:rPr>
              <a:t>Korea Climate Week 2026</a:t>
            </a:r>
            <a:endParaRPr lang="en-US" sz="1500" u="none" spc="15">
              <a:solidFill>
                <a:srgbClr val="FF9800"/>
              </a:solidFill>
              <a:latin typeface="Proxima Nova 1"/>
            </a:endParaRPr>
          </a:p>
        </p:txBody>
      </p:sp>
      <p:pic>
        <p:nvPicPr>
          <p:cNvPr id="13" name="Picture 12">
            <a:extLst>
              <a:ext uri="{FF2B5EF4-FFF2-40B4-BE49-F238E27FC236}">
                <a16:creationId xmlns:a16="http://schemas.microsoft.com/office/drawing/2014/main" id="{DFA293B6-EC9E-35BE-70E8-A063FF2512A0}"/>
              </a:ext>
            </a:extLst>
          </p:cNvPr>
          <p:cNvPicPr>
            <a:picLocks noChangeAspect="1"/>
          </p:cNvPicPr>
          <p:nvPr/>
        </p:nvPicPr>
        <p:blipFill>
          <a:blip r:embed="rId3">
            <a:extLst>
              <a:ext uri="{28A0092B-C50C-407E-A947-70E740481C1C}">
                <a14:useLocalDpi xmlns:a14="http://schemas.microsoft.com/office/drawing/2010/main" val="0"/>
              </a:ext>
            </a:extLst>
          </a:blip>
          <a:srcRect l="18504" t="14246" r="23088" b="23019"/>
          <a:stretch>
            <a:fillRect/>
          </a:stretch>
        </p:blipFill>
        <p:spPr>
          <a:xfrm>
            <a:off x="9132350" y="2814806"/>
            <a:ext cx="3951909" cy="5303314"/>
          </a:xfrm>
          <a:prstGeom prst="rect">
            <a:avLst/>
          </a:prstGeom>
        </p:spPr>
      </p:pic>
      <p:pic>
        <p:nvPicPr>
          <p:cNvPr id="15" name="Picture 14">
            <a:extLst>
              <a:ext uri="{FF2B5EF4-FFF2-40B4-BE49-F238E27FC236}">
                <a16:creationId xmlns:a16="http://schemas.microsoft.com/office/drawing/2014/main" id="{19BD873C-2567-7C07-DEB8-DC69FFB368D4}"/>
              </a:ext>
            </a:extLst>
          </p:cNvPr>
          <p:cNvPicPr>
            <a:picLocks noChangeAspect="1"/>
          </p:cNvPicPr>
          <p:nvPr/>
        </p:nvPicPr>
        <p:blipFill>
          <a:blip r:embed="rId4">
            <a:extLst>
              <a:ext uri="{28A0092B-C50C-407E-A947-70E740481C1C}">
                <a14:useLocalDpi xmlns:a14="http://schemas.microsoft.com/office/drawing/2010/main" val="0"/>
              </a:ext>
            </a:extLst>
          </a:blip>
          <a:srcRect l="20490" t="9597" r="-4042" b="21203"/>
          <a:stretch>
            <a:fillRect/>
          </a:stretch>
        </p:blipFill>
        <p:spPr>
          <a:xfrm>
            <a:off x="13639204" y="1190859"/>
            <a:ext cx="5653212" cy="5849754"/>
          </a:xfrm>
          <a:prstGeom prst="rect">
            <a:avLst/>
          </a:prstGeom>
        </p:spPr>
      </p:pic>
      <p:sp>
        <p:nvSpPr>
          <p:cNvPr id="17" name="AutoShape 2">
            <a:extLst>
              <a:ext uri="{FF2B5EF4-FFF2-40B4-BE49-F238E27FC236}">
                <a16:creationId xmlns:a16="http://schemas.microsoft.com/office/drawing/2014/main" id="{03CECA04-D63C-04CB-5FE3-70662F2D19A2}"/>
              </a:ext>
            </a:extLst>
          </p:cNvPr>
          <p:cNvSpPr/>
          <p:nvPr/>
        </p:nvSpPr>
        <p:spPr>
          <a:xfrm>
            <a:off x="-5080" y="-12700"/>
            <a:ext cx="406854" cy="10287000"/>
          </a:xfrm>
          <a:prstGeom prst="rect">
            <a:avLst/>
          </a:prstGeom>
          <a:solidFill>
            <a:srgbClr val="638645"/>
          </a:solidFill>
        </p:spPr>
        <p:txBody>
          <a:bodyPr/>
          <a:lstStyle/>
          <a:p>
            <a:endParaRPr lang="en-US"/>
          </a:p>
        </p:txBody>
      </p:sp>
      <p:pic>
        <p:nvPicPr>
          <p:cNvPr id="11" name="Picture 10">
            <a:extLst>
              <a:ext uri="{FF2B5EF4-FFF2-40B4-BE49-F238E27FC236}">
                <a16:creationId xmlns:a16="http://schemas.microsoft.com/office/drawing/2014/main" id="{827747AC-AB71-E6BF-321F-4FD8EE6B556C}"/>
              </a:ext>
            </a:extLst>
          </p:cNvPr>
          <p:cNvPicPr>
            <a:picLocks noChangeAspect="1"/>
          </p:cNvPicPr>
          <p:nvPr/>
        </p:nvPicPr>
        <p:blipFill>
          <a:blip r:embed="rId5">
            <a:extLst>
              <a:ext uri="{28A0092B-C50C-407E-A947-70E740481C1C}">
                <a14:useLocalDpi xmlns:a14="http://schemas.microsoft.com/office/drawing/2010/main" val="0"/>
              </a:ext>
            </a:extLst>
          </a:blip>
          <a:srcRect l="19774" t="14896" r="24394" b="23774"/>
          <a:stretch>
            <a:fillRect/>
          </a:stretch>
        </p:blipFill>
        <p:spPr>
          <a:xfrm>
            <a:off x="11800302" y="4271680"/>
            <a:ext cx="3657600" cy="5019726"/>
          </a:xfrm>
          <a:prstGeom prst="rect">
            <a:avLst/>
          </a:prstGeom>
        </p:spPr>
      </p:pic>
    </p:spTree>
    <p:extLst>
      <p:ext uri="{BB962C8B-B14F-4D97-AF65-F5344CB8AC3E}">
        <p14:creationId xmlns:p14="http://schemas.microsoft.com/office/powerpoint/2010/main" val="25976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D2117-F577-81D1-B49C-3FA257306AF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BAAF381-1CE0-9643-FE21-E970E38303D9}"/>
              </a:ext>
            </a:extLst>
          </p:cNvPr>
          <p:cNvSpPr txBox="1"/>
          <p:nvPr/>
        </p:nvSpPr>
        <p:spPr>
          <a:xfrm>
            <a:off x="1676400" y="571500"/>
            <a:ext cx="14486478" cy="1246495"/>
          </a:xfrm>
          <a:prstGeom prst="rect">
            <a:avLst/>
          </a:prstGeom>
        </p:spPr>
        <p:txBody>
          <a:bodyPr lIns="0" tIns="0" rIns="0" bIns="0" rtlCol="0" anchor="t">
            <a:spAutoFit/>
          </a:bodyPr>
          <a:lstStyle/>
          <a:p>
            <a:pPr>
              <a:lnSpc>
                <a:spcPts val="10800"/>
              </a:lnSpc>
            </a:pPr>
            <a:r>
              <a:rPr lang="en-US" sz="5400">
                <a:solidFill>
                  <a:srgbClr val="000000"/>
                </a:solidFill>
                <a:latin typeface="Proxima Nova 2"/>
              </a:rPr>
              <a:t>Lessons learned from our support</a:t>
            </a:r>
          </a:p>
        </p:txBody>
      </p:sp>
      <p:sp>
        <p:nvSpPr>
          <p:cNvPr id="4" name="TextBox 4">
            <a:extLst>
              <a:ext uri="{FF2B5EF4-FFF2-40B4-BE49-F238E27FC236}">
                <a16:creationId xmlns:a16="http://schemas.microsoft.com/office/drawing/2014/main" id="{EF24ED0B-3460-F8D4-BB16-66CE3997A948}"/>
              </a:ext>
            </a:extLst>
          </p:cNvPr>
          <p:cNvSpPr txBox="1"/>
          <p:nvPr/>
        </p:nvSpPr>
        <p:spPr>
          <a:xfrm>
            <a:off x="1681296" y="2028634"/>
            <a:ext cx="15582900" cy="7914154"/>
          </a:xfrm>
          <a:prstGeom prst="rect">
            <a:avLst/>
          </a:prstGeom>
        </p:spPr>
        <p:txBody>
          <a:bodyPr wrap="square" lIns="0" tIns="0" rIns="0" bIns="0" rtlCol="0" anchor="t">
            <a:spAutoFit/>
          </a:bodyPr>
          <a:lstStyle/>
          <a:p>
            <a:pPr marL="457200" indent="-457200">
              <a:lnSpc>
                <a:spcPts val="2800"/>
              </a:lnSpc>
              <a:buClr>
                <a:schemeClr val="accent6"/>
              </a:buClr>
              <a:buFont typeface="Wingdings" pitchFamily="2" charset="2"/>
              <a:buChar char="v"/>
            </a:pPr>
            <a:r>
              <a:rPr lang="en-US" sz="2400">
                <a:solidFill>
                  <a:srgbClr val="000000"/>
                </a:solidFill>
                <a:latin typeface="Proxima Nova 2"/>
              </a:rPr>
              <a:t>NAPs anchored in rigorous CRVAs, economic and financial appraisals and inclusive extensive consultations to adopt adaptation should provide clear directions for pipeline development.</a:t>
            </a: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Solutions should be locally-driven, incremental, feasible and well timed, and adapted to national contexts.</a:t>
            </a: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Limited technical capacity, lack of understanding of funding mechanisms, and challenges in proposal development slows down progress in many LDCs, FACS and SIDS.</a:t>
            </a:r>
            <a:endParaRPr lang="en-US">
              <a:solidFill>
                <a:srgbClr val="000000"/>
              </a:solidFill>
              <a:latin typeface="Calibri"/>
              <a:ea typeface="Calibri"/>
              <a:cs typeface="Calibri"/>
            </a:endParaRP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Pre-design readiness is a key constraint - Countries require support on coordination, baseline data, partner mapping and early matching, and concept framing before they are ready to advance to a full proposal.</a:t>
            </a:r>
            <a:endParaRPr lang="en-US">
              <a:ea typeface="Calibri"/>
              <a:cs typeface="Calibri"/>
            </a:endParaRP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Strong national ownership, community involvement from design stage, and inclusion of traditional/local authorities improve sustainability and impact.</a:t>
            </a: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High-cost and complex operating environments, including geographic dispersion and logistical challenges in SIDS, are often not adequately reflected in project design.</a:t>
            </a: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Isolated projects and weak coordination between partners reduce effectiveness and threaten sustainability.</a:t>
            </a:r>
            <a:endParaRPr lang="en-US" sz="2400">
              <a:solidFill>
                <a:srgbClr val="000000"/>
              </a:solidFill>
              <a:latin typeface="Proxima Nova 2"/>
              <a:cs typeface="Segoe UI"/>
            </a:endParaRPr>
          </a:p>
          <a:p>
            <a:pPr marL="457200" indent="-457200">
              <a:lnSpc>
                <a:spcPts val="2800"/>
              </a:lnSpc>
              <a:buClr>
                <a:schemeClr val="accent6"/>
              </a:buClr>
              <a:buFont typeface="Wingdings" pitchFamily="2" charset="2"/>
              <a:buChar char="v"/>
            </a:pPr>
            <a:endParaRPr lang="en-US" sz="2400">
              <a:solidFill>
                <a:srgbClr val="000000"/>
              </a:solidFill>
              <a:latin typeface="Proxima Nova 2"/>
            </a:endParaRPr>
          </a:p>
          <a:p>
            <a:pPr marL="457200" indent="-457200">
              <a:lnSpc>
                <a:spcPts val="2800"/>
              </a:lnSpc>
              <a:buClr>
                <a:schemeClr val="accent6"/>
              </a:buClr>
              <a:buFont typeface="Wingdings" pitchFamily="2" charset="2"/>
              <a:buChar char="v"/>
            </a:pPr>
            <a:r>
              <a:rPr lang="en-US" sz="2400">
                <a:solidFill>
                  <a:srgbClr val="000000"/>
                </a:solidFill>
                <a:latin typeface="Proxima Nova 2"/>
              </a:rPr>
              <a:t>Grant-only approaches and sole reliance on international public finance cannot deliver the scale of climate investment required.</a:t>
            </a:r>
          </a:p>
          <a:p>
            <a:pPr marL="457200" indent="-457200">
              <a:lnSpc>
                <a:spcPts val="2800"/>
              </a:lnSpc>
              <a:buClr>
                <a:schemeClr val="accent6"/>
              </a:buClr>
              <a:buFont typeface="Wingdings" pitchFamily="2" charset="2"/>
              <a:buChar char="v"/>
            </a:pPr>
            <a:endParaRPr lang="en-US" sz="2800">
              <a:solidFill>
                <a:srgbClr val="000000"/>
              </a:solidFill>
              <a:latin typeface="Proxima Nova 1"/>
            </a:endParaRPr>
          </a:p>
        </p:txBody>
      </p:sp>
      <p:sp>
        <p:nvSpPr>
          <p:cNvPr id="7" name="TextBox 5">
            <a:extLst>
              <a:ext uri="{FF2B5EF4-FFF2-40B4-BE49-F238E27FC236}">
                <a16:creationId xmlns:a16="http://schemas.microsoft.com/office/drawing/2014/main" id="{89482885-2155-135C-2841-C5ACF2B069E0}"/>
              </a:ext>
            </a:extLst>
          </p:cNvPr>
          <p:cNvSpPr txBox="1"/>
          <p:nvPr/>
        </p:nvSpPr>
        <p:spPr>
          <a:xfrm>
            <a:off x="8888537" y="9750490"/>
            <a:ext cx="6972300" cy="248273"/>
          </a:xfrm>
          <a:prstGeom prst="rect">
            <a:avLst/>
          </a:prstGeom>
        </p:spPr>
        <p:txBody>
          <a:bodyPr lIns="0" tIns="0" rIns="0" bIns="0" rtlCol="0" anchor="t">
            <a:spAutoFit/>
          </a:bodyPr>
          <a:lstStyle/>
          <a:p>
            <a:pPr marL="0" lvl="0" indent="0" algn="r">
              <a:lnSpc>
                <a:spcPts val="1950"/>
              </a:lnSpc>
              <a:spcBef>
                <a:spcPct val="0"/>
              </a:spcBef>
            </a:pPr>
            <a:r>
              <a:rPr lang="en-US" sz="1500" u="none" spc="15">
                <a:solidFill>
                  <a:srgbClr val="000000"/>
                </a:solidFill>
                <a:latin typeface="Proxima Nova 1"/>
              </a:rPr>
              <a:t>UNDP | </a:t>
            </a:r>
            <a:r>
              <a:rPr lang="en-US" sz="1500" spc="15">
                <a:solidFill>
                  <a:srgbClr val="FD9D24"/>
                </a:solidFill>
                <a:latin typeface="Proxima Nova 1"/>
              </a:rPr>
              <a:t>Korea Climate Week 2026</a:t>
            </a:r>
            <a:endParaRPr lang="en-US" sz="1500" u="none" spc="15">
              <a:solidFill>
                <a:srgbClr val="FF9800"/>
              </a:solidFill>
              <a:latin typeface="Proxima Nova 1"/>
            </a:endParaRPr>
          </a:p>
        </p:txBody>
      </p:sp>
      <p:sp>
        <p:nvSpPr>
          <p:cNvPr id="5" name="AutoShape 2">
            <a:extLst>
              <a:ext uri="{FF2B5EF4-FFF2-40B4-BE49-F238E27FC236}">
                <a16:creationId xmlns:a16="http://schemas.microsoft.com/office/drawing/2014/main" id="{E08C0619-4547-BC92-C6C5-C63FD4837F49}"/>
              </a:ext>
            </a:extLst>
          </p:cNvPr>
          <p:cNvSpPr/>
          <p:nvPr/>
        </p:nvSpPr>
        <p:spPr>
          <a:xfrm>
            <a:off x="-5080" y="-12700"/>
            <a:ext cx="406854" cy="10287000"/>
          </a:xfrm>
          <a:prstGeom prst="rect">
            <a:avLst/>
          </a:prstGeom>
          <a:solidFill>
            <a:srgbClr val="FF9800"/>
          </a:solidFill>
        </p:spPr>
        <p:txBody>
          <a:bodyPr/>
          <a:lstStyle/>
          <a:p>
            <a:endParaRPr lang="en-US"/>
          </a:p>
        </p:txBody>
      </p:sp>
    </p:spTree>
    <p:extLst>
      <p:ext uri="{BB962C8B-B14F-4D97-AF65-F5344CB8AC3E}">
        <p14:creationId xmlns:p14="http://schemas.microsoft.com/office/powerpoint/2010/main" val="19699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t="35458" b="59545"/>
          <a:stretch>
            <a:fillRect/>
          </a:stretch>
        </p:blipFill>
        <p:spPr>
          <a:xfrm rot="-5400000">
            <a:off x="-8346424" y="3156287"/>
            <a:ext cx="16692849" cy="1079233"/>
          </a:xfrm>
          <a:prstGeom prst="rect">
            <a:avLst/>
          </a:prstGeom>
        </p:spPr>
      </p:pic>
      <p:sp>
        <p:nvSpPr>
          <p:cNvPr id="14" name="AutoShape 2">
            <a:extLst>
              <a:ext uri="{FF2B5EF4-FFF2-40B4-BE49-F238E27FC236}">
                <a16:creationId xmlns:a16="http://schemas.microsoft.com/office/drawing/2014/main" id="{23988A7E-3333-928C-CA48-D5A115D9EFBC}"/>
              </a:ext>
            </a:extLst>
          </p:cNvPr>
          <p:cNvSpPr/>
          <p:nvPr/>
        </p:nvSpPr>
        <p:spPr>
          <a:xfrm>
            <a:off x="8239530" y="4708954"/>
            <a:ext cx="1646710" cy="0"/>
          </a:xfrm>
          <a:prstGeom prst="line">
            <a:avLst/>
          </a:prstGeom>
          <a:ln w="28575" cap="flat">
            <a:solidFill>
              <a:srgbClr val="000000"/>
            </a:solidFill>
            <a:prstDash val="solid"/>
            <a:headEnd type="none" w="sm" len="sm"/>
            <a:tailEnd type="none" w="sm" len="sm"/>
          </a:ln>
        </p:spPr>
        <p:txBody>
          <a:bodyPr/>
          <a:lstStyle/>
          <a:p>
            <a:endParaRPr lang="en-CA"/>
          </a:p>
        </p:txBody>
      </p:sp>
      <p:sp>
        <p:nvSpPr>
          <p:cNvPr id="15" name="TextBox 4">
            <a:extLst>
              <a:ext uri="{FF2B5EF4-FFF2-40B4-BE49-F238E27FC236}">
                <a16:creationId xmlns:a16="http://schemas.microsoft.com/office/drawing/2014/main" id="{36C13EEF-1CAA-F04B-9D24-E0062BEBB072}"/>
              </a:ext>
            </a:extLst>
          </p:cNvPr>
          <p:cNvSpPr txBox="1"/>
          <p:nvPr/>
        </p:nvSpPr>
        <p:spPr>
          <a:xfrm>
            <a:off x="7960261" y="6134172"/>
            <a:ext cx="2327643"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climatepromise.undp.org</a:t>
            </a:r>
            <a:endParaRPr lang="en-US" sz="1434">
              <a:solidFill>
                <a:srgbClr val="000000"/>
              </a:solidFill>
              <a:latin typeface="Now"/>
              <a:hlinkClick r:id="rId3" tooltip="https://climatepromise.undp.org"/>
            </a:endParaRPr>
          </a:p>
        </p:txBody>
      </p:sp>
      <p:pic>
        <p:nvPicPr>
          <p:cNvPr id="16" name="Graphic 15">
            <a:extLst>
              <a:ext uri="{FF2B5EF4-FFF2-40B4-BE49-F238E27FC236}">
                <a16:creationId xmlns:a16="http://schemas.microsoft.com/office/drawing/2014/main" id="{D5EB6AED-B4C7-AF1D-3DE4-2FA45BB815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62889" y="6372186"/>
            <a:ext cx="183092" cy="152465"/>
          </a:xfrm>
          <a:prstGeom prst="rect">
            <a:avLst/>
          </a:prstGeom>
        </p:spPr>
      </p:pic>
      <p:sp>
        <p:nvSpPr>
          <p:cNvPr id="17" name="TextBox 6">
            <a:extLst>
              <a:ext uri="{FF2B5EF4-FFF2-40B4-BE49-F238E27FC236}">
                <a16:creationId xmlns:a16="http://schemas.microsoft.com/office/drawing/2014/main" id="{BA7C8D4E-3ADE-4CEF-4E5F-38871478CF45}"/>
              </a:ext>
            </a:extLst>
          </p:cNvPr>
          <p:cNvSpPr txBox="1"/>
          <p:nvPr/>
        </p:nvSpPr>
        <p:spPr>
          <a:xfrm>
            <a:off x="8442040" y="5602105"/>
            <a:ext cx="1315447"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www.undp.org</a:t>
            </a:r>
            <a:endParaRPr lang="en-US" sz="1434">
              <a:solidFill>
                <a:srgbClr val="000000"/>
              </a:solidFill>
              <a:latin typeface="Now"/>
              <a:hlinkClick r:id="rId6" tooltip="http://www.undp.org"/>
            </a:endParaRPr>
          </a:p>
        </p:txBody>
      </p:sp>
      <p:sp>
        <p:nvSpPr>
          <p:cNvPr id="18" name="TextBox 7">
            <a:extLst>
              <a:ext uri="{FF2B5EF4-FFF2-40B4-BE49-F238E27FC236}">
                <a16:creationId xmlns:a16="http://schemas.microsoft.com/office/drawing/2014/main" id="{CF21B106-4BA0-3327-2C73-AA9B2326CABA}"/>
              </a:ext>
            </a:extLst>
          </p:cNvPr>
          <p:cNvSpPr txBox="1"/>
          <p:nvPr/>
        </p:nvSpPr>
        <p:spPr>
          <a:xfrm>
            <a:off x="8839982" y="5811544"/>
            <a:ext cx="702655"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@UNDP</a:t>
            </a:r>
            <a:endParaRPr lang="en-US" sz="1434">
              <a:solidFill>
                <a:srgbClr val="000000"/>
              </a:solidFill>
              <a:latin typeface="Now"/>
              <a:hlinkClick r:id="rId7" tooltip="https://twitter.com/undp"/>
            </a:endParaRPr>
          </a:p>
        </p:txBody>
      </p:sp>
      <p:pic>
        <p:nvPicPr>
          <p:cNvPr id="19" name="Graphic 18">
            <a:extLst>
              <a:ext uri="{FF2B5EF4-FFF2-40B4-BE49-F238E27FC236}">
                <a16:creationId xmlns:a16="http://schemas.microsoft.com/office/drawing/2014/main" id="{651E2609-09B7-48DE-0EDE-AB752FB74B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6891" y="5840119"/>
            <a:ext cx="183092" cy="152465"/>
          </a:xfrm>
          <a:prstGeom prst="rect">
            <a:avLst/>
          </a:prstGeom>
        </p:spPr>
      </p:pic>
      <p:sp>
        <p:nvSpPr>
          <p:cNvPr id="21" name="TextBox 12">
            <a:extLst>
              <a:ext uri="{FF2B5EF4-FFF2-40B4-BE49-F238E27FC236}">
                <a16:creationId xmlns:a16="http://schemas.microsoft.com/office/drawing/2014/main" id="{753509B7-5D06-1D6E-273A-BB5CADE0E7E6}"/>
              </a:ext>
            </a:extLst>
          </p:cNvPr>
          <p:cNvSpPr txBox="1"/>
          <p:nvPr/>
        </p:nvSpPr>
        <p:spPr>
          <a:xfrm>
            <a:off x="8545980" y="6343611"/>
            <a:ext cx="1339297" cy="2380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@UNDPClimate</a:t>
            </a:r>
            <a:endParaRPr lang="en-US" sz="1434">
              <a:solidFill>
                <a:srgbClr val="000000"/>
              </a:solidFill>
              <a:latin typeface="Now"/>
              <a:hlinkClick r:id="rId8" tooltip="https://twitter.com/UNDPclimate"/>
            </a:endParaRPr>
          </a:p>
        </p:txBody>
      </p:sp>
      <p:pic>
        <p:nvPicPr>
          <p:cNvPr id="22" name="Picture 21" descr="Qr code&#10;&#10;Description automatically generated">
            <a:extLst>
              <a:ext uri="{FF2B5EF4-FFF2-40B4-BE49-F238E27FC236}">
                <a16:creationId xmlns:a16="http://schemas.microsoft.com/office/drawing/2014/main" id="{B097A019-1D43-52E3-3C1E-3BFD82EF15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39530" y="7229603"/>
            <a:ext cx="1929842" cy="1929842"/>
          </a:xfrm>
          <a:prstGeom prst="rect">
            <a:avLst/>
          </a:prstGeom>
        </p:spPr>
      </p:pic>
      <p:sp>
        <p:nvSpPr>
          <p:cNvPr id="23" name="TextBox 4">
            <a:extLst>
              <a:ext uri="{FF2B5EF4-FFF2-40B4-BE49-F238E27FC236}">
                <a16:creationId xmlns:a16="http://schemas.microsoft.com/office/drawing/2014/main" id="{C5D808AB-6ED7-EA4A-F30A-FFAE55B0DEEA}"/>
              </a:ext>
            </a:extLst>
          </p:cNvPr>
          <p:cNvSpPr txBox="1"/>
          <p:nvPr/>
        </p:nvSpPr>
        <p:spPr>
          <a:xfrm>
            <a:off x="7505700" y="7116553"/>
            <a:ext cx="3397501" cy="2466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8"/>
              </a:lnSpc>
            </a:pPr>
            <a:r>
              <a:rPr lang="en-US" sz="1434">
                <a:solidFill>
                  <a:srgbClr val="000000"/>
                </a:solidFill>
                <a:latin typeface="Now"/>
              </a:rPr>
              <a:t>Sign up for our newsletter</a:t>
            </a:r>
            <a:endParaRPr lang="en-US" sz="1434">
              <a:solidFill>
                <a:srgbClr val="000000"/>
              </a:solidFill>
              <a:latin typeface="Now"/>
              <a:hlinkClick r:id="rId3" tooltip="https://climatepromise.undp.org"/>
            </a:endParaRPr>
          </a:p>
        </p:txBody>
      </p:sp>
      <p:pic>
        <p:nvPicPr>
          <p:cNvPr id="3" name="Picture 2" descr="A rainbow colored text on a black background&#10;&#10;Description automatically generated">
            <a:extLst>
              <a:ext uri="{FF2B5EF4-FFF2-40B4-BE49-F238E27FC236}">
                <a16:creationId xmlns:a16="http://schemas.microsoft.com/office/drawing/2014/main" id="{1DA74330-7793-0145-C2B1-F8AF7A229D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0045" y="-558348"/>
            <a:ext cx="6831165" cy="68311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0894dd-3818-4de3-9631-bf9e851d24f2">
      <Terms xmlns="http://schemas.microsoft.com/office/infopath/2007/PartnerControls"/>
    </lcf76f155ced4ddcb4097134ff3c332f>
    <TaxCatchAll xmlns="bab4e740-857a-4caa-9171-2eb539425c6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F16B02B4CF8E4B8CC5B0CF255DEA20" ma:contentTypeVersion="16" ma:contentTypeDescription="Create a new document." ma:contentTypeScope="" ma:versionID="be69734267f081b56ed764da86ad8c46">
  <xsd:schema xmlns:xsd="http://www.w3.org/2001/XMLSchema" xmlns:xs="http://www.w3.org/2001/XMLSchema" xmlns:p="http://schemas.microsoft.com/office/2006/metadata/properties" xmlns:ns2="b10894dd-3818-4de3-9631-bf9e851d24f2" xmlns:ns3="bab4e740-857a-4caa-9171-2eb539425c67" targetNamespace="http://schemas.microsoft.com/office/2006/metadata/properties" ma:root="true" ma:fieldsID="ded04633ea5c3f002101db26d939996d" ns2:_="" ns3:_="">
    <xsd:import namespace="b10894dd-3818-4de3-9631-bf9e851d24f2"/>
    <xsd:import namespace="bab4e740-857a-4caa-9171-2eb539425c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894dd-3818-4de3-9631-bf9e851d2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b4e740-857a-4caa-9171-2eb539425c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2eb784-adac-4268-8cf9-aeaab2fab2fa}" ma:internalName="TaxCatchAll" ma:showField="CatchAllData" ma:web="bab4e740-857a-4caa-9171-2eb539425c6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d8c265a-5436-43a7-80c1-713d2827ffde" ContentTypeId="0x0101" PreviousValue="false" LastSyncTimeStamp="2020-07-07T13:32:30.27Z"/>
</file>

<file path=customXml/itemProps1.xml><?xml version="1.0" encoding="utf-8"?>
<ds:datastoreItem xmlns:ds="http://schemas.openxmlformats.org/officeDocument/2006/customXml" ds:itemID="{7C7EE7D9-463E-4002-9791-721FC323B9D2}">
  <ds:schemaRef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74256197-604b-42f5-aacf-fefb1a968110"/>
    <ds:schemaRef ds:uri="http://purl.org/dc/dcmitype/"/>
    <ds:schemaRef ds:uri="82271603-98a2-43a6-905d-03f34327d955"/>
    <ds:schemaRef ds:uri="http://purl.org/dc/terms/"/>
  </ds:schemaRefs>
</ds:datastoreItem>
</file>

<file path=customXml/itemProps2.xml><?xml version="1.0" encoding="utf-8"?>
<ds:datastoreItem xmlns:ds="http://schemas.openxmlformats.org/officeDocument/2006/customXml" ds:itemID="{425EFE36-8436-47EF-9335-B3CB91C4C6AC}"/>
</file>

<file path=customXml/itemProps3.xml><?xml version="1.0" encoding="utf-8"?>
<ds:datastoreItem xmlns:ds="http://schemas.openxmlformats.org/officeDocument/2006/customXml" ds:itemID="{748A32E1-5D6E-419B-94BE-2ADFD18FDCDB}">
  <ds:schemaRefs>
    <ds:schemaRef ds:uri="http://schemas.microsoft.com/sharepoint/v3/contenttype/forms"/>
  </ds:schemaRefs>
</ds:datastoreItem>
</file>

<file path=customXml/itemProps4.xml><?xml version="1.0" encoding="utf-8"?>
<ds:datastoreItem xmlns:ds="http://schemas.openxmlformats.org/officeDocument/2006/customXml" ds:itemID="{8F1BED2B-F257-42C1-BEF2-0B0C53C2A120}"/>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Custom</PresentationFormat>
  <Paragraphs>130</Paragraphs>
  <Slides>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Calibri</vt:lpstr>
      <vt:lpstr>Now</vt:lpstr>
      <vt:lpstr>Proxima Nova 1</vt:lpstr>
      <vt:lpstr>Arial</vt:lpstr>
      <vt:lpstr>Proxima Nova 2</vt:lpstr>
      <vt:lpstr>MARKER FELT THIN</vt:lpstr>
      <vt:lpstr>MARKER FELT THIN</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- 2</dc:title>
  <cp:lastModifiedBy>Julie Teng</cp:lastModifiedBy>
  <cp:revision>1</cp:revision>
  <dcterms:created xsi:type="dcterms:W3CDTF">2006-08-16T00:00:00Z</dcterms:created>
  <dcterms:modified xsi:type="dcterms:W3CDTF">2026-04-23T05:58:34Z</dcterms:modified>
  <dc:identifier>DAFd2UnEp-A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0x010100A2F16B02B4CF8E4B8CC5B0CF255DEA20</vt:lpwstr>
  </property>
  <property fmtid="{D5CDD505-2E9C-101B-9397-08002B2CF9AE}" pid="3" name="MediaServiceImageTags">
    <vt:lpwstr/>
  </property>
</Properties>
</file>