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Lst>
  <p:notesMasterIdLst>
    <p:notesMasterId r:id="rId12"/>
  </p:notesMasterIdLst>
  <p:sldIdLst>
    <p:sldId id="290" r:id="rId3"/>
    <p:sldId id="424" r:id="rId4"/>
    <p:sldId id="425" r:id="rId5"/>
    <p:sldId id="426" r:id="rId6"/>
    <p:sldId id="427" r:id="rId7"/>
    <p:sldId id="428" r:id="rId8"/>
    <p:sldId id="429" r:id="rId9"/>
    <p:sldId id="430" r:id="rId10"/>
    <p:sldId id="26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CC00CC"/>
    <a:srgbClr val="FF99FF"/>
    <a:srgbClr val="285888"/>
    <a:srgbClr val="9900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40" autoAdjust="0"/>
    <p:restoredTop sz="78635" autoAdjust="0"/>
  </p:normalViewPr>
  <p:slideViewPr>
    <p:cSldViewPr snapToGrid="0">
      <p:cViewPr varScale="1">
        <p:scale>
          <a:sx n="72" d="100"/>
          <a:sy n="72" d="100"/>
        </p:scale>
        <p:origin x="739" y="46"/>
      </p:cViewPr>
      <p:guideLst/>
    </p:cSldViewPr>
  </p:slideViewPr>
  <p:outlineViewPr>
    <p:cViewPr>
      <p:scale>
        <a:sx n="100" d="100"/>
        <a:sy n="100"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2398" y="-17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Hanle" userId="5c1b9eb8a16dbef6" providerId="LiveId" clId="{1639BEF6-7930-4A53-BC0A-455872540B54}"/>
    <pc:docChg chg="modSld">
      <pc:chgData name="Lisa Hanle" userId="5c1b9eb8a16dbef6" providerId="LiveId" clId="{1639BEF6-7930-4A53-BC0A-455872540B54}" dt="2022-11-06T15:55:36.360" v="4" actId="20577"/>
      <pc:docMkLst>
        <pc:docMk/>
      </pc:docMkLst>
      <pc:sldChg chg="modNotesTx">
        <pc:chgData name="Lisa Hanle" userId="5c1b9eb8a16dbef6" providerId="LiveId" clId="{1639BEF6-7930-4A53-BC0A-455872540B54}" dt="2022-11-06T15:55:19.522" v="0" actId="20577"/>
        <pc:sldMkLst>
          <pc:docMk/>
          <pc:sldMk cId="2348426613" sldId="426"/>
        </pc:sldMkLst>
      </pc:sldChg>
      <pc:sldChg chg="modNotesTx">
        <pc:chgData name="Lisa Hanle" userId="5c1b9eb8a16dbef6" providerId="LiveId" clId="{1639BEF6-7930-4A53-BC0A-455872540B54}" dt="2022-11-06T15:55:24.460" v="1" actId="20577"/>
        <pc:sldMkLst>
          <pc:docMk/>
          <pc:sldMk cId="1583217568" sldId="427"/>
        </pc:sldMkLst>
      </pc:sldChg>
      <pc:sldChg chg="modNotesTx">
        <pc:chgData name="Lisa Hanle" userId="5c1b9eb8a16dbef6" providerId="LiveId" clId="{1639BEF6-7930-4A53-BC0A-455872540B54}" dt="2022-11-06T15:55:31.690" v="3" actId="20577"/>
        <pc:sldMkLst>
          <pc:docMk/>
          <pc:sldMk cId="711150929" sldId="428"/>
        </pc:sldMkLst>
      </pc:sldChg>
      <pc:sldChg chg="modNotesTx">
        <pc:chgData name="Lisa Hanle" userId="5c1b9eb8a16dbef6" providerId="LiveId" clId="{1639BEF6-7930-4A53-BC0A-455872540B54}" dt="2022-11-06T15:55:36.360" v="4" actId="20577"/>
        <pc:sldMkLst>
          <pc:docMk/>
          <pc:sldMk cId="3918876510" sldId="42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3B3807-C137-4790-871E-7CC9969AA5E2}" type="datetimeFigureOut">
              <a:rPr kumimoji="1" lang="ja-JP" altLang="en-US" smtClean="0"/>
              <a:t>2022/11/6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012D81-90A7-4F61-9C45-A11A751D3B20}" type="slidenum">
              <a:rPr kumimoji="1" lang="ja-JP" altLang="en-US" smtClean="0"/>
              <a:t>‹#›</a:t>
            </a:fld>
            <a:endParaRPr kumimoji="1" lang="ja-JP" altLang="en-US"/>
          </a:p>
        </p:txBody>
      </p:sp>
    </p:spTree>
    <p:extLst>
      <p:ext uri="{BB962C8B-B14F-4D97-AF65-F5344CB8AC3E}">
        <p14:creationId xmlns:p14="http://schemas.microsoft.com/office/powerpoint/2010/main" val="32601217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012D81-90A7-4F61-9C45-A11A751D3B20}" type="slidenum">
              <a:rPr kumimoji="1" lang="ja-JP" altLang="en-US" smtClean="0"/>
              <a:t>1</a:t>
            </a:fld>
            <a:endParaRPr kumimoji="1" lang="ja-JP" altLang="en-US"/>
          </a:p>
        </p:txBody>
      </p:sp>
    </p:spTree>
    <p:extLst>
      <p:ext uri="{BB962C8B-B14F-4D97-AF65-F5344CB8AC3E}">
        <p14:creationId xmlns:p14="http://schemas.microsoft.com/office/powerpoint/2010/main" val="2302580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012D81-90A7-4F61-9C45-A11A751D3B20}" type="slidenum">
              <a:rPr kumimoji="1" lang="ja-JP" altLang="en-US" smtClean="0"/>
              <a:t>2</a:t>
            </a:fld>
            <a:endParaRPr kumimoji="1" lang="ja-JP" altLang="en-US"/>
          </a:p>
        </p:txBody>
      </p:sp>
    </p:spTree>
    <p:extLst>
      <p:ext uri="{BB962C8B-B14F-4D97-AF65-F5344CB8AC3E}">
        <p14:creationId xmlns:p14="http://schemas.microsoft.com/office/powerpoint/2010/main" val="1585334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012D81-90A7-4F61-9C45-A11A751D3B20}" type="slidenum">
              <a:rPr kumimoji="1" lang="ja-JP" altLang="en-US" smtClean="0"/>
              <a:t>3</a:t>
            </a:fld>
            <a:endParaRPr kumimoji="1" lang="ja-JP" altLang="en-US"/>
          </a:p>
        </p:txBody>
      </p:sp>
    </p:spTree>
    <p:extLst>
      <p:ext uri="{BB962C8B-B14F-4D97-AF65-F5344CB8AC3E}">
        <p14:creationId xmlns:p14="http://schemas.microsoft.com/office/powerpoint/2010/main" val="2455458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012D81-90A7-4F61-9C45-A11A751D3B20}" type="slidenum">
              <a:rPr kumimoji="1" lang="ja-JP" altLang="en-US" smtClean="0"/>
              <a:t>4</a:t>
            </a:fld>
            <a:endParaRPr kumimoji="1" lang="ja-JP" altLang="en-US"/>
          </a:p>
        </p:txBody>
      </p:sp>
    </p:spTree>
    <p:extLst>
      <p:ext uri="{BB962C8B-B14F-4D97-AF65-F5344CB8AC3E}">
        <p14:creationId xmlns:p14="http://schemas.microsoft.com/office/powerpoint/2010/main" val="1696577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F012D81-90A7-4F61-9C45-A11A751D3B20}" type="slidenum">
              <a:rPr kumimoji="1" lang="ja-JP" altLang="en-US" smtClean="0"/>
              <a:t>5</a:t>
            </a:fld>
            <a:endParaRPr kumimoji="1" lang="ja-JP" altLang="en-US"/>
          </a:p>
        </p:txBody>
      </p:sp>
    </p:spTree>
    <p:extLst>
      <p:ext uri="{BB962C8B-B14F-4D97-AF65-F5344CB8AC3E}">
        <p14:creationId xmlns:p14="http://schemas.microsoft.com/office/powerpoint/2010/main" val="4031193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CF012D81-90A7-4F61-9C45-A11A751D3B20}" type="slidenum">
              <a:rPr kumimoji="1" lang="ja-JP" altLang="en-US" smtClean="0"/>
              <a:t>6</a:t>
            </a:fld>
            <a:endParaRPr kumimoji="1" lang="ja-JP" altLang="en-US"/>
          </a:p>
        </p:txBody>
      </p:sp>
    </p:spTree>
    <p:extLst>
      <p:ext uri="{BB962C8B-B14F-4D97-AF65-F5344CB8AC3E}">
        <p14:creationId xmlns:p14="http://schemas.microsoft.com/office/powerpoint/2010/main" val="559656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012D81-90A7-4F61-9C45-A11A751D3B20}" type="slidenum">
              <a:rPr kumimoji="1" lang="ja-JP" altLang="en-US" smtClean="0"/>
              <a:t>7</a:t>
            </a:fld>
            <a:endParaRPr kumimoji="1" lang="ja-JP" altLang="en-US"/>
          </a:p>
        </p:txBody>
      </p:sp>
    </p:spTree>
    <p:extLst>
      <p:ext uri="{BB962C8B-B14F-4D97-AF65-F5344CB8AC3E}">
        <p14:creationId xmlns:p14="http://schemas.microsoft.com/office/powerpoint/2010/main" val="3693679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012D81-90A7-4F61-9C45-A11A751D3B20}" type="slidenum">
              <a:rPr kumimoji="1" lang="ja-JP" altLang="en-US" smtClean="0"/>
              <a:t>8</a:t>
            </a:fld>
            <a:endParaRPr kumimoji="1" lang="ja-JP" altLang="en-US"/>
          </a:p>
        </p:txBody>
      </p:sp>
    </p:spTree>
    <p:extLst>
      <p:ext uri="{BB962C8B-B14F-4D97-AF65-F5344CB8AC3E}">
        <p14:creationId xmlns:p14="http://schemas.microsoft.com/office/powerpoint/2010/main" val="3204986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lstStyle>
            <a:lvl1pPr>
              <a:defRPr baseline="0">
                <a:solidFill>
                  <a:schemeClr val="bg1"/>
                </a:solidFill>
              </a:defRPr>
            </a:lvl1pPr>
          </a:lstStyle>
          <a:p>
            <a:r>
              <a:rPr lang="en-US" dirty="0"/>
              <a:t>[Insert the title of your presentation]</a:t>
            </a:r>
            <a:br>
              <a:rPr lang="en-US" dirty="0"/>
            </a:br>
            <a:r>
              <a:rPr lang="en-US" dirty="0"/>
              <a:t>[name of the event]</a:t>
            </a:r>
          </a:p>
        </p:txBody>
      </p:sp>
      <p:sp>
        <p:nvSpPr>
          <p:cNvPr id="3" name="Subtitle 2"/>
          <p:cNvSpPr>
            <a:spLocks noGrp="1"/>
          </p:cNvSpPr>
          <p:nvPr>
            <p:ph type="subTitle" idx="1" hasCustomPrompt="1"/>
          </p:nvPr>
        </p:nvSpPr>
        <p:spPr>
          <a:xfrm>
            <a:off x="1828800" y="3886200"/>
            <a:ext cx="8534400" cy="1752600"/>
          </a:xfrm>
        </p:spPr>
        <p:txBody>
          <a:bodyPr/>
          <a:lstStyle>
            <a:lvl1pPr marL="0" indent="0" algn="ctr">
              <a:buNone/>
              <a:defRPr lang="en-US" sz="3200" kern="1200" baseline="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the presenter] </a:t>
            </a:r>
            <a:r>
              <a:rPr lang="fr-CH" dirty="0"/>
              <a:t>[Professional </a:t>
            </a:r>
            <a:r>
              <a:rPr lang="fr-CH" dirty="0" err="1"/>
              <a:t>title</a:t>
            </a:r>
            <a:r>
              <a:rPr lang="fr-CH" dirty="0"/>
              <a:t>]</a:t>
            </a:r>
          </a:p>
          <a:p>
            <a:r>
              <a:rPr lang="fr-CH" dirty="0"/>
              <a:t>[Date, place]</a:t>
            </a:r>
          </a:p>
          <a:p>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6400" y="6019801"/>
            <a:ext cx="6502400" cy="748517"/>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r>
              <a:rPr lang="en-US" dirty="0"/>
              <a:t>Date, place</a:t>
            </a:r>
          </a:p>
        </p:txBody>
      </p:sp>
    </p:spTree>
    <p:extLst>
      <p:ext uri="{BB962C8B-B14F-4D97-AF65-F5344CB8AC3E}">
        <p14:creationId xmlns:p14="http://schemas.microsoft.com/office/powerpoint/2010/main" val="393748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lstStyle>
            <a:lvl1pPr>
              <a:defRPr baseline="0">
                <a:solidFill>
                  <a:schemeClr val="bg1"/>
                </a:solidFill>
              </a:defRPr>
            </a:lvl1pPr>
          </a:lstStyle>
          <a:p>
            <a:r>
              <a:rPr lang="en-US" dirty="0"/>
              <a:t>[Insert the title of your presentation]</a:t>
            </a:r>
            <a:br>
              <a:rPr lang="en-US" dirty="0"/>
            </a:br>
            <a:r>
              <a:rPr lang="en-US" dirty="0"/>
              <a:t>[name of the event]</a:t>
            </a:r>
          </a:p>
        </p:txBody>
      </p:sp>
      <p:sp>
        <p:nvSpPr>
          <p:cNvPr id="3" name="Subtitle 2"/>
          <p:cNvSpPr>
            <a:spLocks noGrp="1"/>
          </p:cNvSpPr>
          <p:nvPr>
            <p:ph type="subTitle" idx="1" hasCustomPrompt="1"/>
          </p:nvPr>
        </p:nvSpPr>
        <p:spPr>
          <a:xfrm>
            <a:off x="1828800" y="3886200"/>
            <a:ext cx="8534400" cy="1752600"/>
          </a:xfrm>
        </p:spPr>
        <p:txBody>
          <a:bodyPr/>
          <a:lstStyle>
            <a:lvl1pPr marL="0" indent="0" algn="ctr">
              <a:buNone/>
              <a:defRPr lang="en-US" sz="3200" kern="1200" baseline="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the presenter] </a:t>
            </a:r>
            <a:r>
              <a:rPr lang="fr-CH" dirty="0"/>
              <a:t>[Professional </a:t>
            </a:r>
            <a:r>
              <a:rPr lang="fr-CH" dirty="0" err="1"/>
              <a:t>title</a:t>
            </a:r>
            <a:r>
              <a:rPr lang="fr-CH" dirty="0"/>
              <a:t>]</a:t>
            </a:r>
          </a:p>
          <a:p>
            <a:r>
              <a:rPr lang="fr-CH" dirty="0"/>
              <a:t>[Date, place]</a:t>
            </a:r>
          </a:p>
          <a:p>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6400" y="6019801"/>
            <a:ext cx="6502400" cy="748517"/>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r>
              <a:rPr lang="en-US" dirty="0"/>
              <a:t>Date, place</a:t>
            </a:r>
          </a:p>
        </p:txBody>
      </p:sp>
      <p:pic>
        <p:nvPicPr>
          <p:cNvPr id="6" name="図 5" descr="http://www.iges.or.jp/files/access/images/hayama.jpg"/>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7000" y="1"/>
            <a:ext cx="4445000" cy="2219325"/>
          </a:xfrm>
          <a:prstGeom prst="rect">
            <a:avLst/>
          </a:prstGeom>
          <a:noFill/>
          <a:ln>
            <a:noFill/>
          </a:ln>
        </p:spPr>
      </p:pic>
      <p:pic>
        <p:nvPicPr>
          <p:cNvPr id="7" name="図 6"/>
          <p:cNvPicPr>
            <a:picLocks noChangeAspect="1"/>
          </p:cNvPicPr>
          <p:nvPr userDrawn="1"/>
        </p:nvPicPr>
        <p:blipFill rotWithShape="1">
          <a:blip r:embed="rId4"/>
          <a:srcRect b="14817"/>
          <a:stretch/>
        </p:blipFill>
        <p:spPr>
          <a:xfrm>
            <a:off x="0" y="0"/>
            <a:ext cx="7771568" cy="2222500"/>
          </a:xfrm>
          <a:prstGeom prst="rect">
            <a:avLst/>
          </a:prstGeom>
        </p:spPr>
      </p:pic>
    </p:spTree>
    <p:extLst>
      <p:ext uri="{BB962C8B-B14F-4D97-AF65-F5344CB8AC3E}">
        <p14:creationId xmlns:p14="http://schemas.microsoft.com/office/powerpoint/2010/main" val="3856666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92800" y="6153122"/>
            <a:ext cx="5689600" cy="65495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28600"/>
          </a:xfrm>
          <a:prstGeom prst="rect">
            <a:avLst/>
          </a:prstGeom>
        </p:spPr>
      </p:pic>
    </p:spTree>
    <p:extLst>
      <p:ext uri="{BB962C8B-B14F-4D97-AF65-F5344CB8AC3E}">
        <p14:creationId xmlns:p14="http://schemas.microsoft.com/office/powerpoint/2010/main" val="112906490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B340051-1052-4F0E-BA61-1F4EB2F24122}" type="datetimeFigureOut">
              <a:rPr lang="en-US" smtClean="0"/>
              <a:pPr/>
              <a:t>11/6/2022</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92800" y="6153122"/>
            <a:ext cx="5689600" cy="65495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28600"/>
          </a:xfrm>
          <a:prstGeom prst="rect">
            <a:avLst/>
          </a:prstGeom>
        </p:spPr>
      </p:pic>
    </p:spTree>
    <p:extLst>
      <p:ext uri="{BB962C8B-B14F-4D97-AF65-F5344CB8AC3E}">
        <p14:creationId xmlns:p14="http://schemas.microsoft.com/office/powerpoint/2010/main" val="154445952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較">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FB340051-1052-4F0E-BA61-1F4EB2F24122}" type="datetimeFigureOut">
              <a:rPr lang="en-US" smtClean="0"/>
              <a:pPr/>
              <a:t>11/6/2022</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286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92800" y="6153122"/>
            <a:ext cx="5689600" cy="654952"/>
          </a:xfrm>
          <a:prstGeom prst="rect">
            <a:avLst/>
          </a:prstGeom>
        </p:spPr>
      </p:pic>
    </p:spTree>
    <p:extLst>
      <p:ext uri="{BB962C8B-B14F-4D97-AF65-F5344CB8AC3E}">
        <p14:creationId xmlns:p14="http://schemas.microsoft.com/office/powerpoint/2010/main" val="263339823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B340051-1052-4F0E-BA61-1F4EB2F24122}" type="datetimeFigureOut">
              <a:rPr lang="en-US" smtClean="0"/>
              <a:pPr/>
              <a:t>11/6/2022</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92800" y="6153122"/>
            <a:ext cx="5689600" cy="65495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286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200" y="152400"/>
            <a:ext cx="12192000" cy="228600"/>
          </a:xfrm>
          <a:prstGeom prst="rect">
            <a:avLst/>
          </a:prstGeom>
        </p:spPr>
      </p:pic>
    </p:spTree>
    <p:extLst>
      <p:ext uri="{BB962C8B-B14F-4D97-AF65-F5344CB8AC3E}">
        <p14:creationId xmlns:p14="http://schemas.microsoft.com/office/powerpoint/2010/main" val="140557107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白紙">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40051-1052-4F0E-BA61-1F4EB2F24122}" type="datetimeFigureOut">
              <a:rPr lang="en-US" smtClean="0"/>
              <a:pPr/>
              <a:t>11/6/2022</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286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92800" y="6153122"/>
            <a:ext cx="5689600" cy="654952"/>
          </a:xfrm>
          <a:prstGeom prst="rect">
            <a:avLst/>
          </a:prstGeom>
        </p:spPr>
      </p:pic>
    </p:spTree>
    <p:extLst>
      <p:ext uri="{BB962C8B-B14F-4D97-AF65-F5344CB8AC3E}">
        <p14:creationId xmlns:p14="http://schemas.microsoft.com/office/powerpoint/2010/main" val="109512846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340051-1052-4F0E-BA61-1F4EB2F24122}" type="datetimeFigureOut">
              <a:rPr lang="en-US" smtClean="0"/>
              <a:pPr/>
              <a:t>11/6/2022</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92800" y="6153122"/>
            <a:ext cx="5689600" cy="65495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28600"/>
          </a:xfrm>
          <a:prstGeom prst="rect">
            <a:avLst/>
          </a:prstGeom>
        </p:spPr>
      </p:pic>
    </p:spTree>
    <p:extLst>
      <p:ext uri="{BB962C8B-B14F-4D97-AF65-F5344CB8AC3E}">
        <p14:creationId xmlns:p14="http://schemas.microsoft.com/office/powerpoint/2010/main" val="128968375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タイトル付きの図">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340051-1052-4F0E-BA61-1F4EB2F24122}" type="datetimeFigureOut">
              <a:rPr lang="en-US" smtClean="0"/>
              <a:pPr/>
              <a:t>11/6/2022</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286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92800" y="6153122"/>
            <a:ext cx="5689600" cy="654952"/>
          </a:xfrm>
          <a:prstGeom prst="rect">
            <a:avLst/>
          </a:prstGeom>
        </p:spPr>
      </p:pic>
    </p:spTree>
    <p:extLst>
      <p:ext uri="{BB962C8B-B14F-4D97-AF65-F5344CB8AC3E}">
        <p14:creationId xmlns:p14="http://schemas.microsoft.com/office/powerpoint/2010/main" val="359532372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B340051-1052-4F0E-BA61-1F4EB2F24122}" type="datetimeFigureOut">
              <a:rPr lang="en-US" smtClean="0"/>
              <a:pPr/>
              <a:t>11/6/2022</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92800" y="6153122"/>
            <a:ext cx="5689600" cy="65495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28600"/>
          </a:xfrm>
          <a:prstGeom prst="rect">
            <a:avLst/>
          </a:prstGeom>
        </p:spPr>
      </p:pic>
    </p:spTree>
    <p:extLst>
      <p:ext uri="{BB962C8B-B14F-4D97-AF65-F5344CB8AC3E}">
        <p14:creationId xmlns:p14="http://schemas.microsoft.com/office/powerpoint/2010/main" val="242945411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92800" y="6153122"/>
            <a:ext cx="5689600" cy="65495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28600"/>
          </a:xfrm>
          <a:prstGeom prst="rect">
            <a:avLst/>
          </a:prstGeom>
        </p:spPr>
      </p:pic>
    </p:spTree>
    <p:extLst>
      <p:ext uri="{BB962C8B-B14F-4D97-AF65-F5344CB8AC3E}">
        <p14:creationId xmlns:p14="http://schemas.microsoft.com/office/powerpoint/2010/main" val="114422508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B340051-1052-4F0E-BA61-1F4EB2F24122}" type="datetimeFigureOut">
              <a:rPr lang="en-US" smtClean="0"/>
              <a:pPr/>
              <a:t>11/6/2022</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92800" y="6153122"/>
            <a:ext cx="5689600" cy="65495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28600"/>
          </a:xfrm>
          <a:prstGeom prst="rect">
            <a:avLst/>
          </a:prstGeom>
        </p:spPr>
      </p:pic>
    </p:spTree>
    <p:extLst>
      <p:ext uri="{BB962C8B-B14F-4D97-AF65-F5344CB8AC3E}">
        <p14:creationId xmlns:p14="http://schemas.microsoft.com/office/powerpoint/2010/main" val="30612736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FB340051-1052-4F0E-BA61-1F4EB2F24122}" type="datetimeFigureOut">
              <a:rPr lang="en-US" smtClean="0"/>
              <a:pPr/>
              <a:t>11/6/2022</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286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92800" y="6153122"/>
            <a:ext cx="5689600" cy="654952"/>
          </a:xfrm>
          <a:prstGeom prst="rect">
            <a:avLst/>
          </a:prstGeom>
        </p:spPr>
      </p:pic>
    </p:spTree>
    <p:extLst>
      <p:ext uri="{BB962C8B-B14F-4D97-AF65-F5344CB8AC3E}">
        <p14:creationId xmlns:p14="http://schemas.microsoft.com/office/powerpoint/2010/main" val="311439832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B340051-1052-4F0E-BA61-1F4EB2F24122}" type="datetimeFigureOut">
              <a:rPr lang="en-US" smtClean="0"/>
              <a:pPr/>
              <a:t>11/6/2022</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92800" y="6153122"/>
            <a:ext cx="5689600" cy="65495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286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200" y="152400"/>
            <a:ext cx="12192000" cy="228600"/>
          </a:xfrm>
          <a:prstGeom prst="rect">
            <a:avLst/>
          </a:prstGeom>
        </p:spPr>
      </p:pic>
    </p:spTree>
    <p:extLst>
      <p:ext uri="{BB962C8B-B14F-4D97-AF65-F5344CB8AC3E}">
        <p14:creationId xmlns:p14="http://schemas.microsoft.com/office/powerpoint/2010/main" val="365602214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40051-1052-4F0E-BA61-1F4EB2F24122}" type="datetimeFigureOut">
              <a:rPr lang="en-US" smtClean="0"/>
              <a:pPr/>
              <a:t>11/6/2022</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286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92800" y="6153122"/>
            <a:ext cx="5689600" cy="654952"/>
          </a:xfrm>
          <a:prstGeom prst="rect">
            <a:avLst/>
          </a:prstGeom>
        </p:spPr>
      </p:pic>
    </p:spTree>
    <p:extLst>
      <p:ext uri="{BB962C8B-B14F-4D97-AF65-F5344CB8AC3E}">
        <p14:creationId xmlns:p14="http://schemas.microsoft.com/office/powerpoint/2010/main" val="51585320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340051-1052-4F0E-BA61-1F4EB2F24122}" type="datetimeFigureOut">
              <a:rPr lang="en-US" smtClean="0"/>
              <a:pPr/>
              <a:t>11/6/2022</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92800" y="6153122"/>
            <a:ext cx="5689600" cy="65495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28600"/>
          </a:xfrm>
          <a:prstGeom prst="rect">
            <a:avLst/>
          </a:prstGeom>
        </p:spPr>
      </p:pic>
    </p:spTree>
    <p:extLst>
      <p:ext uri="{BB962C8B-B14F-4D97-AF65-F5344CB8AC3E}">
        <p14:creationId xmlns:p14="http://schemas.microsoft.com/office/powerpoint/2010/main" val="6968772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タイトル付きの図">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340051-1052-4F0E-BA61-1F4EB2F24122}" type="datetimeFigureOut">
              <a:rPr lang="en-US" smtClean="0"/>
              <a:pPr/>
              <a:t>11/6/2022</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286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92800" y="6153122"/>
            <a:ext cx="5689600" cy="654952"/>
          </a:xfrm>
          <a:prstGeom prst="rect">
            <a:avLst/>
          </a:prstGeom>
        </p:spPr>
      </p:pic>
    </p:spTree>
    <p:extLst>
      <p:ext uri="{BB962C8B-B14F-4D97-AF65-F5344CB8AC3E}">
        <p14:creationId xmlns:p14="http://schemas.microsoft.com/office/powerpoint/2010/main" val="223611774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B340051-1052-4F0E-BA61-1F4EB2F24122}" type="datetimeFigureOut">
              <a:rPr lang="en-US" smtClean="0"/>
              <a:pPr/>
              <a:t>11/6/2022</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92800" y="6153122"/>
            <a:ext cx="5689600" cy="65495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28600"/>
          </a:xfrm>
          <a:prstGeom prst="rect">
            <a:avLst/>
          </a:prstGeom>
        </p:spPr>
      </p:pic>
    </p:spTree>
    <p:extLst>
      <p:ext uri="{BB962C8B-B14F-4D97-AF65-F5344CB8AC3E}">
        <p14:creationId xmlns:p14="http://schemas.microsoft.com/office/powerpoint/2010/main" val="232129458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bg1"/>
                </a:solidFill>
              </a:defRPr>
            </a:lvl1pPr>
          </a:lstStyle>
          <a:p>
            <a:r>
              <a:rPr lang="en-US" dirty="0"/>
              <a:t>Insert date and place</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BEBEF-F59C-4021-B0E4-D01E3F18DE0E}" type="slidenum">
              <a:rPr lang="en-US" smtClean="0"/>
              <a:pPr/>
              <a:t>‹#›</a:t>
            </a:fld>
            <a:endParaRPr lang="en-US" dirty="0"/>
          </a:p>
        </p:txBody>
      </p:sp>
    </p:spTree>
    <p:extLst>
      <p:ext uri="{BB962C8B-B14F-4D97-AF65-F5344CB8AC3E}">
        <p14:creationId xmlns:p14="http://schemas.microsoft.com/office/powerpoint/2010/main" val="402150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ctr" defTabSz="914400" rtl="0" eaLnBrk="1" latinLnBrk="0" hangingPunct="1">
        <a:spcBef>
          <a:spcPct val="0"/>
        </a:spcBef>
        <a:buNone/>
        <a:defRPr kumimoji="1" sz="4400" kern="1200">
          <a:solidFill>
            <a:srgbClr val="003466"/>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rgbClr val="003466"/>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rgbClr val="003466"/>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rgbClr val="003466"/>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rgbClr val="003466"/>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rgbClr val="003466"/>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bg1"/>
                </a:solidFill>
              </a:defRPr>
            </a:lvl1pPr>
          </a:lstStyle>
          <a:p>
            <a:r>
              <a:rPr lang="en-US" dirty="0"/>
              <a:t>Insert date and place</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BEBEF-F59C-4021-B0E4-D01E3F18DE0E}" type="slidenum">
              <a:rPr lang="en-US" smtClean="0"/>
              <a:pPr/>
              <a:t>‹#›</a:t>
            </a:fld>
            <a:endParaRPr lang="en-US" dirty="0"/>
          </a:p>
        </p:txBody>
      </p:sp>
    </p:spTree>
    <p:extLst>
      <p:ext uri="{BB962C8B-B14F-4D97-AF65-F5344CB8AC3E}">
        <p14:creationId xmlns:p14="http://schemas.microsoft.com/office/powerpoint/2010/main" val="87525104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xStyles>
    <p:titleStyle>
      <a:lvl1pPr algn="ctr" defTabSz="914400" rtl="0" eaLnBrk="1" latinLnBrk="0" hangingPunct="1">
        <a:spcBef>
          <a:spcPct val="0"/>
        </a:spcBef>
        <a:buNone/>
        <a:defRPr kumimoji="1" sz="4400" kern="1200">
          <a:solidFill>
            <a:srgbClr val="003466"/>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rgbClr val="003466"/>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rgbClr val="003466"/>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rgbClr val="003466"/>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rgbClr val="003466"/>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rgbClr val="003466"/>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mailto:ipcc-software@iges.or.jp" TargetMode="External"/><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hyperlink" Target="https://unfccc.int/sites/default/files/resource/cma2021_10a2_adv_0.pdf" TargetMode="External"/><Relationship Id="rId5" Type="http://schemas.openxmlformats.org/officeDocument/2006/relationships/hyperlink" Target="https://unfccc.int/sites/default/files/resource/cma2018_3_add2_new_advance.pdf" TargetMode="External"/><Relationship Id="rId4" Type="http://schemas.openxmlformats.org/officeDocument/2006/relationships/hyperlink" Target="https://www.ipcc-nggip.iges.or.jp/software/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464" y="2980608"/>
            <a:ext cx="11881694" cy="896784"/>
          </a:xfrm>
        </p:spPr>
        <p:txBody>
          <a:bodyPr>
            <a:noAutofit/>
          </a:bodyPr>
          <a:lstStyle/>
          <a:p>
            <a:r>
              <a:rPr lang="en-US" sz="5400" dirty="0">
                <a:effectLst>
                  <a:outerShdw blurRad="38100" dist="38100" dir="2700000" algn="tl">
                    <a:srgbClr val="000000">
                      <a:alpha val="43137"/>
                    </a:srgbClr>
                  </a:outerShdw>
                </a:effectLst>
              </a:rPr>
              <a:t>Work</a:t>
            </a:r>
            <a:r>
              <a:rPr lang="en-US" sz="4800" dirty="0">
                <a:effectLst>
                  <a:outerShdw blurRad="38100" dist="38100" dir="2700000" algn="tl">
                    <a:srgbClr val="000000">
                      <a:alpha val="43137"/>
                    </a:srgbClr>
                  </a:outerShdw>
                </a:effectLst>
              </a:rPr>
              <a:t> on interoperability with the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UNFCCC Reporting Tool for CRT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(for GHG Inventories)</a:t>
            </a:r>
          </a:p>
        </p:txBody>
      </p:sp>
      <p:sp>
        <p:nvSpPr>
          <p:cNvPr id="3" name="Subtitle 2"/>
          <p:cNvSpPr>
            <a:spLocks noGrp="1"/>
          </p:cNvSpPr>
          <p:nvPr>
            <p:ph type="subTitle" idx="1"/>
          </p:nvPr>
        </p:nvSpPr>
        <p:spPr>
          <a:xfrm>
            <a:off x="3393558" y="4855233"/>
            <a:ext cx="8610600" cy="1357957"/>
          </a:xfrm>
        </p:spPr>
        <p:txBody>
          <a:bodyPr>
            <a:noAutofit/>
          </a:bodyPr>
          <a:lstStyle/>
          <a:p>
            <a:pPr algn="r"/>
            <a:r>
              <a:rPr lang="en-US" altLang="ja-JP" sz="2000" dirty="0">
                <a:latin typeface="+mj-lt"/>
              </a:rPr>
              <a:t>IPCC TFI: release of the new version of the IPCC Inventory Software for GHG Inventories</a:t>
            </a:r>
          </a:p>
          <a:p>
            <a:pPr algn="r"/>
            <a:r>
              <a:rPr lang="en-US" altLang="ja-JP" sz="2000" dirty="0">
                <a:latin typeface="+mj-lt"/>
              </a:rPr>
              <a:t>Sharm el-Sheikh Climate Change Conference </a:t>
            </a:r>
          </a:p>
          <a:p>
            <a:pPr algn="r"/>
            <a:r>
              <a:rPr lang="en-US" altLang="ja-JP" sz="2000" dirty="0">
                <a:latin typeface="+mj-lt"/>
              </a:rPr>
              <a:t>November 2022</a:t>
            </a:r>
          </a:p>
          <a:p>
            <a:pPr algn="r"/>
            <a:endParaRPr lang="en-US" sz="2000" dirty="0">
              <a:latin typeface="+mj-lt"/>
            </a:endParaRPr>
          </a:p>
        </p:txBody>
      </p:sp>
    </p:spTree>
    <p:extLst>
      <p:ext uri="{BB962C8B-B14F-4D97-AF65-F5344CB8AC3E}">
        <p14:creationId xmlns:p14="http://schemas.microsoft.com/office/powerpoint/2010/main" val="374829303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5BE61-D147-AB61-DDC4-AA25BB8AF8AA}"/>
              </a:ext>
            </a:extLst>
          </p:cNvPr>
          <p:cNvSpPr>
            <a:spLocks noGrp="1"/>
          </p:cNvSpPr>
          <p:nvPr>
            <p:ph type="title"/>
          </p:nvPr>
        </p:nvSpPr>
        <p:spPr>
          <a:xfrm>
            <a:off x="535172" y="311851"/>
            <a:ext cx="8229600" cy="947580"/>
          </a:xfrm>
        </p:spPr>
        <p:txBody>
          <a:bodyPr vert="horz" lIns="91440" tIns="45720" rIns="91440" bIns="45720" rtlCol="0" anchor="ctr">
            <a:normAutofit/>
          </a:bodyPr>
          <a:lstStyle/>
          <a:p>
            <a:pPr algn="l"/>
            <a:r>
              <a:rPr lang="en-GB" sz="4000" b="1" kern="0" dirty="0">
                <a:solidFill>
                  <a:srgbClr val="990002"/>
                </a:solidFill>
                <a:effectLst>
                  <a:outerShdw blurRad="38100" dist="38100" dir="2700000" algn="tl">
                    <a:srgbClr val="000000">
                      <a:alpha val="43137"/>
                    </a:srgbClr>
                  </a:outerShdw>
                </a:effectLst>
                <a:latin typeface="Arial Narrow"/>
              </a:rPr>
              <a:t>Outline</a:t>
            </a:r>
            <a:endParaRPr lang="en-GB" sz="3300" b="1" kern="0" dirty="0">
              <a:solidFill>
                <a:srgbClr val="990002"/>
              </a:solidFill>
              <a:effectLst>
                <a:outerShdw blurRad="38100" dist="38100" dir="2700000" algn="tl">
                  <a:srgbClr val="000000">
                    <a:alpha val="43137"/>
                  </a:srgbClr>
                </a:outerShdw>
              </a:effectLst>
              <a:latin typeface="Arial Narrow"/>
            </a:endParaRPr>
          </a:p>
        </p:txBody>
      </p:sp>
      <p:sp>
        <p:nvSpPr>
          <p:cNvPr id="4" name="コンテンツ プレースホルダー 2">
            <a:extLst>
              <a:ext uri="{FF2B5EF4-FFF2-40B4-BE49-F238E27FC236}">
                <a16:creationId xmlns:a16="http://schemas.microsoft.com/office/drawing/2014/main" id="{C0644BBA-AC30-7517-F6A6-30E886CEDFB0}"/>
              </a:ext>
            </a:extLst>
          </p:cNvPr>
          <p:cNvSpPr txBox="1">
            <a:spLocks/>
          </p:cNvSpPr>
          <p:nvPr/>
        </p:nvSpPr>
        <p:spPr bwMode="auto">
          <a:xfrm>
            <a:off x="384563" y="1521132"/>
            <a:ext cx="5961322" cy="45259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Autofit/>
          </a:bodyPr>
          <a:lstStyle>
            <a:lvl1pPr marL="342900" indent="-342900" algn="l" rtl="0" eaLnBrk="1" fontAlgn="base" hangingPunct="1">
              <a:spcBef>
                <a:spcPct val="20000"/>
              </a:spcBef>
              <a:spcAft>
                <a:spcPct val="0"/>
              </a:spcAft>
              <a:buSzPct val="116000"/>
              <a:buFont typeface="Arial" pitchFamily="34" charset="0"/>
              <a:buChar char="•"/>
              <a:defRPr kumimoji="1" sz="2800">
                <a:solidFill>
                  <a:srgbClr val="5492CD"/>
                </a:solidFill>
                <a:latin typeface="Frutiger LT Pro 57 Condensed" pitchFamily="34" charset="0"/>
                <a:ea typeface="+mn-ea"/>
                <a:cs typeface="+mn-cs"/>
              </a:defRPr>
            </a:lvl1pPr>
            <a:lvl2pPr marL="742950" indent="-285750" algn="l" rtl="0" eaLnBrk="1" fontAlgn="base" hangingPunct="1">
              <a:spcBef>
                <a:spcPct val="20000"/>
              </a:spcBef>
              <a:spcAft>
                <a:spcPct val="0"/>
              </a:spcAft>
              <a:buFont typeface="Wingdings" pitchFamily="2" charset="2"/>
              <a:buChar char="v"/>
              <a:defRPr kumimoji="1" sz="2400">
                <a:solidFill>
                  <a:srgbClr val="5B92E5"/>
                </a:solidFill>
                <a:latin typeface="Frutiger LT Pro 57 Condensed" pitchFamily="34" charset="0"/>
              </a:defRPr>
            </a:lvl2pPr>
            <a:lvl3pPr marL="1143000" indent="-228600" algn="l" rtl="0" eaLnBrk="1" fontAlgn="base" hangingPunct="1">
              <a:spcBef>
                <a:spcPct val="20000"/>
              </a:spcBef>
              <a:spcAft>
                <a:spcPct val="0"/>
              </a:spcAft>
              <a:buFont typeface="Wingdings" pitchFamily="2" charset="2"/>
              <a:buChar char="§"/>
              <a:defRPr kumimoji="1" sz="2000">
                <a:solidFill>
                  <a:srgbClr val="5B92E5"/>
                </a:solidFill>
                <a:latin typeface="Frutiger LT Pro 57 Condensed" pitchFamily="34" charset="0"/>
              </a:defRPr>
            </a:lvl3pPr>
            <a:lvl4pPr marL="1600200" indent="-228600" algn="l" rtl="0" eaLnBrk="1" fontAlgn="base" hangingPunct="1">
              <a:spcBef>
                <a:spcPct val="20000"/>
              </a:spcBef>
              <a:spcAft>
                <a:spcPct val="0"/>
              </a:spcAft>
              <a:buFont typeface="Wingdings" pitchFamily="2" charset="2"/>
              <a:buChar char="Ø"/>
              <a:defRPr kumimoji="1" sz="1800">
                <a:solidFill>
                  <a:srgbClr val="5B92E5"/>
                </a:solidFill>
                <a:latin typeface="Frutiger LT Pro 57 Condensed" pitchFamily="34" charset="0"/>
              </a:defRPr>
            </a:lvl4pPr>
            <a:lvl5pPr marL="2057400" indent="-228600" algn="l" rtl="0" eaLnBrk="1" fontAlgn="base" hangingPunct="1">
              <a:spcBef>
                <a:spcPct val="20000"/>
              </a:spcBef>
              <a:spcAft>
                <a:spcPct val="0"/>
              </a:spcAft>
              <a:buFont typeface="Arial" pitchFamily="34" charset="0"/>
              <a:buChar char="•"/>
              <a:defRPr kumimoji="1" sz="1800">
                <a:solidFill>
                  <a:srgbClr val="5B92E5"/>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a:lstStyle>
          <a:p>
            <a:pPr marL="342900" lvl="1" indent="-342900" algn="just" defTabSz="914400">
              <a:lnSpc>
                <a:spcPct val="90000"/>
              </a:lnSpc>
              <a:spcBef>
                <a:spcPts val="0"/>
              </a:spcBef>
              <a:spcAft>
                <a:spcPts val="600"/>
              </a:spcAft>
              <a:buSzPct val="100000"/>
              <a:buFont typeface="Wingdings" panose="05000000000000000000" pitchFamily="2" charset="2"/>
              <a:buChar char="ü"/>
              <a:defRPr/>
            </a:pPr>
            <a:r>
              <a:rPr lang="en-US" altLang="ja-JP" dirty="0">
                <a:solidFill>
                  <a:srgbClr val="0070C0"/>
                </a:solidFill>
                <a:latin typeface="Arial Narrow" panose="020B0606020202030204" pitchFamily="34" charset="0"/>
              </a:rPr>
              <a:t>Background</a:t>
            </a:r>
          </a:p>
          <a:p>
            <a:pPr marL="342900" lvl="1" indent="-342900" algn="just" defTabSz="914400">
              <a:lnSpc>
                <a:spcPct val="90000"/>
              </a:lnSpc>
              <a:spcBef>
                <a:spcPts val="0"/>
              </a:spcBef>
              <a:spcAft>
                <a:spcPts val="600"/>
              </a:spcAft>
              <a:buSzPct val="100000"/>
              <a:buFont typeface="Wingdings" panose="05000000000000000000" pitchFamily="2" charset="2"/>
              <a:buChar char="ü"/>
              <a:defRPr/>
            </a:pPr>
            <a:endParaRPr lang="en-US" altLang="ja-JP" dirty="0">
              <a:solidFill>
                <a:srgbClr val="0070C0"/>
              </a:solidFill>
              <a:latin typeface="Arial Narrow" panose="020B0606020202030204" pitchFamily="34" charset="0"/>
            </a:endParaRPr>
          </a:p>
          <a:p>
            <a:pPr marL="342900" lvl="1" indent="-342900" algn="just" defTabSz="914400">
              <a:lnSpc>
                <a:spcPct val="90000"/>
              </a:lnSpc>
              <a:spcBef>
                <a:spcPts val="0"/>
              </a:spcBef>
              <a:spcAft>
                <a:spcPts val="600"/>
              </a:spcAft>
              <a:buSzPct val="100000"/>
              <a:buFont typeface="Wingdings" panose="05000000000000000000" pitchFamily="2" charset="2"/>
              <a:buChar char="ü"/>
              <a:defRPr/>
            </a:pPr>
            <a:r>
              <a:rPr lang="en-US" altLang="ja-JP" dirty="0">
                <a:solidFill>
                  <a:srgbClr val="0070C0"/>
                </a:solidFill>
                <a:latin typeface="Arial Narrow" panose="020B0606020202030204" pitchFamily="34" charset="0"/>
              </a:rPr>
              <a:t>What is interoperability?</a:t>
            </a:r>
          </a:p>
          <a:p>
            <a:pPr marL="342900" lvl="1" indent="-342900" algn="just" defTabSz="914400">
              <a:lnSpc>
                <a:spcPct val="90000"/>
              </a:lnSpc>
              <a:spcBef>
                <a:spcPts val="0"/>
              </a:spcBef>
              <a:spcAft>
                <a:spcPts val="600"/>
              </a:spcAft>
              <a:buSzPct val="100000"/>
              <a:buFont typeface="Wingdings" panose="05000000000000000000" pitchFamily="2" charset="2"/>
              <a:buChar char="ü"/>
              <a:defRPr/>
            </a:pPr>
            <a:endParaRPr lang="en-US" altLang="ja-JP" dirty="0">
              <a:solidFill>
                <a:srgbClr val="0070C0"/>
              </a:solidFill>
              <a:latin typeface="Arial Narrow" panose="020B0606020202030204" pitchFamily="34" charset="0"/>
            </a:endParaRPr>
          </a:p>
          <a:p>
            <a:pPr marL="342900" lvl="1" indent="-342900" algn="just" defTabSz="914400">
              <a:lnSpc>
                <a:spcPct val="90000"/>
              </a:lnSpc>
              <a:spcBef>
                <a:spcPts val="0"/>
              </a:spcBef>
              <a:spcAft>
                <a:spcPts val="600"/>
              </a:spcAft>
              <a:buSzPct val="100000"/>
              <a:buFont typeface="Wingdings" panose="05000000000000000000" pitchFamily="2" charset="2"/>
              <a:buChar char="ü"/>
              <a:defRPr/>
            </a:pPr>
            <a:r>
              <a:rPr lang="en-US" altLang="ja-JP" dirty="0">
                <a:solidFill>
                  <a:srgbClr val="0070C0"/>
                </a:solidFill>
                <a:latin typeface="Arial Narrow" panose="020B0606020202030204" pitchFamily="34" charset="0"/>
              </a:rPr>
              <a:t>Why is it important? </a:t>
            </a:r>
          </a:p>
          <a:p>
            <a:pPr marL="342900" lvl="1" indent="-342900" algn="just" defTabSz="914400">
              <a:lnSpc>
                <a:spcPct val="90000"/>
              </a:lnSpc>
              <a:spcBef>
                <a:spcPts val="0"/>
              </a:spcBef>
              <a:spcAft>
                <a:spcPts val="600"/>
              </a:spcAft>
              <a:buSzPct val="100000"/>
              <a:buFont typeface="Wingdings" panose="05000000000000000000" pitchFamily="2" charset="2"/>
              <a:buChar char="ü"/>
              <a:defRPr/>
            </a:pPr>
            <a:endParaRPr lang="en-US" altLang="ja-JP" dirty="0">
              <a:solidFill>
                <a:srgbClr val="0070C0"/>
              </a:solidFill>
              <a:latin typeface="Arial Narrow" panose="020B0606020202030204" pitchFamily="34" charset="0"/>
            </a:endParaRPr>
          </a:p>
          <a:p>
            <a:pPr marL="342900" lvl="1" indent="-342900" algn="just" defTabSz="914400">
              <a:lnSpc>
                <a:spcPct val="90000"/>
              </a:lnSpc>
              <a:spcBef>
                <a:spcPts val="0"/>
              </a:spcBef>
              <a:spcAft>
                <a:spcPts val="600"/>
              </a:spcAft>
              <a:buSzPct val="100000"/>
              <a:buFont typeface="Wingdings" panose="05000000000000000000" pitchFamily="2" charset="2"/>
              <a:buChar char="ü"/>
              <a:defRPr/>
            </a:pPr>
            <a:r>
              <a:rPr lang="en-US" altLang="ja-JP" dirty="0">
                <a:solidFill>
                  <a:srgbClr val="0070C0"/>
                </a:solidFill>
                <a:latin typeface="Arial Narrow" panose="020B0606020202030204" pitchFamily="34" charset="0"/>
              </a:rPr>
              <a:t>Current activities to prepare IPCC Inventory Software to interact with UNFCCC Reporting Tool </a:t>
            </a:r>
          </a:p>
          <a:p>
            <a:pPr marL="342900" lvl="1" indent="-342900" algn="just" defTabSz="914400">
              <a:lnSpc>
                <a:spcPct val="90000"/>
              </a:lnSpc>
              <a:spcBef>
                <a:spcPts val="0"/>
              </a:spcBef>
              <a:spcAft>
                <a:spcPts val="600"/>
              </a:spcAft>
              <a:buSzPct val="100000"/>
              <a:buFont typeface="Wingdings" panose="05000000000000000000" pitchFamily="2" charset="2"/>
              <a:buChar char="ü"/>
              <a:defRPr/>
            </a:pPr>
            <a:endParaRPr lang="en-US" altLang="ja-JP" dirty="0">
              <a:solidFill>
                <a:srgbClr val="0070C0"/>
              </a:solidFill>
              <a:latin typeface="Arial Narrow" panose="020B0606020202030204" pitchFamily="34" charset="0"/>
            </a:endParaRPr>
          </a:p>
          <a:p>
            <a:pPr marL="342900" lvl="1" indent="-342900" algn="just" defTabSz="914400">
              <a:lnSpc>
                <a:spcPct val="90000"/>
              </a:lnSpc>
              <a:spcBef>
                <a:spcPts val="0"/>
              </a:spcBef>
              <a:spcAft>
                <a:spcPts val="600"/>
              </a:spcAft>
              <a:buSzPct val="100000"/>
              <a:buFont typeface="Wingdings" panose="05000000000000000000" pitchFamily="2" charset="2"/>
              <a:buChar char="ü"/>
              <a:defRPr/>
            </a:pPr>
            <a:r>
              <a:rPr lang="en-US" altLang="ja-JP" dirty="0">
                <a:solidFill>
                  <a:srgbClr val="0070C0"/>
                </a:solidFill>
                <a:latin typeface="Arial Narrow" panose="020B0606020202030204" pitchFamily="34" charset="0"/>
              </a:rPr>
              <a:t>The road ahead </a:t>
            </a:r>
          </a:p>
          <a:p>
            <a:pPr marL="0" lvl="1" indent="0" defTabSz="914400">
              <a:lnSpc>
                <a:spcPct val="90000"/>
              </a:lnSpc>
              <a:spcAft>
                <a:spcPts val="600"/>
              </a:spcAft>
              <a:buSzPct val="100000"/>
              <a:buNone/>
              <a:defRPr/>
            </a:pPr>
            <a:endParaRPr lang="en-US" altLang="ja-JP" sz="1800" b="1" dirty="0">
              <a:solidFill>
                <a:srgbClr val="003466"/>
              </a:solidFill>
              <a:latin typeface="+mn-lt"/>
            </a:endParaRPr>
          </a:p>
        </p:txBody>
      </p:sp>
      <p:pic>
        <p:nvPicPr>
          <p:cNvPr id="5" name="Picture 4" descr="An abstract connection in pale grey background">
            <a:extLst>
              <a:ext uri="{FF2B5EF4-FFF2-40B4-BE49-F238E27FC236}">
                <a16:creationId xmlns:a16="http://schemas.microsoft.com/office/drawing/2014/main" id="{3FB3EF2B-A60A-2698-E43E-7E274735864E}"/>
              </a:ext>
            </a:extLst>
          </p:cNvPr>
          <p:cNvPicPr>
            <a:picLocks noChangeAspect="1"/>
          </p:cNvPicPr>
          <p:nvPr/>
        </p:nvPicPr>
        <p:blipFill rotWithShape="1">
          <a:blip r:embed="rId3">
            <a:extLst>
              <a:ext uri="{28A0092B-C50C-407E-A947-70E740481C1C}">
                <a14:useLocalDpi xmlns:a14="http://schemas.microsoft.com/office/drawing/2010/main" val="0"/>
              </a:ext>
            </a:extLst>
          </a:blip>
          <a:srcRect r="49806" b="-2"/>
          <a:stretch/>
        </p:blipFill>
        <p:spPr>
          <a:xfrm>
            <a:off x="6544340" y="437356"/>
            <a:ext cx="4821864" cy="5403748"/>
          </a:xfrm>
          <a:prstGeom prst="rect">
            <a:avLst/>
          </a:prstGeom>
          <a:noFill/>
        </p:spPr>
      </p:pic>
    </p:spTree>
    <p:extLst>
      <p:ext uri="{BB962C8B-B14F-4D97-AF65-F5344CB8AC3E}">
        <p14:creationId xmlns:p14="http://schemas.microsoft.com/office/powerpoint/2010/main" val="3788795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65961-9FCE-50E3-C413-16A6A832271A}"/>
              </a:ext>
            </a:extLst>
          </p:cNvPr>
          <p:cNvSpPr>
            <a:spLocks noGrp="1"/>
          </p:cNvSpPr>
          <p:nvPr>
            <p:ph type="title"/>
          </p:nvPr>
        </p:nvSpPr>
        <p:spPr/>
        <p:txBody>
          <a:bodyPr>
            <a:normAutofit/>
          </a:bodyPr>
          <a:lstStyle/>
          <a:p>
            <a:pPr algn="l"/>
            <a:r>
              <a:rPr lang="en-US" sz="4000" b="1" kern="0" dirty="0">
                <a:solidFill>
                  <a:srgbClr val="990002"/>
                </a:solidFill>
                <a:effectLst>
                  <a:outerShdw blurRad="38100" dist="38100" dir="2700000" algn="tl">
                    <a:srgbClr val="000000">
                      <a:alpha val="43137"/>
                    </a:srgbClr>
                  </a:outerShdw>
                </a:effectLst>
                <a:latin typeface="Arial Narrow"/>
              </a:rPr>
              <a:t>Background</a:t>
            </a:r>
          </a:p>
        </p:txBody>
      </p:sp>
      <p:sp>
        <p:nvSpPr>
          <p:cNvPr id="3" name="Content Placeholder 2">
            <a:extLst>
              <a:ext uri="{FF2B5EF4-FFF2-40B4-BE49-F238E27FC236}">
                <a16:creationId xmlns:a16="http://schemas.microsoft.com/office/drawing/2014/main" id="{D581DD52-750E-8454-9C1F-0BEED2CBE81D}"/>
              </a:ext>
            </a:extLst>
          </p:cNvPr>
          <p:cNvSpPr>
            <a:spLocks noGrp="1"/>
          </p:cNvSpPr>
          <p:nvPr>
            <p:ph idx="1"/>
          </p:nvPr>
        </p:nvSpPr>
        <p:spPr>
          <a:xfrm>
            <a:off x="609601" y="1417639"/>
            <a:ext cx="10719390" cy="4525963"/>
          </a:xfrm>
        </p:spPr>
        <p:txBody>
          <a:bodyPr>
            <a:normAutofit/>
          </a:bodyPr>
          <a:lstStyle/>
          <a:p>
            <a:pPr marL="468313" lvl="1" algn="just">
              <a:spcBef>
                <a:spcPts val="0"/>
              </a:spcBef>
              <a:buFont typeface="Wingdings" panose="05000000000000000000" pitchFamily="2" charset="2"/>
              <a:buChar char="ü"/>
            </a:pPr>
            <a:r>
              <a:rPr lang="en-GB" sz="2000" dirty="0">
                <a:solidFill>
                  <a:srgbClr val="0070C0"/>
                </a:solidFill>
                <a:latin typeface="Arial Narrow" panose="020B0606020202030204" pitchFamily="34" charset="0"/>
              </a:rPr>
              <a:t>Beginning 31 December 2024, countries submit a </a:t>
            </a:r>
            <a:r>
              <a:rPr lang="en-GB" sz="2000" b="1" dirty="0">
                <a:solidFill>
                  <a:srgbClr val="0070C0"/>
                </a:solidFill>
                <a:latin typeface="Arial Narrow" panose="020B0606020202030204" pitchFamily="34" charset="0"/>
              </a:rPr>
              <a:t>biennial transparency report (BTR) </a:t>
            </a:r>
            <a:r>
              <a:rPr lang="en-GB" sz="2000" dirty="0">
                <a:solidFill>
                  <a:srgbClr val="0070C0"/>
                </a:solidFill>
                <a:latin typeface="Arial Narrow" panose="020B0606020202030204" pitchFamily="34" charset="0"/>
              </a:rPr>
              <a:t>consisting of a narrative document and reporting tables/ formats.</a:t>
            </a:r>
          </a:p>
          <a:p>
            <a:pPr marL="182563" lvl="1" indent="0" algn="just">
              <a:spcBef>
                <a:spcPts val="0"/>
              </a:spcBef>
              <a:buNone/>
            </a:pPr>
            <a:endParaRPr lang="en-GB" sz="2000" dirty="0">
              <a:solidFill>
                <a:srgbClr val="0070C0"/>
              </a:solidFill>
              <a:latin typeface="Arial Narrow" panose="020B0606020202030204" pitchFamily="34" charset="0"/>
            </a:endParaRPr>
          </a:p>
          <a:p>
            <a:pPr marL="468313" lvl="1" algn="just">
              <a:spcBef>
                <a:spcPts val="0"/>
              </a:spcBef>
              <a:buFont typeface="Wingdings" panose="05000000000000000000" pitchFamily="2" charset="2"/>
              <a:buChar char="ü"/>
            </a:pPr>
            <a:r>
              <a:rPr lang="en-GB" sz="2000" dirty="0">
                <a:solidFill>
                  <a:srgbClr val="0070C0"/>
                </a:solidFill>
                <a:latin typeface="Arial Narrow" panose="020B0606020202030204" pitchFamily="34" charset="0"/>
              </a:rPr>
              <a:t>Reporting must follow the </a:t>
            </a:r>
            <a:r>
              <a:rPr lang="en-GB" sz="2000" b="1" dirty="0">
                <a:solidFill>
                  <a:srgbClr val="0070C0"/>
                </a:solidFill>
                <a:latin typeface="Arial Narrow" panose="020B0606020202030204" pitchFamily="34" charset="0"/>
              </a:rPr>
              <a:t>Modalities, Procedures and Guidelines (MPGs) </a:t>
            </a:r>
            <a:r>
              <a:rPr lang="en-GB" sz="2000" dirty="0">
                <a:solidFill>
                  <a:srgbClr val="0070C0"/>
                </a:solidFill>
                <a:latin typeface="Arial Narrow" panose="020B0606020202030204" pitchFamily="34" charset="0"/>
              </a:rPr>
              <a:t>(decision 18/CMA.1)</a:t>
            </a:r>
          </a:p>
          <a:p>
            <a:pPr marL="468313" lvl="1" algn="just">
              <a:spcBef>
                <a:spcPts val="0"/>
              </a:spcBef>
              <a:buFont typeface="Wingdings" panose="05000000000000000000" pitchFamily="2" charset="2"/>
              <a:buChar char="ü"/>
            </a:pPr>
            <a:endParaRPr lang="en-GB" sz="2000" dirty="0">
              <a:solidFill>
                <a:srgbClr val="0070C0"/>
              </a:solidFill>
              <a:latin typeface="Arial Narrow" panose="020B0606020202030204" pitchFamily="34" charset="0"/>
            </a:endParaRPr>
          </a:p>
          <a:p>
            <a:pPr marL="468313" lvl="1" algn="just">
              <a:spcBef>
                <a:spcPts val="0"/>
              </a:spcBef>
              <a:buFont typeface="Wingdings" panose="05000000000000000000" pitchFamily="2" charset="2"/>
              <a:buChar char="ü"/>
            </a:pPr>
            <a:r>
              <a:rPr lang="en-GB" sz="2000" b="1" dirty="0">
                <a:solidFill>
                  <a:srgbClr val="0070C0"/>
                </a:solidFill>
                <a:latin typeface="Arial Narrow" panose="020B0606020202030204" pitchFamily="34" charset="0"/>
              </a:rPr>
              <a:t>Decision 5/CMA.3 </a:t>
            </a:r>
            <a:r>
              <a:rPr lang="en-GB" sz="2000" dirty="0">
                <a:solidFill>
                  <a:srgbClr val="0070C0"/>
                </a:solidFill>
                <a:latin typeface="Arial Narrow" panose="020B0606020202030204" pitchFamily="34" charset="0"/>
              </a:rPr>
              <a:t>mandates the UNFCCC to develop reporting tools for the electronic reporting of the tables and formats, specifically:</a:t>
            </a:r>
          </a:p>
          <a:p>
            <a:pPr marL="868363" lvl="2" algn="just">
              <a:spcBef>
                <a:spcPts val="0"/>
              </a:spcBef>
              <a:buFont typeface="Wingdings" panose="05000000000000000000" pitchFamily="2" charset="2"/>
              <a:buChar char="ü"/>
            </a:pPr>
            <a:r>
              <a:rPr lang="en-GB" sz="2000" dirty="0">
                <a:solidFill>
                  <a:srgbClr val="0070C0"/>
                </a:solidFill>
                <a:latin typeface="Arial Narrow" panose="020B0606020202030204" pitchFamily="34" charset="0"/>
              </a:rPr>
              <a:t>Common reporting tables for GHG inventory (Annex I);</a:t>
            </a:r>
          </a:p>
          <a:p>
            <a:pPr marL="868363" lvl="2" algn="just">
              <a:spcBef>
                <a:spcPts val="0"/>
              </a:spcBef>
              <a:buFont typeface="Wingdings" panose="05000000000000000000" pitchFamily="2" charset="2"/>
              <a:buChar char="ü"/>
            </a:pPr>
            <a:r>
              <a:rPr lang="en-GB" sz="2000" dirty="0">
                <a:solidFill>
                  <a:srgbClr val="0070C0"/>
                </a:solidFill>
                <a:latin typeface="Arial Narrow" panose="020B0606020202030204" pitchFamily="34" charset="0"/>
              </a:rPr>
              <a:t>Common tabular formats for tracking progress made in implementing/achieving NDCs (Annex 2);  </a:t>
            </a:r>
          </a:p>
          <a:p>
            <a:pPr marL="868363" lvl="2" algn="just">
              <a:spcBef>
                <a:spcPts val="0"/>
              </a:spcBef>
              <a:buFont typeface="Wingdings" panose="05000000000000000000" pitchFamily="2" charset="2"/>
              <a:buChar char="ü"/>
            </a:pPr>
            <a:r>
              <a:rPr lang="en-GB" sz="2000" dirty="0">
                <a:solidFill>
                  <a:srgbClr val="0070C0"/>
                </a:solidFill>
                <a:latin typeface="Arial Narrow" panose="020B0606020202030204" pitchFamily="34" charset="0"/>
              </a:rPr>
              <a:t>Common tabular formats for financial, technology development and transfer and capacity-building support (Annex 3)</a:t>
            </a:r>
          </a:p>
          <a:p>
            <a:pPr marL="868363" lvl="2" algn="just">
              <a:spcBef>
                <a:spcPts val="0"/>
              </a:spcBef>
              <a:buFont typeface="Wingdings" panose="05000000000000000000" pitchFamily="2" charset="2"/>
              <a:buChar char="ü"/>
            </a:pPr>
            <a:endParaRPr lang="en-GB" sz="1800" dirty="0">
              <a:solidFill>
                <a:srgbClr val="0070C0"/>
              </a:solidFill>
              <a:latin typeface="Arial Narrow" panose="020B0606020202030204" pitchFamily="34" charset="0"/>
            </a:endParaRPr>
          </a:p>
          <a:p>
            <a:pPr marL="468313" lvl="1" algn="just">
              <a:spcBef>
                <a:spcPts val="0"/>
              </a:spcBef>
              <a:buFont typeface="Wingdings" panose="05000000000000000000" pitchFamily="2" charset="2"/>
              <a:buChar char="ü"/>
            </a:pPr>
            <a:r>
              <a:rPr lang="en-GB" sz="2000" dirty="0">
                <a:solidFill>
                  <a:srgbClr val="0070C0"/>
                </a:solidFill>
                <a:latin typeface="Arial Narrow" panose="020B0606020202030204" pitchFamily="34" charset="0"/>
              </a:rPr>
              <a:t>Requests the UNFCCC secretariat </a:t>
            </a:r>
            <a:r>
              <a:rPr lang="en-GB" sz="2000" b="1" dirty="0">
                <a:solidFill>
                  <a:srgbClr val="0070C0"/>
                </a:solidFill>
                <a:latin typeface="Arial Narrow" panose="020B0606020202030204" pitchFamily="34" charset="0"/>
              </a:rPr>
              <a:t>to facilitate interoperability </a:t>
            </a:r>
            <a:r>
              <a:rPr lang="en-GB" sz="2000" dirty="0">
                <a:solidFill>
                  <a:srgbClr val="0070C0"/>
                </a:solidFill>
                <a:latin typeface="Arial Narrow" panose="020B0606020202030204" pitchFamily="34" charset="0"/>
              </a:rPr>
              <a:t>between the reporting tools and the IPCC inventory software and invites the IPCC to participate in this effort.</a:t>
            </a:r>
          </a:p>
          <a:p>
            <a:endParaRPr lang="en-US" sz="3600" dirty="0"/>
          </a:p>
        </p:txBody>
      </p:sp>
    </p:spTree>
    <p:extLst>
      <p:ext uri="{BB962C8B-B14F-4D97-AF65-F5344CB8AC3E}">
        <p14:creationId xmlns:p14="http://schemas.microsoft.com/office/powerpoint/2010/main" val="3122525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4DC9E8B-B245-9054-D3B0-92A28D66E8AD}"/>
              </a:ext>
            </a:extLst>
          </p:cNvPr>
          <p:cNvGrpSpPr/>
          <p:nvPr/>
        </p:nvGrpSpPr>
        <p:grpSpPr>
          <a:xfrm>
            <a:off x="2567215" y="4726172"/>
            <a:ext cx="9070905" cy="2148038"/>
            <a:chOff x="2567215" y="4726172"/>
            <a:chExt cx="9070905" cy="2148038"/>
          </a:xfrm>
        </p:grpSpPr>
        <p:pic>
          <p:nvPicPr>
            <p:cNvPr id="14" name="Picture 13">
              <a:extLst>
                <a:ext uri="{FF2B5EF4-FFF2-40B4-BE49-F238E27FC236}">
                  <a16:creationId xmlns:a16="http://schemas.microsoft.com/office/drawing/2014/main" id="{69952B6B-71ED-A072-5E27-A5ACEDDC1507}"/>
                </a:ext>
              </a:extLst>
            </p:cNvPr>
            <p:cNvPicPr>
              <a:picLocks noChangeAspect="1"/>
            </p:cNvPicPr>
            <p:nvPr/>
          </p:nvPicPr>
          <p:blipFill>
            <a:blip r:embed="rId3"/>
            <a:stretch>
              <a:fillRect/>
            </a:stretch>
          </p:blipFill>
          <p:spPr>
            <a:xfrm>
              <a:off x="2567215" y="4793954"/>
              <a:ext cx="7569518" cy="2080256"/>
            </a:xfrm>
            <a:prstGeom prst="rect">
              <a:avLst/>
            </a:prstGeom>
          </p:spPr>
        </p:pic>
        <p:sp>
          <p:nvSpPr>
            <p:cNvPr id="15" name="TextBox 14">
              <a:extLst>
                <a:ext uri="{FF2B5EF4-FFF2-40B4-BE49-F238E27FC236}">
                  <a16:creationId xmlns:a16="http://schemas.microsoft.com/office/drawing/2014/main" id="{CA9A0D25-6F88-7715-2729-2DBC99FD19C5}"/>
                </a:ext>
              </a:extLst>
            </p:cNvPr>
            <p:cNvSpPr txBox="1"/>
            <p:nvPr/>
          </p:nvSpPr>
          <p:spPr>
            <a:xfrm>
              <a:off x="9335386" y="4726172"/>
              <a:ext cx="2302734" cy="923330"/>
            </a:xfrm>
            <a:prstGeom prst="rect">
              <a:avLst/>
            </a:prstGeom>
            <a:solidFill>
              <a:schemeClr val="bg1"/>
            </a:solidFill>
            <a:ln w="25400">
              <a:solidFill>
                <a:srgbClr val="FFC000"/>
              </a:solidFill>
            </a:ln>
          </p:spPr>
          <p:txBody>
            <a:bodyPr wrap="square" rtlCol="0">
              <a:spAutoFit/>
            </a:bodyPr>
            <a:lstStyle/>
            <a:p>
              <a:r>
                <a:rPr lang="en-US" dirty="0"/>
                <a:t>AD, EFs and some parameters entered into cells of CRT</a:t>
              </a:r>
            </a:p>
          </p:txBody>
        </p:sp>
      </p:grpSp>
      <p:pic>
        <p:nvPicPr>
          <p:cNvPr id="6" name="Picture 5">
            <a:extLst>
              <a:ext uri="{FF2B5EF4-FFF2-40B4-BE49-F238E27FC236}">
                <a16:creationId xmlns:a16="http://schemas.microsoft.com/office/drawing/2014/main" id="{5A6E6037-7F90-5441-AA2B-4BF222FF842C}"/>
              </a:ext>
            </a:extLst>
          </p:cNvPr>
          <p:cNvPicPr>
            <a:picLocks noChangeAspect="1"/>
          </p:cNvPicPr>
          <p:nvPr/>
        </p:nvPicPr>
        <p:blipFill>
          <a:blip r:embed="rId4"/>
          <a:stretch>
            <a:fillRect/>
          </a:stretch>
        </p:blipFill>
        <p:spPr>
          <a:xfrm>
            <a:off x="88869" y="998424"/>
            <a:ext cx="7374526" cy="1518570"/>
          </a:xfrm>
          <a:prstGeom prst="rect">
            <a:avLst/>
          </a:prstGeom>
        </p:spPr>
      </p:pic>
      <p:pic>
        <p:nvPicPr>
          <p:cNvPr id="43" name="Picture 42">
            <a:extLst>
              <a:ext uri="{FF2B5EF4-FFF2-40B4-BE49-F238E27FC236}">
                <a16:creationId xmlns:a16="http://schemas.microsoft.com/office/drawing/2014/main" id="{F23EFDAD-9EA0-629A-AD96-528B69C8A517}"/>
              </a:ext>
            </a:extLst>
          </p:cNvPr>
          <p:cNvPicPr>
            <a:picLocks noChangeAspect="1"/>
          </p:cNvPicPr>
          <p:nvPr/>
        </p:nvPicPr>
        <p:blipFill>
          <a:blip r:embed="rId5"/>
          <a:stretch>
            <a:fillRect/>
          </a:stretch>
        </p:blipFill>
        <p:spPr>
          <a:xfrm>
            <a:off x="1146507" y="2622591"/>
            <a:ext cx="6194466" cy="1926450"/>
          </a:xfrm>
          <a:prstGeom prst="rect">
            <a:avLst/>
          </a:prstGeom>
        </p:spPr>
      </p:pic>
      <p:sp>
        <p:nvSpPr>
          <p:cNvPr id="5" name="Title 4">
            <a:extLst>
              <a:ext uri="{FF2B5EF4-FFF2-40B4-BE49-F238E27FC236}">
                <a16:creationId xmlns:a16="http://schemas.microsoft.com/office/drawing/2014/main" id="{3981571F-B825-3878-F338-9BBA243D24D4}"/>
              </a:ext>
            </a:extLst>
          </p:cNvPr>
          <p:cNvSpPr>
            <a:spLocks noGrp="1"/>
          </p:cNvSpPr>
          <p:nvPr>
            <p:ph type="title" idx="4294967295"/>
          </p:nvPr>
        </p:nvSpPr>
        <p:spPr>
          <a:xfrm>
            <a:off x="301848" y="309569"/>
            <a:ext cx="8229600" cy="739775"/>
          </a:xfrm>
        </p:spPr>
        <p:txBody>
          <a:bodyPr>
            <a:normAutofit/>
          </a:bodyPr>
          <a:lstStyle/>
          <a:p>
            <a:pPr algn="l"/>
            <a:r>
              <a:rPr lang="en-US" sz="4000" b="1" kern="0" dirty="0">
                <a:solidFill>
                  <a:srgbClr val="990002"/>
                </a:solidFill>
                <a:effectLst>
                  <a:outerShdw blurRad="38100" dist="38100" dir="2700000" algn="tl">
                    <a:srgbClr val="000000">
                      <a:alpha val="43137"/>
                    </a:srgbClr>
                  </a:outerShdw>
                </a:effectLst>
                <a:latin typeface="Arial Narrow"/>
              </a:rPr>
              <a:t>What is interoperability?</a:t>
            </a:r>
          </a:p>
        </p:txBody>
      </p:sp>
      <p:grpSp>
        <p:nvGrpSpPr>
          <p:cNvPr id="82" name="Group 81">
            <a:extLst>
              <a:ext uri="{FF2B5EF4-FFF2-40B4-BE49-F238E27FC236}">
                <a16:creationId xmlns:a16="http://schemas.microsoft.com/office/drawing/2014/main" id="{39A78936-491F-4C61-27F0-C01BDD8D3B55}"/>
              </a:ext>
            </a:extLst>
          </p:cNvPr>
          <p:cNvGrpSpPr/>
          <p:nvPr/>
        </p:nvGrpSpPr>
        <p:grpSpPr>
          <a:xfrm>
            <a:off x="3719032" y="2349579"/>
            <a:ext cx="6614598" cy="4562757"/>
            <a:chOff x="1370927" y="2294593"/>
            <a:chExt cx="6317618" cy="4508421"/>
          </a:xfrm>
        </p:grpSpPr>
        <p:grpSp>
          <p:nvGrpSpPr>
            <p:cNvPr id="54" name="Group 53">
              <a:extLst>
                <a:ext uri="{FF2B5EF4-FFF2-40B4-BE49-F238E27FC236}">
                  <a16:creationId xmlns:a16="http://schemas.microsoft.com/office/drawing/2014/main" id="{A5D97455-80BA-9BCF-EF62-5AD01009392A}"/>
                </a:ext>
              </a:extLst>
            </p:cNvPr>
            <p:cNvGrpSpPr/>
            <p:nvPr/>
          </p:nvGrpSpPr>
          <p:grpSpPr>
            <a:xfrm>
              <a:off x="1829320" y="2294593"/>
              <a:ext cx="5859225" cy="4508421"/>
              <a:chOff x="1795340" y="2291242"/>
              <a:chExt cx="5859225" cy="4508421"/>
            </a:xfrm>
          </p:grpSpPr>
          <p:grpSp>
            <p:nvGrpSpPr>
              <p:cNvPr id="34" name="Group 33">
                <a:extLst>
                  <a:ext uri="{FF2B5EF4-FFF2-40B4-BE49-F238E27FC236}">
                    <a16:creationId xmlns:a16="http://schemas.microsoft.com/office/drawing/2014/main" id="{EB3A59A5-B5EA-9CBF-FEBF-C526A3F31B7E}"/>
                  </a:ext>
                </a:extLst>
              </p:cNvPr>
              <p:cNvGrpSpPr/>
              <p:nvPr/>
            </p:nvGrpSpPr>
            <p:grpSpPr>
              <a:xfrm>
                <a:off x="3988260" y="4316369"/>
                <a:ext cx="2162362" cy="2271108"/>
                <a:chOff x="-875683" y="2204220"/>
                <a:chExt cx="3133332" cy="4375191"/>
              </a:xfrm>
            </p:grpSpPr>
            <p:cxnSp>
              <p:nvCxnSpPr>
                <p:cNvPr id="35" name="Straight Arrow Connector 34">
                  <a:extLst>
                    <a:ext uri="{FF2B5EF4-FFF2-40B4-BE49-F238E27FC236}">
                      <a16:creationId xmlns:a16="http://schemas.microsoft.com/office/drawing/2014/main" id="{D57C44E9-B8B1-024F-07DB-AECF15AE1B3E}"/>
                    </a:ext>
                  </a:extLst>
                </p:cNvPr>
                <p:cNvCxnSpPr>
                  <a:cxnSpLocks/>
                  <a:stCxn id="58" idx="6"/>
                </p:cNvCxnSpPr>
                <p:nvPr/>
              </p:nvCxnSpPr>
              <p:spPr>
                <a:xfrm>
                  <a:off x="-875683" y="2460404"/>
                  <a:ext cx="3133332" cy="41190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56F9FB22-3858-2822-4AE4-BDD4A87F30AB}"/>
                    </a:ext>
                  </a:extLst>
                </p:cNvPr>
                <p:cNvSpPr/>
                <p:nvPr/>
              </p:nvSpPr>
              <p:spPr>
                <a:xfrm>
                  <a:off x="-168442" y="2204220"/>
                  <a:ext cx="566802" cy="396114"/>
                </a:xfrm>
                <a:prstGeom prst="ellips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grpSp>
          <p:grpSp>
            <p:nvGrpSpPr>
              <p:cNvPr id="33" name="Group 32">
                <a:extLst>
                  <a:ext uri="{FF2B5EF4-FFF2-40B4-BE49-F238E27FC236}">
                    <a16:creationId xmlns:a16="http://schemas.microsoft.com/office/drawing/2014/main" id="{6D459FEA-BFD8-41C0-8F52-5AE540229074}"/>
                  </a:ext>
                </a:extLst>
              </p:cNvPr>
              <p:cNvGrpSpPr/>
              <p:nvPr/>
            </p:nvGrpSpPr>
            <p:grpSpPr>
              <a:xfrm>
                <a:off x="2199834" y="2291242"/>
                <a:ext cx="2029578" cy="4296235"/>
                <a:chOff x="1807173" y="2382671"/>
                <a:chExt cx="1811363" cy="4315436"/>
              </a:xfrm>
            </p:grpSpPr>
            <p:cxnSp>
              <p:nvCxnSpPr>
                <p:cNvPr id="31" name="Straight Arrow Connector 30">
                  <a:extLst>
                    <a:ext uri="{FF2B5EF4-FFF2-40B4-BE49-F238E27FC236}">
                      <a16:creationId xmlns:a16="http://schemas.microsoft.com/office/drawing/2014/main" id="{84F79764-AD6F-13DA-9968-2977A449F748}"/>
                    </a:ext>
                  </a:extLst>
                </p:cNvPr>
                <p:cNvCxnSpPr>
                  <a:cxnSpLocks/>
                  <a:stCxn id="32" idx="3"/>
                </p:cNvCxnSpPr>
                <p:nvPr/>
              </p:nvCxnSpPr>
              <p:spPr>
                <a:xfrm flipH="1">
                  <a:off x="1807173" y="2649867"/>
                  <a:ext cx="1352347" cy="40482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D66C2D2-6602-06B9-DCAE-66D50F052616}"/>
                    </a:ext>
                  </a:extLst>
                </p:cNvPr>
                <p:cNvSpPr/>
                <p:nvPr/>
              </p:nvSpPr>
              <p:spPr>
                <a:xfrm>
                  <a:off x="3080765" y="2382671"/>
                  <a:ext cx="537771" cy="313040"/>
                </a:xfrm>
                <a:prstGeom prst="ellips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grpSp>
          <p:sp>
            <p:nvSpPr>
              <p:cNvPr id="52" name="Rectangle: Rounded Corners 51">
                <a:extLst>
                  <a:ext uri="{FF2B5EF4-FFF2-40B4-BE49-F238E27FC236}">
                    <a16:creationId xmlns:a16="http://schemas.microsoft.com/office/drawing/2014/main" id="{B6747B85-FB48-63E5-34B9-2A25A0FF1F50}"/>
                  </a:ext>
                </a:extLst>
              </p:cNvPr>
              <p:cNvSpPr/>
              <p:nvPr/>
            </p:nvSpPr>
            <p:spPr>
              <a:xfrm>
                <a:off x="1795340" y="6299886"/>
                <a:ext cx="971753" cy="499777"/>
              </a:xfrm>
              <a:prstGeom prst="roundRect">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53" name="Rectangle: Rounded Corners 52">
                <a:extLst>
                  <a:ext uri="{FF2B5EF4-FFF2-40B4-BE49-F238E27FC236}">
                    <a16:creationId xmlns:a16="http://schemas.microsoft.com/office/drawing/2014/main" id="{F1BFA7DF-D163-057B-68B7-1101FA1D7A5D}"/>
                  </a:ext>
                </a:extLst>
              </p:cNvPr>
              <p:cNvSpPr/>
              <p:nvPr/>
            </p:nvSpPr>
            <p:spPr>
              <a:xfrm>
                <a:off x="5007869" y="6389134"/>
                <a:ext cx="2646696" cy="396684"/>
              </a:xfrm>
              <a:prstGeom prst="roundRect">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grpSp>
        <p:sp>
          <p:nvSpPr>
            <p:cNvPr id="58" name="Oval 57">
              <a:extLst>
                <a:ext uri="{FF2B5EF4-FFF2-40B4-BE49-F238E27FC236}">
                  <a16:creationId xmlns:a16="http://schemas.microsoft.com/office/drawing/2014/main" id="{D9C86EAB-BEC2-E2BD-DB81-6F0CE3BCFE38}"/>
                </a:ext>
              </a:extLst>
            </p:cNvPr>
            <p:cNvSpPr/>
            <p:nvPr/>
          </p:nvSpPr>
          <p:spPr>
            <a:xfrm>
              <a:off x="3631081" y="4349893"/>
              <a:ext cx="391159" cy="2056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099BD200-DA4E-FF12-E5DF-A6E1BF61B7A6}"/>
                </a:ext>
              </a:extLst>
            </p:cNvPr>
            <p:cNvSpPr/>
            <p:nvPr/>
          </p:nvSpPr>
          <p:spPr>
            <a:xfrm>
              <a:off x="2769842" y="4303588"/>
              <a:ext cx="391159" cy="2056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a:extLst>
                <a:ext uri="{FF2B5EF4-FFF2-40B4-BE49-F238E27FC236}">
                  <a16:creationId xmlns:a16="http://schemas.microsoft.com/office/drawing/2014/main" id="{47008D2B-3670-FD71-FD7F-A557407DD2ED}"/>
                </a:ext>
              </a:extLst>
            </p:cNvPr>
            <p:cNvCxnSpPr>
              <a:cxnSpLocks/>
              <a:stCxn id="79" idx="5"/>
            </p:cNvCxnSpPr>
            <p:nvPr/>
          </p:nvCxnSpPr>
          <p:spPr>
            <a:xfrm>
              <a:off x="1704802" y="4507558"/>
              <a:ext cx="5592582" cy="20349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C7070B49-F277-DFE3-2692-A45F191A7755}"/>
                </a:ext>
              </a:extLst>
            </p:cNvPr>
            <p:cNvCxnSpPr>
              <a:cxnSpLocks/>
              <a:stCxn id="59" idx="6"/>
            </p:cNvCxnSpPr>
            <p:nvPr/>
          </p:nvCxnSpPr>
          <p:spPr>
            <a:xfrm>
              <a:off x="3161001" y="4406397"/>
              <a:ext cx="2290988" cy="21772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8A17641E-D0A1-799E-2C35-4C868E5CA59E}"/>
                </a:ext>
              </a:extLst>
            </p:cNvPr>
            <p:cNvSpPr/>
            <p:nvPr/>
          </p:nvSpPr>
          <p:spPr>
            <a:xfrm>
              <a:off x="1370927" y="4332052"/>
              <a:ext cx="391159" cy="205618"/>
            </a:xfrm>
            <a:prstGeom prst="ellips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cxnSp>
          <p:nvCxnSpPr>
            <p:cNvPr id="80" name="Straight Arrow Connector 79">
              <a:extLst>
                <a:ext uri="{FF2B5EF4-FFF2-40B4-BE49-F238E27FC236}">
                  <a16:creationId xmlns:a16="http://schemas.microsoft.com/office/drawing/2014/main" id="{2A15CEA8-438F-6B14-600A-34E81B2C0CCA}"/>
                </a:ext>
              </a:extLst>
            </p:cNvPr>
            <p:cNvCxnSpPr>
              <a:cxnSpLocks/>
            </p:cNvCxnSpPr>
            <p:nvPr/>
          </p:nvCxnSpPr>
          <p:spPr>
            <a:xfrm>
              <a:off x="4681920" y="4453593"/>
              <a:ext cx="2148805" cy="21372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93" name="TextBox 92">
            <a:extLst>
              <a:ext uri="{FF2B5EF4-FFF2-40B4-BE49-F238E27FC236}">
                <a16:creationId xmlns:a16="http://schemas.microsoft.com/office/drawing/2014/main" id="{4C050A42-293C-5828-7C96-C73AFC0A4EFB}"/>
              </a:ext>
            </a:extLst>
          </p:cNvPr>
          <p:cNvSpPr txBox="1"/>
          <p:nvPr/>
        </p:nvSpPr>
        <p:spPr>
          <a:xfrm>
            <a:off x="8472969" y="1515683"/>
            <a:ext cx="3544860" cy="184665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2400" i="1" dirty="0">
                <a:solidFill>
                  <a:srgbClr val="0070C0"/>
                </a:solidFill>
                <a:latin typeface="Arial Narrow" panose="020B0606020202030204" pitchFamily="34" charset="0"/>
              </a:rPr>
              <a:t>Interoperability: “The ability of computer systems or software to exchange and make use of information”  </a:t>
            </a:r>
          </a:p>
          <a:p>
            <a:pPr marR="0" lvl="0" algn="r" defTabSz="914400" rtl="0" eaLnBrk="1" fontAlgn="auto" latinLnBrk="0" hangingPunct="1">
              <a:lnSpc>
                <a:spcPct val="100000"/>
              </a:lnSpc>
              <a:spcBef>
                <a:spcPts val="0"/>
              </a:spcBef>
              <a:spcAft>
                <a:spcPts val="0"/>
              </a:spcAft>
              <a:buClrTx/>
              <a:buSzTx/>
              <a:tabLst/>
              <a:defRPr/>
            </a:pPr>
            <a:r>
              <a:rPr lang="en-US" i="1" dirty="0">
                <a:solidFill>
                  <a:srgbClr val="0070C0"/>
                </a:solidFill>
                <a:latin typeface="Arial Narrow" panose="020B0606020202030204" pitchFamily="34" charset="0"/>
              </a:rPr>
              <a:t>--Oxford Dictionary</a:t>
            </a:r>
          </a:p>
        </p:txBody>
      </p:sp>
    </p:spTree>
    <p:extLst>
      <p:ext uri="{BB962C8B-B14F-4D97-AF65-F5344CB8AC3E}">
        <p14:creationId xmlns:p14="http://schemas.microsoft.com/office/powerpoint/2010/main" val="234842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B973-DB4E-D3FB-37FB-678B3A8BCC06}"/>
              </a:ext>
            </a:extLst>
          </p:cNvPr>
          <p:cNvSpPr>
            <a:spLocks noGrp="1"/>
          </p:cNvSpPr>
          <p:nvPr>
            <p:ph type="title"/>
          </p:nvPr>
        </p:nvSpPr>
        <p:spPr>
          <a:xfrm>
            <a:off x="402265" y="253374"/>
            <a:ext cx="8229600" cy="929129"/>
          </a:xfrm>
        </p:spPr>
        <p:txBody>
          <a:bodyPr anchor="ctr">
            <a:normAutofit/>
          </a:bodyPr>
          <a:lstStyle/>
          <a:p>
            <a:pPr algn="l"/>
            <a:r>
              <a:rPr lang="en-US" sz="4000" b="1" kern="0" dirty="0">
                <a:solidFill>
                  <a:srgbClr val="990002"/>
                </a:solidFill>
                <a:effectLst>
                  <a:outerShdw blurRad="38100" dist="38100" dir="2700000" algn="tl">
                    <a:srgbClr val="000000">
                      <a:alpha val="43137"/>
                    </a:srgbClr>
                  </a:outerShdw>
                </a:effectLst>
                <a:latin typeface="Arial Narrow"/>
              </a:rPr>
              <a:t>Why is interoperability important?</a:t>
            </a:r>
          </a:p>
        </p:txBody>
      </p:sp>
      <p:sp>
        <p:nvSpPr>
          <p:cNvPr id="5" name="Content Placeholder 2">
            <a:extLst>
              <a:ext uri="{FF2B5EF4-FFF2-40B4-BE49-F238E27FC236}">
                <a16:creationId xmlns:a16="http://schemas.microsoft.com/office/drawing/2014/main" id="{3449BC74-6871-9D61-27DD-158D53EF0BD9}"/>
              </a:ext>
            </a:extLst>
          </p:cNvPr>
          <p:cNvSpPr>
            <a:spLocks noGrp="1"/>
          </p:cNvSpPr>
          <p:nvPr>
            <p:ph sz="half" idx="1"/>
          </p:nvPr>
        </p:nvSpPr>
        <p:spPr>
          <a:xfrm>
            <a:off x="579474" y="1339510"/>
            <a:ext cx="5313004" cy="4525963"/>
          </a:xfrm>
        </p:spPr>
        <p:txBody>
          <a:bodyPr>
            <a:normAutofit/>
          </a:bodyPr>
          <a:lstStyle/>
          <a:p>
            <a:pPr marL="0" indent="0">
              <a:lnSpc>
                <a:spcPct val="90000"/>
              </a:lnSpc>
              <a:buNone/>
            </a:pPr>
            <a:r>
              <a:rPr lang="en-US" sz="1800" dirty="0"/>
              <a:t>IPCC inventory software becomes a central component of a Party’s institutional arrangements to facilitate meeting UNFCCC national reporting obligations. </a:t>
            </a:r>
          </a:p>
          <a:p>
            <a:pPr marL="0" indent="0">
              <a:lnSpc>
                <a:spcPct val="90000"/>
              </a:lnSpc>
              <a:buNone/>
            </a:pPr>
            <a:endParaRPr lang="en-US" sz="1800" dirty="0"/>
          </a:p>
          <a:p>
            <a:pPr lvl="1">
              <a:lnSpc>
                <a:spcPct val="90000"/>
              </a:lnSpc>
              <a:buFont typeface="Wingdings" panose="05000000000000000000" pitchFamily="2" charset="2"/>
              <a:buChar char="ü"/>
            </a:pPr>
            <a:r>
              <a:rPr lang="en-US" sz="1800" dirty="0"/>
              <a:t>Supports Parties in estimating GHG emissions/removals</a:t>
            </a:r>
          </a:p>
          <a:p>
            <a:pPr lvl="1">
              <a:lnSpc>
                <a:spcPct val="90000"/>
              </a:lnSpc>
              <a:buFont typeface="Wingdings" panose="05000000000000000000" pitchFamily="2" charset="2"/>
              <a:buChar char="ü"/>
            </a:pPr>
            <a:endParaRPr lang="en-US" sz="1800" dirty="0"/>
          </a:p>
          <a:p>
            <a:pPr lvl="1">
              <a:lnSpc>
                <a:spcPct val="90000"/>
              </a:lnSpc>
              <a:buFont typeface="Wingdings" panose="05000000000000000000" pitchFamily="2" charset="2"/>
              <a:buChar char="ü"/>
            </a:pPr>
            <a:r>
              <a:rPr lang="en-US" sz="1800" dirty="0"/>
              <a:t>Organizing framework for data collection efforts among entities </a:t>
            </a:r>
          </a:p>
          <a:p>
            <a:pPr>
              <a:lnSpc>
                <a:spcPct val="90000"/>
              </a:lnSpc>
              <a:buFont typeface="Wingdings" panose="05000000000000000000" pitchFamily="2" charset="2"/>
              <a:buChar char="ü"/>
            </a:pPr>
            <a:endParaRPr lang="en-US" sz="1800" dirty="0"/>
          </a:p>
          <a:p>
            <a:pPr lvl="1">
              <a:lnSpc>
                <a:spcPct val="90000"/>
              </a:lnSpc>
              <a:buFont typeface="Wingdings" panose="05000000000000000000" pitchFamily="2" charset="2"/>
              <a:buChar char="ü"/>
            </a:pPr>
            <a:r>
              <a:rPr lang="en-US" sz="1800" dirty="0"/>
              <a:t>Minimizes error </a:t>
            </a:r>
          </a:p>
          <a:p>
            <a:pPr>
              <a:lnSpc>
                <a:spcPct val="90000"/>
              </a:lnSpc>
              <a:buFont typeface="Wingdings" panose="05000000000000000000" pitchFamily="2" charset="2"/>
              <a:buChar char="ü"/>
            </a:pPr>
            <a:endParaRPr lang="en-US" sz="1800" dirty="0"/>
          </a:p>
          <a:p>
            <a:pPr lvl="1">
              <a:lnSpc>
                <a:spcPct val="90000"/>
              </a:lnSpc>
              <a:buFont typeface="Wingdings" panose="05000000000000000000" pitchFamily="2" charset="2"/>
              <a:buChar char="ü"/>
            </a:pPr>
            <a:r>
              <a:rPr lang="en-US" sz="1800" dirty="0"/>
              <a:t>Reduces reporting burden</a:t>
            </a:r>
          </a:p>
          <a:p>
            <a:pPr>
              <a:lnSpc>
                <a:spcPct val="90000"/>
              </a:lnSpc>
              <a:buFont typeface="Wingdings" panose="05000000000000000000" pitchFamily="2" charset="2"/>
              <a:buChar char="ü"/>
            </a:pPr>
            <a:endParaRPr lang="en-US" sz="1800" dirty="0"/>
          </a:p>
          <a:p>
            <a:pPr marL="0" indent="0">
              <a:lnSpc>
                <a:spcPct val="90000"/>
              </a:lnSpc>
              <a:buNone/>
            </a:pPr>
            <a:endParaRPr lang="en-US" sz="1800" dirty="0"/>
          </a:p>
        </p:txBody>
      </p:sp>
      <p:pic>
        <p:nvPicPr>
          <p:cNvPr id="7" name="Picture 6" descr="Network with pins">
            <a:extLst>
              <a:ext uri="{FF2B5EF4-FFF2-40B4-BE49-F238E27FC236}">
                <a16:creationId xmlns:a16="http://schemas.microsoft.com/office/drawing/2014/main" id="{B3C68FB5-8E46-5717-A864-C278ADF7BF61}"/>
              </a:ext>
            </a:extLst>
          </p:cNvPr>
          <p:cNvPicPr>
            <a:picLocks noChangeAspect="1"/>
          </p:cNvPicPr>
          <p:nvPr/>
        </p:nvPicPr>
        <p:blipFill rotWithShape="1">
          <a:blip r:embed="rId3">
            <a:extLst>
              <a:ext uri="{28A0092B-C50C-407E-A947-70E740481C1C}">
                <a14:useLocalDpi xmlns:a14="http://schemas.microsoft.com/office/drawing/2010/main" val="0"/>
              </a:ext>
            </a:extLst>
          </a:blip>
          <a:srcRect l="19738" r="20923" b="1"/>
          <a:stretch/>
        </p:blipFill>
        <p:spPr>
          <a:xfrm>
            <a:off x="6464326" y="1265081"/>
            <a:ext cx="4038600" cy="4525963"/>
          </a:xfrm>
          <a:prstGeom prst="rect">
            <a:avLst/>
          </a:prstGeom>
          <a:noFill/>
        </p:spPr>
      </p:pic>
    </p:spTree>
    <p:extLst>
      <p:ext uri="{BB962C8B-B14F-4D97-AF65-F5344CB8AC3E}">
        <p14:creationId xmlns:p14="http://schemas.microsoft.com/office/powerpoint/2010/main" val="1583217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D65BB-B46E-A934-312F-996CD3497A2E}"/>
              </a:ext>
            </a:extLst>
          </p:cNvPr>
          <p:cNvSpPr>
            <a:spLocks noGrp="1"/>
          </p:cNvSpPr>
          <p:nvPr>
            <p:ph type="title"/>
          </p:nvPr>
        </p:nvSpPr>
        <p:spPr>
          <a:xfrm>
            <a:off x="221512" y="326896"/>
            <a:ext cx="8229600" cy="799250"/>
          </a:xfrm>
        </p:spPr>
        <p:txBody>
          <a:bodyPr>
            <a:normAutofit/>
          </a:bodyPr>
          <a:lstStyle/>
          <a:p>
            <a:pPr algn="l"/>
            <a:r>
              <a:rPr lang="en-US" sz="4000" b="1" kern="0" dirty="0">
                <a:solidFill>
                  <a:srgbClr val="990002"/>
                </a:solidFill>
                <a:effectLst>
                  <a:outerShdw blurRad="38100" dist="38100" dir="2700000" algn="tl">
                    <a:srgbClr val="000000">
                      <a:alpha val="43137"/>
                    </a:srgbClr>
                  </a:outerShdw>
                </a:effectLst>
                <a:latin typeface="Arial Narrow"/>
              </a:rPr>
              <a:t>Making the Link </a:t>
            </a:r>
          </a:p>
        </p:txBody>
      </p:sp>
      <p:sp>
        <p:nvSpPr>
          <p:cNvPr id="3" name="Content Placeholder 2">
            <a:extLst>
              <a:ext uri="{FF2B5EF4-FFF2-40B4-BE49-F238E27FC236}">
                <a16:creationId xmlns:a16="http://schemas.microsoft.com/office/drawing/2014/main" id="{B7418FAD-A01A-0D47-EA4D-6D89D4512886}"/>
              </a:ext>
            </a:extLst>
          </p:cNvPr>
          <p:cNvSpPr>
            <a:spLocks noGrp="1"/>
          </p:cNvSpPr>
          <p:nvPr>
            <p:ph idx="1"/>
          </p:nvPr>
        </p:nvSpPr>
        <p:spPr>
          <a:xfrm>
            <a:off x="0" y="1270038"/>
            <a:ext cx="3846100" cy="5095647"/>
          </a:xfrm>
        </p:spPr>
        <p:txBody>
          <a:bodyPr>
            <a:normAutofit fontScale="92500" lnSpcReduction="10000"/>
          </a:bodyPr>
          <a:lstStyle/>
          <a:p>
            <a:pPr>
              <a:buFont typeface="Wingdings" panose="05000000000000000000" pitchFamily="2" charset="2"/>
              <a:buChar char="ü"/>
            </a:pPr>
            <a:r>
              <a:rPr lang="en-US" sz="1800" dirty="0"/>
              <a:t>UNFCCC and IPCC working closely together</a:t>
            </a:r>
          </a:p>
          <a:p>
            <a:pPr>
              <a:buFont typeface="Wingdings" panose="05000000000000000000" pitchFamily="2" charset="2"/>
              <a:buChar char="ü"/>
            </a:pPr>
            <a:endParaRPr lang="en-US" sz="1800" dirty="0"/>
          </a:p>
          <a:p>
            <a:pPr>
              <a:buFont typeface="Wingdings" panose="05000000000000000000" pitchFamily="2" charset="2"/>
              <a:buChar char="ü"/>
            </a:pPr>
            <a:r>
              <a:rPr lang="en-US" sz="1800" dirty="0"/>
              <a:t>Identifying differences between the IPCC Inventory software and agreed CRT</a:t>
            </a:r>
          </a:p>
          <a:p>
            <a:pPr>
              <a:buFont typeface="Wingdings" panose="05000000000000000000" pitchFamily="2" charset="2"/>
              <a:buChar char="ü"/>
            </a:pPr>
            <a:endParaRPr lang="en-US" sz="1800" dirty="0"/>
          </a:p>
          <a:p>
            <a:pPr>
              <a:buFont typeface="Wingdings" panose="05000000000000000000" pitchFamily="2" charset="2"/>
              <a:buChar char="ü"/>
            </a:pPr>
            <a:r>
              <a:rPr lang="en-US" sz="1800" dirty="0"/>
              <a:t>Preparing a detailed, cell-by-cell mapping to identify the source data from the IPCC inventory software that will populate the CRT  </a:t>
            </a:r>
          </a:p>
          <a:p>
            <a:pPr>
              <a:buFont typeface="Wingdings" panose="05000000000000000000" pitchFamily="2" charset="2"/>
              <a:buChar char="ü"/>
            </a:pPr>
            <a:endParaRPr lang="en-US" sz="1800" dirty="0"/>
          </a:p>
          <a:p>
            <a:pPr>
              <a:buFont typeface="Wingdings" panose="05000000000000000000" pitchFamily="2" charset="2"/>
              <a:buChar char="ü"/>
            </a:pPr>
            <a:r>
              <a:rPr lang="en-US" sz="1800" dirty="0"/>
              <a:t>Prepare a strategy to facilitate population of the CRT data for UNFCCC reporting</a:t>
            </a:r>
          </a:p>
          <a:p>
            <a:pPr>
              <a:buFont typeface="Wingdings" panose="05000000000000000000" pitchFamily="2" charset="2"/>
              <a:buChar char="ü"/>
            </a:pPr>
            <a:endParaRPr lang="en-US" sz="1800" dirty="0"/>
          </a:p>
          <a:p>
            <a:pPr>
              <a:buFont typeface="Wingdings" panose="05000000000000000000" pitchFamily="2" charset="2"/>
              <a:buChar char="ü"/>
            </a:pPr>
            <a:r>
              <a:rPr lang="en-US" sz="1800" dirty="0"/>
              <a:t>Mapping tables to be published to facilitate users’ understanding</a:t>
            </a:r>
          </a:p>
        </p:txBody>
      </p:sp>
      <p:pic>
        <p:nvPicPr>
          <p:cNvPr id="6" name="Picture 5">
            <a:extLst>
              <a:ext uri="{FF2B5EF4-FFF2-40B4-BE49-F238E27FC236}">
                <a16:creationId xmlns:a16="http://schemas.microsoft.com/office/drawing/2014/main" id="{EC1DE718-C99A-BEF1-6B06-4B69E122D7B8}"/>
              </a:ext>
            </a:extLst>
          </p:cNvPr>
          <p:cNvPicPr>
            <a:picLocks noChangeAspect="1"/>
          </p:cNvPicPr>
          <p:nvPr/>
        </p:nvPicPr>
        <p:blipFill>
          <a:blip r:embed="rId3"/>
          <a:stretch>
            <a:fillRect/>
          </a:stretch>
        </p:blipFill>
        <p:spPr>
          <a:xfrm>
            <a:off x="3916117" y="894504"/>
            <a:ext cx="8100446" cy="4554682"/>
          </a:xfrm>
          <a:prstGeom prst="rect">
            <a:avLst/>
          </a:prstGeom>
        </p:spPr>
      </p:pic>
    </p:spTree>
    <p:extLst>
      <p:ext uri="{BB962C8B-B14F-4D97-AF65-F5344CB8AC3E}">
        <p14:creationId xmlns:p14="http://schemas.microsoft.com/office/powerpoint/2010/main" val="711150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E74E6-51F1-A4A2-CBFF-269C53B89B99}"/>
              </a:ext>
            </a:extLst>
          </p:cNvPr>
          <p:cNvSpPr>
            <a:spLocks noGrp="1"/>
          </p:cNvSpPr>
          <p:nvPr>
            <p:ph type="title"/>
          </p:nvPr>
        </p:nvSpPr>
        <p:spPr>
          <a:xfrm>
            <a:off x="609600" y="274638"/>
            <a:ext cx="10972800" cy="1033167"/>
          </a:xfrm>
        </p:spPr>
        <p:txBody>
          <a:bodyPr/>
          <a:lstStyle/>
          <a:p>
            <a:pPr algn="l"/>
            <a:r>
              <a:rPr lang="en-US" sz="4000" b="1" kern="0" dirty="0">
                <a:solidFill>
                  <a:srgbClr val="990002"/>
                </a:solidFill>
                <a:effectLst>
                  <a:outerShdw blurRad="38100" dist="38100" dir="2700000" algn="tl">
                    <a:srgbClr val="000000">
                      <a:alpha val="43137"/>
                    </a:srgbClr>
                  </a:outerShdw>
                </a:effectLst>
                <a:latin typeface="Arial Narrow"/>
              </a:rPr>
              <a:t>Making the Link</a:t>
            </a:r>
          </a:p>
        </p:txBody>
      </p:sp>
      <p:sp>
        <p:nvSpPr>
          <p:cNvPr id="3" name="Content Placeholder 2">
            <a:extLst>
              <a:ext uri="{FF2B5EF4-FFF2-40B4-BE49-F238E27FC236}">
                <a16:creationId xmlns:a16="http://schemas.microsoft.com/office/drawing/2014/main" id="{CB30B08B-80C2-D124-6602-05359DA87AC8}"/>
              </a:ext>
            </a:extLst>
          </p:cNvPr>
          <p:cNvSpPr>
            <a:spLocks noGrp="1"/>
          </p:cNvSpPr>
          <p:nvPr>
            <p:ph idx="1"/>
          </p:nvPr>
        </p:nvSpPr>
        <p:spPr>
          <a:xfrm>
            <a:off x="560586" y="1196374"/>
            <a:ext cx="10972800" cy="5386988"/>
          </a:xfrm>
        </p:spPr>
        <p:txBody>
          <a:bodyPr>
            <a:normAutofit/>
          </a:bodyPr>
          <a:lstStyle/>
          <a:p>
            <a:pPr marR="0" lvl="1">
              <a:spcAft>
                <a:spcPts val="0"/>
              </a:spcAft>
              <a:buFont typeface="Wingdings" panose="05000000000000000000" pitchFamily="2" charset="2"/>
              <a:buChar char="ü"/>
            </a:pPr>
            <a:r>
              <a:rPr lang="en-US" sz="1800" dirty="0"/>
              <a:t>There are a number of categories in the CRT from decision 5/CMA.3 that are from the 2019 Refinement to the 2006 IPCC Guidelines. We are exploring the best ways to accommodate these specific categories in the IPCC Inventory software to enable transparent and comparable mapping</a:t>
            </a:r>
          </a:p>
          <a:p>
            <a:pPr marL="457200" marR="0" lvl="1" indent="0">
              <a:spcAft>
                <a:spcPts val="0"/>
              </a:spcAft>
              <a:buNone/>
            </a:pPr>
            <a:r>
              <a:rPr lang="en-US" sz="1800" dirty="0"/>
              <a:t> </a:t>
            </a:r>
          </a:p>
          <a:p>
            <a:pPr marL="457200" marR="0" lvl="1" indent="0" algn="ctr">
              <a:spcAft>
                <a:spcPts val="0"/>
              </a:spcAft>
              <a:buNone/>
            </a:pPr>
            <a:r>
              <a:rPr lang="en-US" sz="1800" i="1" dirty="0"/>
              <a:t>Examples of </a:t>
            </a:r>
            <a:r>
              <a:rPr lang="en-US" sz="1800" i="1"/>
              <a:t>(Sub-) Categories </a:t>
            </a:r>
            <a:r>
              <a:rPr lang="en-US" sz="1800" i="1" dirty="0"/>
              <a:t>from 2019 Refinement/ UNFCCC CRT</a:t>
            </a:r>
          </a:p>
          <a:p>
            <a:pPr marR="0" lvl="1">
              <a:spcAft>
                <a:spcPts val="0"/>
              </a:spcAft>
              <a:buFont typeface="Wingdings" panose="05000000000000000000" pitchFamily="2" charset="2"/>
              <a:buChar char="ü"/>
            </a:pPr>
            <a:endParaRPr lang="en-US" sz="1800" dirty="0"/>
          </a:p>
          <a:p>
            <a:pPr marR="0" lvl="1">
              <a:spcAft>
                <a:spcPts val="0"/>
              </a:spcAft>
              <a:buFont typeface="Wingdings" panose="05000000000000000000" pitchFamily="2" charset="2"/>
              <a:buChar char="ü"/>
            </a:pPr>
            <a:endParaRPr lang="en-US" sz="1800" dirty="0"/>
          </a:p>
          <a:p>
            <a:pPr marR="0" lvl="1">
              <a:spcAft>
                <a:spcPts val="0"/>
              </a:spcAft>
              <a:buFont typeface="Wingdings" panose="05000000000000000000" pitchFamily="2" charset="2"/>
              <a:buChar char="ü"/>
            </a:pPr>
            <a:endParaRPr lang="en-US" sz="1800"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lvl="1" fontAlgn="base">
              <a:buFont typeface="Wingdings" panose="05000000000000000000" pitchFamily="2" charset="2"/>
              <a:buChar char="ü"/>
            </a:pPr>
            <a:r>
              <a:rPr lang="en-US" altLang="en-US" sz="1800" dirty="0"/>
              <a:t>Exploring approach for confidentiality</a:t>
            </a:r>
          </a:p>
          <a:p>
            <a:pPr lvl="1" fontAlgn="base">
              <a:buFont typeface="Wingdings" panose="05000000000000000000" pitchFamily="2" charset="2"/>
              <a:buChar char="ü"/>
            </a:pPr>
            <a:r>
              <a:rPr lang="en-US" altLang="en-US" sz="1800" dirty="0"/>
              <a:t>Considering role of notation keys in the IPCC software </a:t>
            </a:r>
          </a:p>
          <a:p>
            <a:pPr lvl="1" fontAlgn="base">
              <a:buFont typeface="Wingdings" panose="05000000000000000000" pitchFamily="2" charset="2"/>
              <a:buChar char="ü"/>
            </a:pPr>
            <a:r>
              <a:rPr lang="en-US" altLang="en-US" sz="1800" dirty="0"/>
              <a:t>Flexibility </a:t>
            </a:r>
          </a:p>
          <a:p>
            <a:pPr>
              <a:buFont typeface="Wingdings" panose="05000000000000000000" pitchFamily="2" charset="2"/>
              <a:buChar char="ü"/>
            </a:pPr>
            <a:endParaRPr lang="en-US" dirty="0"/>
          </a:p>
        </p:txBody>
      </p:sp>
      <p:graphicFrame>
        <p:nvGraphicFramePr>
          <p:cNvPr id="4" name="Table 4">
            <a:extLst>
              <a:ext uri="{FF2B5EF4-FFF2-40B4-BE49-F238E27FC236}">
                <a16:creationId xmlns:a16="http://schemas.microsoft.com/office/drawing/2014/main" id="{84CC9E6D-7817-E1E1-2F29-C8BA57E925AE}"/>
              </a:ext>
            </a:extLst>
          </p:cNvPr>
          <p:cNvGraphicFramePr>
            <a:graphicFrameLocks noGrp="1"/>
          </p:cNvGraphicFramePr>
          <p:nvPr>
            <p:extLst>
              <p:ext uri="{D42A27DB-BD31-4B8C-83A1-F6EECF244321}">
                <p14:modId xmlns:p14="http://schemas.microsoft.com/office/powerpoint/2010/main" val="28701409"/>
              </p:ext>
            </p:extLst>
          </p:nvPr>
        </p:nvGraphicFramePr>
        <p:xfrm>
          <a:off x="891425" y="2817640"/>
          <a:ext cx="10641961" cy="2496820"/>
        </p:xfrm>
        <a:graphic>
          <a:graphicData uri="http://schemas.openxmlformats.org/drawingml/2006/table">
            <a:tbl>
              <a:tblPr firstRow="1" bandRow="1">
                <a:tableStyleId>{5C22544A-7EE6-4342-B048-85BDC9FD1C3A}</a:tableStyleId>
              </a:tblPr>
              <a:tblGrid>
                <a:gridCol w="3593270">
                  <a:extLst>
                    <a:ext uri="{9D8B030D-6E8A-4147-A177-3AD203B41FA5}">
                      <a16:colId xmlns:a16="http://schemas.microsoft.com/office/drawing/2014/main" val="2473497757"/>
                    </a:ext>
                  </a:extLst>
                </a:gridCol>
                <a:gridCol w="3721930">
                  <a:extLst>
                    <a:ext uri="{9D8B030D-6E8A-4147-A177-3AD203B41FA5}">
                      <a16:colId xmlns:a16="http://schemas.microsoft.com/office/drawing/2014/main" val="4033047318"/>
                    </a:ext>
                  </a:extLst>
                </a:gridCol>
                <a:gridCol w="3326761">
                  <a:extLst>
                    <a:ext uri="{9D8B030D-6E8A-4147-A177-3AD203B41FA5}">
                      <a16:colId xmlns:a16="http://schemas.microsoft.com/office/drawing/2014/main" val="110341208"/>
                    </a:ext>
                  </a:extLst>
                </a:gridCol>
              </a:tblGrid>
              <a:tr h="0">
                <a:tc>
                  <a:txBody>
                    <a:bodyPr/>
                    <a:lstStyle/>
                    <a:p>
                      <a:pPr algn="ctr"/>
                      <a:r>
                        <a:rPr lang="en-US" dirty="0"/>
                        <a:t>Energy</a:t>
                      </a:r>
                    </a:p>
                  </a:txBody>
                  <a:tcPr/>
                </a:tc>
                <a:tc>
                  <a:txBody>
                    <a:bodyPr/>
                    <a:lstStyle/>
                    <a:p>
                      <a:pPr algn="ctr"/>
                      <a:r>
                        <a:rPr lang="en-US" dirty="0"/>
                        <a:t>IPPU</a:t>
                      </a:r>
                    </a:p>
                  </a:txBody>
                  <a:tcPr/>
                </a:tc>
                <a:tc>
                  <a:txBody>
                    <a:bodyPr/>
                    <a:lstStyle/>
                    <a:p>
                      <a:pPr algn="ctr"/>
                      <a:r>
                        <a:rPr lang="en-US" dirty="0"/>
                        <a:t>Waste</a:t>
                      </a:r>
                    </a:p>
                  </a:txBody>
                  <a:tcPr/>
                </a:tc>
                <a:extLst>
                  <a:ext uri="{0D108BD9-81ED-4DB2-BD59-A6C34878D82A}">
                    <a16:rowId xmlns:a16="http://schemas.microsoft.com/office/drawing/2014/main" val="1379811943"/>
                  </a:ext>
                </a:extLst>
              </a:tr>
              <a:tr h="1796076">
                <a:tc>
                  <a:txBody>
                    <a:bodyPr/>
                    <a:lstStyle/>
                    <a:p>
                      <a:pPr marL="0" marR="0" lvl="0" indent="0">
                        <a:lnSpc>
                          <a:spcPct val="107000"/>
                        </a:lnSpc>
                        <a:spcBef>
                          <a:spcPts val="0"/>
                        </a:spcBef>
                        <a:spcAft>
                          <a:spcPts val="0"/>
                        </a:spcAft>
                        <a:buNone/>
                      </a:pPr>
                      <a:r>
                        <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Charcoal and Biochar Production </a:t>
                      </a:r>
                    </a:p>
                    <a:p>
                      <a:pPr marL="0" marR="0" lvl="0" indent="0">
                        <a:lnSpc>
                          <a:spcPct val="107000"/>
                        </a:lnSpc>
                        <a:spcBef>
                          <a:spcPts val="0"/>
                        </a:spcBef>
                        <a:spcAft>
                          <a:spcPts val="0"/>
                        </a:spcAft>
                        <a:buNone/>
                      </a:pPr>
                      <a:r>
                        <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Coke Production </a:t>
                      </a:r>
                    </a:p>
                    <a:p>
                      <a:pPr marL="0" marR="0" lvl="0" indent="0">
                        <a:lnSpc>
                          <a:spcPct val="107000"/>
                        </a:lnSpc>
                        <a:spcBef>
                          <a:spcPts val="0"/>
                        </a:spcBef>
                        <a:spcAft>
                          <a:spcPts val="0"/>
                        </a:spcAft>
                        <a:buNone/>
                      </a:pPr>
                      <a:r>
                        <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Solid to Solid Fuel production </a:t>
                      </a:r>
                    </a:p>
                    <a:p>
                      <a:pPr marL="0" marR="0" lvl="0" indent="0">
                        <a:lnSpc>
                          <a:spcPct val="107000"/>
                        </a:lnSpc>
                        <a:spcBef>
                          <a:spcPts val="0"/>
                        </a:spcBef>
                        <a:spcAft>
                          <a:spcPts val="0"/>
                        </a:spcAft>
                        <a:buNone/>
                      </a:pPr>
                      <a:r>
                        <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Gasification Transformation  </a:t>
                      </a:r>
                      <a:r>
                        <a:rPr lang="en-US" sz="14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(CRT further divides into coal-to-liquids and gas-to-liquids)</a:t>
                      </a:r>
                    </a:p>
                    <a:p>
                      <a:pPr marL="0" marR="0" lvl="0" indent="0">
                        <a:lnSpc>
                          <a:spcPct val="107000"/>
                        </a:lnSpc>
                        <a:spcBef>
                          <a:spcPts val="0"/>
                        </a:spcBef>
                        <a:spcAft>
                          <a:spcPts val="0"/>
                        </a:spcAft>
                        <a:buNone/>
                      </a:pPr>
                      <a:r>
                        <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Abandoned Oil Wells </a:t>
                      </a:r>
                    </a:p>
                    <a:p>
                      <a:pPr marL="0" marR="0" lvl="0" indent="0">
                        <a:lnSpc>
                          <a:spcPct val="107000"/>
                        </a:lnSpc>
                        <a:spcBef>
                          <a:spcPts val="0"/>
                        </a:spcBef>
                        <a:spcAft>
                          <a:spcPts val="0"/>
                        </a:spcAft>
                        <a:buNone/>
                      </a:pPr>
                      <a:r>
                        <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Gas Post-Meter </a:t>
                      </a:r>
                    </a:p>
                    <a:p>
                      <a:pPr marL="0" marR="0" lvl="0" indent="0">
                        <a:lnSpc>
                          <a:spcPct val="107000"/>
                        </a:lnSpc>
                        <a:spcBef>
                          <a:spcPts val="0"/>
                        </a:spcBef>
                        <a:spcAft>
                          <a:spcPts val="0"/>
                        </a:spcAft>
                        <a:buNone/>
                      </a:pPr>
                      <a:r>
                        <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Abandoned Gas Wells </a:t>
                      </a:r>
                    </a:p>
                    <a:p>
                      <a:endParaRPr lang="en-US" sz="1400" dirty="0">
                        <a:solidFill>
                          <a:schemeClr val="tx2"/>
                        </a:solidFill>
                      </a:endParaRPr>
                    </a:p>
                  </a:txBody>
                  <a:tcPr/>
                </a:tc>
                <a:tc>
                  <a:txBody>
                    <a:bodyPr/>
                    <a:lstStyle/>
                    <a:p>
                      <a:pPr marL="0" marR="0" lvl="0" indent="0">
                        <a:lnSpc>
                          <a:spcPct val="107000"/>
                        </a:lnSpc>
                        <a:spcBef>
                          <a:spcPts val="0"/>
                        </a:spcBef>
                        <a:spcAft>
                          <a:spcPts val="0"/>
                        </a:spcAft>
                        <a:buNone/>
                      </a:pPr>
                      <a:r>
                        <a:rPr kumimoji="1" lang="en-US" sz="1400"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HFC production </a:t>
                      </a:r>
                      <a:r>
                        <a:rPr lang="en-US" sz="14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(CRT has HFC-134-a production)</a:t>
                      </a:r>
                    </a:p>
                    <a:p>
                      <a:pPr marL="0" marR="0" lvl="0" indent="0" algn="l" defTabSz="914400" rtl="0" eaLnBrk="1" latinLnBrk="0" hangingPunct="1">
                        <a:lnSpc>
                          <a:spcPct val="107000"/>
                        </a:lnSpc>
                        <a:spcBef>
                          <a:spcPts val="0"/>
                        </a:spcBef>
                        <a:spcAft>
                          <a:spcPts val="0"/>
                        </a:spcAft>
                        <a:buNone/>
                      </a:pPr>
                      <a:r>
                        <a:rPr kumimoji="1" lang="en-US" sz="1400"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PFC Production </a:t>
                      </a:r>
                    </a:p>
                    <a:p>
                      <a:pPr marL="0" marR="0" lvl="0" indent="0" algn="l" defTabSz="914400" rtl="0" eaLnBrk="1" latinLnBrk="0" hangingPunct="1">
                        <a:lnSpc>
                          <a:spcPct val="107000"/>
                        </a:lnSpc>
                        <a:spcBef>
                          <a:spcPts val="0"/>
                        </a:spcBef>
                        <a:spcAft>
                          <a:spcPts val="0"/>
                        </a:spcAft>
                        <a:buNone/>
                      </a:pPr>
                      <a:r>
                        <a:rPr kumimoji="1" lang="en-US" sz="1400"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SF</a:t>
                      </a:r>
                      <a:r>
                        <a:rPr kumimoji="1" lang="en-US" sz="1400" kern="1200" baseline="-25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a:t>
                      </a:r>
                      <a:r>
                        <a:rPr kumimoji="1" lang="en-US" sz="1400"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Production </a:t>
                      </a:r>
                    </a:p>
                    <a:p>
                      <a:pPr marL="0" marR="0" lvl="0" indent="0" algn="l" defTabSz="914400" rtl="0" eaLnBrk="1" latinLnBrk="0" hangingPunct="1">
                        <a:lnSpc>
                          <a:spcPct val="107000"/>
                        </a:lnSpc>
                        <a:spcBef>
                          <a:spcPts val="0"/>
                        </a:spcBef>
                        <a:spcAft>
                          <a:spcPts val="0"/>
                        </a:spcAft>
                        <a:buNone/>
                      </a:pPr>
                      <a:r>
                        <a:rPr kumimoji="1" lang="en-US" sz="1400"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NF</a:t>
                      </a:r>
                      <a:r>
                        <a:rPr kumimoji="1" lang="en-US" sz="1400" kern="1200" baseline="-25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a:t>
                      </a:r>
                      <a:r>
                        <a:rPr kumimoji="1" lang="en-US" sz="1400"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Production </a:t>
                      </a:r>
                    </a:p>
                    <a:p>
                      <a:pPr marL="0" marR="0" lvl="0" indent="0" algn="l" defTabSz="914400" rtl="0" eaLnBrk="1" latinLnBrk="0" hangingPunct="1">
                        <a:lnSpc>
                          <a:spcPct val="107000"/>
                        </a:lnSpc>
                        <a:spcBef>
                          <a:spcPts val="0"/>
                        </a:spcBef>
                        <a:spcAft>
                          <a:spcPts val="0"/>
                        </a:spcAft>
                        <a:buNone/>
                      </a:pPr>
                      <a:r>
                        <a:rPr kumimoji="1" lang="en-US" sz="1400"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Hydrogen Production</a:t>
                      </a:r>
                    </a:p>
                    <a:p>
                      <a:pPr marL="0" marR="0" lvl="0" indent="0" algn="l" defTabSz="914400" rtl="0" eaLnBrk="1" latinLnBrk="0" hangingPunct="1">
                        <a:lnSpc>
                          <a:spcPct val="107000"/>
                        </a:lnSpc>
                        <a:spcBef>
                          <a:spcPts val="0"/>
                        </a:spcBef>
                        <a:spcAft>
                          <a:spcPts val="0"/>
                        </a:spcAft>
                        <a:buNone/>
                      </a:pPr>
                      <a:r>
                        <a:rPr kumimoji="1" lang="en-US" sz="1400"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Rare Earths Production</a:t>
                      </a:r>
                    </a:p>
                    <a:p>
                      <a:pPr marL="0" marR="0" lvl="0" indent="0" algn="l" defTabSz="914400" rtl="0" eaLnBrk="1" latinLnBrk="0" hangingPunct="1">
                        <a:lnSpc>
                          <a:spcPct val="107000"/>
                        </a:lnSpc>
                        <a:spcBef>
                          <a:spcPts val="0"/>
                        </a:spcBef>
                        <a:spcAft>
                          <a:spcPts val="0"/>
                        </a:spcAft>
                        <a:buNone/>
                      </a:pPr>
                      <a:r>
                        <a:rPr kumimoji="1" lang="en-US" sz="1400"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Microelectromechanical systems</a:t>
                      </a:r>
                    </a:p>
                    <a:p>
                      <a:pPr marL="0" marR="0" lvl="0" indent="0" algn="l" defTabSz="914400" rtl="0" eaLnBrk="1" latinLnBrk="0" hangingPunct="1">
                        <a:lnSpc>
                          <a:spcPct val="107000"/>
                        </a:lnSpc>
                        <a:spcBef>
                          <a:spcPts val="0"/>
                        </a:spcBef>
                        <a:spcAft>
                          <a:spcPts val="0"/>
                        </a:spcAft>
                        <a:buNone/>
                      </a:pPr>
                      <a:r>
                        <a:rPr kumimoji="1" lang="en-US" sz="1400"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Waterproofing of Electronic Circuits </a:t>
                      </a:r>
                      <a:endParaRPr lang="en-US" sz="1400" dirty="0">
                        <a:solidFill>
                          <a:schemeClr val="tx2"/>
                        </a:solidFill>
                      </a:endParaRPr>
                    </a:p>
                  </a:txBody>
                  <a:tcPr/>
                </a:tc>
                <a:tc>
                  <a:txBody>
                    <a:bodyPr/>
                    <a:lstStyle/>
                    <a:p>
                      <a:pPr marL="0" marR="0" lvl="0" indent="0" algn="l" defTabSz="914400" rtl="0" eaLnBrk="1" latinLnBrk="0" hangingPunct="1">
                        <a:lnSpc>
                          <a:spcPct val="107000"/>
                        </a:lnSpc>
                        <a:spcBef>
                          <a:spcPts val="0"/>
                        </a:spcBef>
                        <a:spcAft>
                          <a:spcPts val="0"/>
                        </a:spcAft>
                        <a:buNone/>
                      </a:pPr>
                      <a:r>
                        <a:rPr kumimoji="1" lang="en-US" sz="1400"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Active-aeration landfills </a:t>
                      </a:r>
                      <a:r>
                        <a:rPr kumimoji="1" lang="en-US" sz="1400" i="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(subcategory of managed waste disposal sites in CRT), </a:t>
                      </a:r>
                      <a:r>
                        <a:rPr kumimoji="1" lang="en-US" sz="1400"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and disaggregation into varying degrees of decomposable waste</a:t>
                      </a:r>
                    </a:p>
                  </a:txBody>
                  <a:tcPr/>
                </a:tc>
                <a:extLst>
                  <a:ext uri="{0D108BD9-81ED-4DB2-BD59-A6C34878D82A}">
                    <a16:rowId xmlns:a16="http://schemas.microsoft.com/office/drawing/2014/main" val="713260135"/>
                  </a:ext>
                </a:extLst>
              </a:tr>
            </a:tbl>
          </a:graphicData>
        </a:graphic>
      </p:graphicFrame>
    </p:spTree>
    <p:extLst>
      <p:ext uri="{BB962C8B-B14F-4D97-AF65-F5344CB8AC3E}">
        <p14:creationId xmlns:p14="http://schemas.microsoft.com/office/powerpoint/2010/main" val="3918876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CBBD3-BB8B-9474-FD60-BCC95A40F736}"/>
              </a:ext>
            </a:extLst>
          </p:cNvPr>
          <p:cNvSpPr>
            <a:spLocks noGrp="1"/>
          </p:cNvSpPr>
          <p:nvPr>
            <p:ph type="title"/>
          </p:nvPr>
        </p:nvSpPr>
        <p:spPr/>
        <p:txBody>
          <a:bodyPr/>
          <a:lstStyle/>
          <a:p>
            <a:pPr algn="l"/>
            <a:r>
              <a:rPr lang="en-US" sz="4000" b="1" kern="0" dirty="0">
                <a:solidFill>
                  <a:srgbClr val="990002"/>
                </a:solidFill>
                <a:effectLst>
                  <a:outerShdw blurRad="38100" dist="38100" dir="2700000" algn="tl">
                    <a:srgbClr val="000000">
                      <a:alpha val="43137"/>
                    </a:srgbClr>
                  </a:outerShdw>
                </a:effectLst>
                <a:latin typeface="Arial Narrow"/>
              </a:rPr>
              <a:t>The Road Ahead </a:t>
            </a:r>
          </a:p>
        </p:txBody>
      </p:sp>
      <p:sp>
        <p:nvSpPr>
          <p:cNvPr id="3" name="Content Placeholder 2">
            <a:extLst>
              <a:ext uri="{FF2B5EF4-FFF2-40B4-BE49-F238E27FC236}">
                <a16:creationId xmlns:a16="http://schemas.microsoft.com/office/drawing/2014/main" id="{9C86AB44-5124-9D14-F8BC-A3200A238033}"/>
              </a:ext>
            </a:extLst>
          </p:cNvPr>
          <p:cNvSpPr>
            <a:spLocks noGrp="1"/>
          </p:cNvSpPr>
          <p:nvPr>
            <p:ph idx="1"/>
          </p:nvPr>
        </p:nvSpPr>
        <p:spPr>
          <a:xfrm>
            <a:off x="327836" y="1325453"/>
            <a:ext cx="7655579" cy="5897150"/>
          </a:xfrm>
        </p:spPr>
        <p:txBody>
          <a:bodyPr>
            <a:normAutofit fontScale="62500" lnSpcReduction="20000"/>
          </a:bodyPr>
          <a:lstStyle/>
          <a:p>
            <a:r>
              <a:rPr lang="en-US" altLang="en-US" sz="2900" dirty="0"/>
              <a:t>Striving to ensure users will be able to use the IPCC Inventory Software to apply all tiers/ approaches in the 2006 IPCC Guidelines, or a combination thereof, to calculate their GHG inventory.</a:t>
            </a:r>
          </a:p>
          <a:p>
            <a:endParaRPr lang="en-US" altLang="en-US" sz="2900" dirty="0"/>
          </a:p>
          <a:p>
            <a:r>
              <a:rPr lang="en-US" altLang="en-US" sz="2900" dirty="0"/>
              <a:t>Actively developing the mapping together with the UNFCCC to enable the updated IPCC Inventory software to “talk” to the UNFCCC CRT reporting tool, in line with Parties’ request at CMA3 (COP26) in Glasgow.</a:t>
            </a:r>
          </a:p>
          <a:p>
            <a:endParaRPr lang="en-US" altLang="en-US" sz="2900" dirty="0"/>
          </a:p>
          <a:p>
            <a:endParaRPr lang="en-US" altLang="en-US" sz="2900" dirty="0"/>
          </a:p>
          <a:p>
            <a:r>
              <a:rPr lang="en-US" altLang="en-US" sz="2900" dirty="0"/>
              <a:t>The best way for Parties to prepare for reporting under the ETF, is to start today.</a:t>
            </a:r>
          </a:p>
          <a:p>
            <a:endParaRPr lang="en-US" altLang="en-US" sz="2900" dirty="0"/>
          </a:p>
          <a:p>
            <a:r>
              <a:rPr lang="en-US" altLang="en-US" sz="2900" dirty="0"/>
              <a:t>If you are interested in using the software, or testing, please contact </a:t>
            </a:r>
            <a:r>
              <a:rPr lang="en-US" sz="2900" dirty="0">
                <a:hlinkClick r:id="rId3">
                  <a:extLst>
                    <a:ext uri="{A12FA001-AC4F-418D-AE19-62706E023703}">
                      <ahyp:hlinkClr xmlns:ahyp="http://schemas.microsoft.com/office/drawing/2018/hyperlinkcolor" val="tx"/>
                    </a:ext>
                  </a:extLst>
                </a:hlinkClick>
              </a:rPr>
              <a:t>ipcc-software@iges.or.jp</a:t>
            </a:r>
            <a:endParaRPr lang="en-US" sz="2900" dirty="0"/>
          </a:p>
          <a:p>
            <a:endParaRPr lang="en-US" altLang="en-US" sz="2900" dirty="0"/>
          </a:p>
          <a:p>
            <a:pPr lvl="1"/>
            <a:r>
              <a:rPr lang="en-US" sz="2600" dirty="0"/>
              <a:t>Learn about IPCC inventory software</a:t>
            </a:r>
            <a:r>
              <a:rPr lang="en-US" sz="2900" dirty="0"/>
              <a:t>: </a:t>
            </a:r>
            <a:r>
              <a:rPr lang="en-US" sz="2200" dirty="0">
                <a:hlinkClick r:id="rId4">
                  <a:extLst>
                    <a:ext uri="{A12FA001-AC4F-418D-AE19-62706E023703}">
                      <ahyp:hlinkClr xmlns:ahyp="http://schemas.microsoft.com/office/drawing/2018/hyperlinkcolor" val="tx"/>
                    </a:ext>
                  </a:extLst>
                </a:hlinkClick>
              </a:rPr>
              <a:t>https://www.ipcc-nggip.iges.or.jp/software/index.html</a:t>
            </a:r>
            <a:r>
              <a:rPr lang="en-US" sz="2200" dirty="0"/>
              <a:t> </a:t>
            </a:r>
            <a:endParaRPr lang="en-US" sz="2000" dirty="0"/>
          </a:p>
          <a:p>
            <a:pPr lvl="1"/>
            <a:r>
              <a:rPr lang="en-US" sz="2600" dirty="0"/>
              <a:t>Understand the UNFCCC reporting requirements (MPGs and further guidance)</a:t>
            </a:r>
          </a:p>
          <a:p>
            <a:pPr marL="457200" lvl="1" indent="0">
              <a:buNone/>
            </a:pPr>
            <a:r>
              <a:rPr lang="en-US" sz="2300" dirty="0">
                <a:hlinkClick r:id="rId5">
                  <a:extLst>
                    <a:ext uri="{A12FA001-AC4F-418D-AE19-62706E023703}">
                      <ahyp:hlinkClr xmlns:ahyp="http://schemas.microsoft.com/office/drawing/2018/hyperlinkcolor" val="tx"/>
                    </a:ext>
                  </a:extLst>
                </a:hlinkClick>
              </a:rPr>
              <a:t>https://unfccc.int/sites/default/files/resource/cma2018_3_add2_new_advance.pdf</a:t>
            </a:r>
            <a:r>
              <a:rPr lang="en-US" sz="2300" dirty="0"/>
              <a:t> </a:t>
            </a:r>
            <a:r>
              <a:rPr lang="en-US" sz="2300" dirty="0">
                <a:hlinkClick r:id="rId6">
                  <a:extLst>
                    <a:ext uri="{A12FA001-AC4F-418D-AE19-62706E023703}">
                      <ahyp:hlinkClr xmlns:ahyp="http://schemas.microsoft.com/office/drawing/2018/hyperlinkcolor" val="tx"/>
                    </a:ext>
                  </a:extLst>
                </a:hlinkClick>
              </a:rPr>
              <a:t>https://unfccc.int/sites/default/files/resource/cma2021_10a2_adv_0.pdf</a:t>
            </a:r>
            <a:r>
              <a:rPr lang="en-US" sz="2300" dirty="0"/>
              <a:t> </a:t>
            </a:r>
          </a:p>
          <a:p>
            <a:endParaRPr lang="en-US" sz="2400" dirty="0"/>
          </a:p>
        </p:txBody>
      </p:sp>
      <p:grpSp>
        <p:nvGrpSpPr>
          <p:cNvPr id="27" name="Group 26">
            <a:extLst>
              <a:ext uri="{FF2B5EF4-FFF2-40B4-BE49-F238E27FC236}">
                <a16:creationId xmlns:a16="http://schemas.microsoft.com/office/drawing/2014/main" id="{44CE6F08-E6BF-B543-E87E-67481F0DA4DC}"/>
              </a:ext>
            </a:extLst>
          </p:cNvPr>
          <p:cNvGrpSpPr/>
          <p:nvPr/>
        </p:nvGrpSpPr>
        <p:grpSpPr>
          <a:xfrm>
            <a:off x="7872884" y="422321"/>
            <a:ext cx="4235465" cy="5631574"/>
            <a:chOff x="7872884" y="422321"/>
            <a:chExt cx="4235465" cy="5631574"/>
          </a:xfrm>
        </p:grpSpPr>
        <p:grpSp>
          <p:nvGrpSpPr>
            <p:cNvPr id="25" name="Group 24">
              <a:extLst>
                <a:ext uri="{FF2B5EF4-FFF2-40B4-BE49-F238E27FC236}">
                  <a16:creationId xmlns:a16="http://schemas.microsoft.com/office/drawing/2014/main" id="{1232A93B-AB48-344A-0EE4-37621D9085D0}"/>
                </a:ext>
              </a:extLst>
            </p:cNvPr>
            <p:cNvGrpSpPr/>
            <p:nvPr/>
          </p:nvGrpSpPr>
          <p:grpSpPr>
            <a:xfrm>
              <a:off x="7872884" y="422321"/>
              <a:ext cx="4235465" cy="5631574"/>
              <a:chOff x="7872884" y="422321"/>
              <a:chExt cx="4235465" cy="5631574"/>
            </a:xfrm>
          </p:grpSpPr>
          <p:pic>
            <p:nvPicPr>
              <p:cNvPr id="23" name="Picture 22">
                <a:extLst>
                  <a:ext uri="{FF2B5EF4-FFF2-40B4-BE49-F238E27FC236}">
                    <a16:creationId xmlns:a16="http://schemas.microsoft.com/office/drawing/2014/main" id="{5BA74E63-DF76-362B-3086-D22A9AF77A93}"/>
                  </a:ext>
                </a:extLst>
              </p:cNvPr>
              <p:cNvPicPr>
                <a:picLocks noChangeAspect="1"/>
              </p:cNvPicPr>
              <p:nvPr/>
            </p:nvPicPr>
            <p:blipFill>
              <a:blip r:embed="rId7">
                <a:alphaModFix amt="20000"/>
              </a:blip>
              <a:stretch>
                <a:fillRect/>
              </a:stretch>
            </p:blipFill>
            <p:spPr>
              <a:xfrm>
                <a:off x="7872884" y="422321"/>
                <a:ext cx="4235465" cy="5631574"/>
              </a:xfrm>
              <a:prstGeom prst="rect">
                <a:avLst/>
              </a:prstGeom>
            </p:spPr>
          </p:pic>
          <p:sp>
            <p:nvSpPr>
              <p:cNvPr id="8" name="Oval 7">
                <a:extLst>
                  <a:ext uri="{FF2B5EF4-FFF2-40B4-BE49-F238E27FC236}">
                    <a16:creationId xmlns:a16="http://schemas.microsoft.com/office/drawing/2014/main" id="{2B9495BF-FC00-26E8-A1F9-AE445D9AD066}"/>
                  </a:ext>
                </a:extLst>
              </p:cNvPr>
              <p:cNvSpPr/>
              <p:nvPr/>
            </p:nvSpPr>
            <p:spPr>
              <a:xfrm>
                <a:off x="8074260" y="2239590"/>
                <a:ext cx="1352963" cy="1319664"/>
              </a:xfrm>
              <a:prstGeom prst="ellipse">
                <a:avLst/>
              </a:prstGeom>
              <a:scene3d>
                <a:camera prst="orthographicFront"/>
                <a:lightRig rig="threePt" dir="t"/>
              </a:scene3d>
              <a:sp3d>
                <a:bevelT w="1079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June 2023</a:t>
                </a:r>
              </a:p>
            </p:txBody>
          </p:sp>
          <p:sp>
            <p:nvSpPr>
              <p:cNvPr id="9" name="Rectangle: Rounded Corners 8">
                <a:extLst>
                  <a:ext uri="{FF2B5EF4-FFF2-40B4-BE49-F238E27FC236}">
                    <a16:creationId xmlns:a16="http://schemas.microsoft.com/office/drawing/2014/main" id="{80781215-9185-3114-2AF3-AB9413960B00}"/>
                  </a:ext>
                </a:extLst>
              </p:cNvPr>
              <p:cNvSpPr/>
              <p:nvPr/>
            </p:nvSpPr>
            <p:spPr>
              <a:xfrm>
                <a:off x="9727084" y="2109335"/>
                <a:ext cx="2381265" cy="1319665"/>
              </a:xfrm>
              <a:prstGeom prst="roundRect">
                <a:avLst/>
              </a:prstGeom>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1600" dirty="0"/>
                  <a:t>Test version of UNFCCC CRT reporting tool available (test functions </a:t>
                </a:r>
              </a:p>
              <a:p>
                <a:pPr algn="ctr"/>
                <a:r>
                  <a:rPr lang="en-US" sz="1600" dirty="0"/>
                  <a:t>of interoperability)</a:t>
                </a:r>
              </a:p>
            </p:txBody>
          </p:sp>
          <p:sp>
            <p:nvSpPr>
              <p:cNvPr id="12" name="Rectangle: Rounded Corners 11">
                <a:extLst>
                  <a:ext uri="{FF2B5EF4-FFF2-40B4-BE49-F238E27FC236}">
                    <a16:creationId xmlns:a16="http://schemas.microsoft.com/office/drawing/2014/main" id="{0AB7A153-31DD-EC83-D810-F700D13025C0}"/>
                  </a:ext>
                </a:extLst>
              </p:cNvPr>
              <p:cNvSpPr/>
              <p:nvPr/>
            </p:nvSpPr>
            <p:spPr>
              <a:xfrm>
                <a:off x="9727084" y="729453"/>
                <a:ext cx="2381265" cy="1150946"/>
              </a:xfrm>
              <a:prstGeom prst="roundRect">
                <a:avLst/>
              </a:prstGeom>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1600" dirty="0"/>
                  <a:t>Final version of CRT: interoperable with IPCC Inventory software</a:t>
                </a:r>
              </a:p>
            </p:txBody>
          </p:sp>
          <p:sp>
            <p:nvSpPr>
              <p:cNvPr id="11" name="Oval 10">
                <a:extLst>
                  <a:ext uri="{FF2B5EF4-FFF2-40B4-BE49-F238E27FC236}">
                    <a16:creationId xmlns:a16="http://schemas.microsoft.com/office/drawing/2014/main" id="{4F8A0B84-1915-0649-91AE-CCA2DBF2B8DC}"/>
                  </a:ext>
                </a:extLst>
              </p:cNvPr>
              <p:cNvSpPr/>
              <p:nvPr/>
            </p:nvSpPr>
            <p:spPr>
              <a:xfrm>
                <a:off x="8074260" y="729453"/>
                <a:ext cx="1352963" cy="1319664"/>
              </a:xfrm>
              <a:prstGeom prst="ellipse">
                <a:avLst/>
              </a:prstGeom>
              <a:scene3d>
                <a:camera prst="orthographicFront"/>
                <a:lightRig rig="threePt" dir="t"/>
              </a:scene3d>
              <a:sp3d>
                <a:bevelT w="1079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June 2024</a:t>
                </a:r>
              </a:p>
            </p:txBody>
          </p:sp>
          <p:sp>
            <p:nvSpPr>
              <p:cNvPr id="24" name="Rectangle: Rounded Corners 23">
                <a:extLst>
                  <a:ext uri="{FF2B5EF4-FFF2-40B4-BE49-F238E27FC236}">
                    <a16:creationId xmlns:a16="http://schemas.microsoft.com/office/drawing/2014/main" id="{39CA0BD7-06D1-F90A-752A-D373ADB44960}"/>
                  </a:ext>
                </a:extLst>
              </p:cNvPr>
              <p:cNvSpPr/>
              <p:nvPr/>
            </p:nvSpPr>
            <p:spPr>
              <a:xfrm>
                <a:off x="9727084" y="5139732"/>
                <a:ext cx="2381265" cy="803631"/>
              </a:xfrm>
              <a:prstGeom prst="roundRect">
                <a:avLst/>
              </a:prstGeom>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1600" dirty="0"/>
                  <a:t>Updating, testing, mapping of IPCC Inventory Software</a:t>
                </a:r>
              </a:p>
            </p:txBody>
          </p:sp>
        </p:grpSp>
        <p:sp>
          <p:nvSpPr>
            <p:cNvPr id="26" name="Oval 25">
              <a:extLst>
                <a:ext uri="{FF2B5EF4-FFF2-40B4-BE49-F238E27FC236}">
                  <a16:creationId xmlns:a16="http://schemas.microsoft.com/office/drawing/2014/main" id="{388F1D35-9653-032F-934B-61ABBD45CF35}"/>
                </a:ext>
              </a:extLst>
            </p:cNvPr>
            <p:cNvSpPr/>
            <p:nvPr/>
          </p:nvSpPr>
          <p:spPr>
            <a:xfrm>
              <a:off x="8074259" y="4699345"/>
              <a:ext cx="1352963" cy="1319664"/>
            </a:xfrm>
            <a:prstGeom prst="ellipse">
              <a:avLst/>
            </a:prstGeom>
            <a:scene3d>
              <a:camera prst="orthographicFront"/>
              <a:lightRig rig="threePt" dir="t"/>
            </a:scene3d>
            <a:sp3d>
              <a:bevelT w="1079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Today</a:t>
              </a:r>
            </a:p>
          </p:txBody>
        </p:sp>
      </p:grpSp>
    </p:spTree>
    <p:extLst>
      <p:ext uri="{BB962C8B-B14F-4D97-AF65-F5344CB8AC3E}">
        <p14:creationId xmlns:p14="http://schemas.microsoft.com/office/powerpoint/2010/main" val="262516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0720" y="2189019"/>
            <a:ext cx="8458200" cy="1066800"/>
          </a:xfrm>
        </p:spPr>
        <p:txBody>
          <a:bodyPr>
            <a:noAutofit/>
          </a:bodyPr>
          <a:lstStyle/>
          <a:p>
            <a:r>
              <a:rPr lang="en-US" sz="6000" dirty="0"/>
              <a:t>Thank you</a:t>
            </a:r>
          </a:p>
        </p:txBody>
      </p:sp>
      <p:sp>
        <p:nvSpPr>
          <p:cNvPr id="4" name="Subtitle 2"/>
          <p:cNvSpPr>
            <a:spLocks noGrp="1"/>
          </p:cNvSpPr>
          <p:nvPr>
            <p:ph type="subTitle" idx="1"/>
          </p:nvPr>
        </p:nvSpPr>
        <p:spPr>
          <a:xfrm>
            <a:off x="1798320" y="3602181"/>
            <a:ext cx="8610600" cy="609600"/>
          </a:xfrm>
        </p:spPr>
        <p:txBody>
          <a:bodyPr>
            <a:noAutofit/>
          </a:bodyPr>
          <a:lstStyle/>
          <a:p>
            <a:pPr>
              <a:spcBef>
                <a:spcPts val="0"/>
              </a:spcBef>
              <a:spcAft>
                <a:spcPts val="300"/>
              </a:spcAft>
              <a:defRPr/>
            </a:pPr>
            <a:r>
              <a:rPr kumimoji="0" lang="en-US" altLang="ja-JP" sz="2800" kern="0" dirty="0">
                <a:latin typeface="+mj-lt"/>
                <a:ea typeface="ＭＳ Ｐゴシック" pitchFamily="50" charset="-128"/>
                <a:cs typeface="Arial" pitchFamily="34" charset="0"/>
              </a:rPr>
              <a:t>https://www.ipcc-nggip.iges.or.jp/index.html</a:t>
            </a:r>
          </a:p>
          <a:p>
            <a:endParaRPr lang="en-US" sz="2800" dirty="0">
              <a:latin typeface="+mj-lt"/>
            </a:endParaRPr>
          </a:p>
          <a:p>
            <a:pPr algn="r"/>
            <a:endParaRPr lang="en-US" sz="2800" dirty="0">
              <a:latin typeface="+mj-lt"/>
            </a:endParaRPr>
          </a:p>
          <a:p>
            <a:pPr algn="r"/>
            <a:endParaRPr lang="en-US" sz="2800" dirty="0">
              <a:latin typeface="+mj-lt"/>
            </a:endParaRPr>
          </a:p>
        </p:txBody>
      </p:sp>
    </p:spTree>
    <p:extLst>
      <p:ext uri="{BB962C8B-B14F-4D97-AF65-F5344CB8AC3E}">
        <p14:creationId xmlns:p14="http://schemas.microsoft.com/office/powerpoint/2010/main" val="1540530159"/>
      </p:ext>
    </p:extLst>
  </p:cSld>
  <p:clrMapOvr>
    <a:masterClrMapping/>
  </p:clrMapOvr>
</p:sld>
</file>

<file path=ppt/theme/theme1.xml><?xml version="1.0" encoding="utf-8"?>
<a:theme xmlns:a="http://schemas.openxmlformats.org/drawingml/2006/main" name="Office テーマ">
  <a:themeElements>
    <a:clrScheme name="Custom 1">
      <a:dk1>
        <a:sysClr val="windowText" lastClr="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Custom 1">
      <a:dk1>
        <a:sysClr val="windowText" lastClr="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WGIA19_Update on IPCC Inventory Software</Template>
  <TotalTime>1366</TotalTime>
  <Words>769</Words>
  <Application>Microsoft Office PowerPoint</Application>
  <PresentationFormat>Widescreen</PresentationFormat>
  <Paragraphs>115</Paragraphs>
  <Slides>9</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游ゴシック</vt:lpstr>
      <vt:lpstr>Arial</vt:lpstr>
      <vt:lpstr>Arial Narrow</vt:lpstr>
      <vt:lpstr>Calibri</vt:lpstr>
      <vt:lpstr>Times New Roman</vt:lpstr>
      <vt:lpstr>Wingdings</vt:lpstr>
      <vt:lpstr>Office テーマ</vt:lpstr>
      <vt:lpstr>1_Office テーマ</vt:lpstr>
      <vt:lpstr>Work on interoperability with the  UNFCCC Reporting Tool for CRT  (for GHG Inventories)</vt:lpstr>
      <vt:lpstr>Outline</vt:lpstr>
      <vt:lpstr>Background</vt:lpstr>
      <vt:lpstr>What is interoperability?</vt:lpstr>
      <vt:lpstr>Why is interoperability important?</vt:lpstr>
      <vt:lpstr>Making the Link </vt:lpstr>
      <vt:lpstr>Making the Link</vt:lpstr>
      <vt:lpstr>The Road Ahead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IPCC TFI activities</dc:title>
  <dc:creator>baasansuren</dc:creator>
  <cp:lastModifiedBy>Lisa Hanle</cp:lastModifiedBy>
  <cp:revision>31</cp:revision>
  <dcterms:created xsi:type="dcterms:W3CDTF">2022-10-05T06:28:54Z</dcterms:created>
  <dcterms:modified xsi:type="dcterms:W3CDTF">2022-11-06T15:55:37Z</dcterms:modified>
</cp:coreProperties>
</file>