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13"/>
  </p:notesMasterIdLst>
  <p:sldIdLst>
    <p:sldId id="290" r:id="rId3"/>
    <p:sldId id="404" r:id="rId4"/>
    <p:sldId id="409" r:id="rId5"/>
    <p:sldId id="400" r:id="rId6"/>
    <p:sldId id="410" r:id="rId7"/>
    <p:sldId id="407" r:id="rId8"/>
    <p:sldId id="403" r:id="rId9"/>
    <p:sldId id="405" r:id="rId10"/>
    <p:sldId id="392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00CC"/>
    <a:srgbClr val="FF66FF"/>
    <a:srgbClr val="FFCCFF"/>
    <a:srgbClr val="FF99FF"/>
    <a:srgbClr val="285888"/>
    <a:srgbClr val="99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5280" autoAdjust="0"/>
  </p:normalViewPr>
  <p:slideViewPr>
    <p:cSldViewPr snapToGrid="0">
      <p:cViewPr varScale="1">
        <p:scale>
          <a:sx n="98" d="100"/>
          <a:sy n="98" d="100"/>
        </p:scale>
        <p:origin x="1234" y="86"/>
      </p:cViewPr>
      <p:guideLst/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7346C-863E-415A-A740-C09F638C2EF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F8D1F51-8DD9-46D0-991B-5C00F700B4B2}">
      <dgm:prSet/>
      <dgm:spPr/>
      <dgm:t>
        <a:bodyPr/>
        <a:lstStyle/>
        <a:p>
          <a:r>
            <a:rPr kumimoji="1" lang="en-US" altLang="en-US" dirty="0">
              <a:latin typeface="+mj-lt"/>
            </a:rPr>
            <a:t>Subnational disaggregation at a category level</a:t>
          </a:r>
          <a:endParaRPr kumimoji="1" lang="ja-JP" altLang="en-US" dirty="0">
            <a:latin typeface="+mj-lt"/>
          </a:endParaRPr>
        </a:p>
      </dgm:t>
    </dgm:pt>
    <dgm:pt modelId="{F759622C-0553-4F6C-B9BA-32E16307BAAD}" type="parTrans" cxnId="{2CF035B4-4732-4940-98CD-89C822DF1CC1}">
      <dgm:prSet/>
      <dgm:spPr/>
      <dgm:t>
        <a:bodyPr/>
        <a:lstStyle/>
        <a:p>
          <a:endParaRPr kumimoji="1" lang="ja-JP" altLang="en-US">
            <a:latin typeface="+mj-lt"/>
          </a:endParaRPr>
        </a:p>
      </dgm:t>
    </dgm:pt>
    <dgm:pt modelId="{4E2301B9-8964-4C63-BF0A-CEA883C36F2C}" type="sibTrans" cxnId="{2CF035B4-4732-4940-98CD-89C822DF1CC1}">
      <dgm:prSet/>
      <dgm:spPr/>
      <dgm:t>
        <a:bodyPr/>
        <a:lstStyle/>
        <a:p>
          <a:endParaRPr kumimoji="1" lang="ja-JP" altLang="en-US">
            <a:latin typeface="+mj-lt"/>
          </a:endParaRPr>
        </a:p>
      </dgm:t>
    </dgm:pt>
    <dgm:pt modelId="{94D88D0A-C88F-492B-9D13-D93038F6F626}">
      <dgm:prSet/>
      <dgm:spPr/>
      <dgm:t>
        <a:bodyPr/>
        <a:lstStyle/>
        <a:p>
          <a:r>
            <a:rPr kumimoji="1" lang="en-US" altLang="en-US" dirty="0">
              <a:latin typeface="+mj-lt"/>
            </a:rPr>
            <a:t>Tier 3 methods in 2006 IPCC Guidelines (Volume 5)</a:t>
          </a:r>
          <a:endParaRPr kumimoji="1" lang="ja-JP" altLang="en-US" dirty="0">
            <a:latin typeface="+mj-lt"/>
          </a:endParaRPr>
        </a:p>
      </dgm:t>
    </dgm:pt>
    <dgm:pt modelId="{E0EB8702-934F-4185-8FC6-BA4DFFE9E61F}" type="parTrans" cxnId="{F1A01292-6AC8-4C07-B2E2-01724E689FB1}">
      <dgm:prSet/>
      <dgm:spPr/>
      <dgm:t>
        <a:bodyPr/>
        <a:lstStyle/>
        <a:p>
          <a:endParaRPr kumimoji="1" lang="ja-JP" altLang="en-US">
            <a:latin typeface="+mj-lt"/>
          </a:endParaRPr>
        </a:p>
      </dgm:t>
    </dgm:pt>
    <dgm:pt modelId="{F29F0BA8-3474-45B0-ABD9-F69CDCAFFB15}" type="sibTrans" cxnId="{F1A01292-6AC8-4C07-B2E2-01724E689FB1}">
      <dgm:prSet/>
      <dgm:spPr/>
      <dgm:t>
        <a:bodyPr/>
        <a:lstStyle/>
        <a:p>
          <a:endParaRPr kumimoji="1" lang="ja-JP" altLang="en-US">
            <a:latin typeface="+mj-lt"/>
          </a:endParaRPr>
        </a:p>
      </dgm:t>
    </dgm:pt>
    <dgm:pt modelId="{5C8CCAC7-42E4-45C1-A55E-EA7A848AA408}">
      <dgm:prSet/>
      <dgm:spPr/>
      <dgm:t>
        <a:bodyPr/>
        <a:lstStyle/>
        <a:p>
          <a:r>
            <a:rPr kumimoji="1" lang="en-US" altLang="en-US" dirty="0">
              <a:latin typeface="+mj-lt"/>
            </a:rPr>
            <a:t>Methods in Wetlands Supplement (Chapter 6)</a:t>
          </a:r>
          <a:endParaRPr kumimoji="1" lang="ja-JP" altLang="en-US" dirty="0">
            <a:latin typeface="+mj-lt"/>
          </a:endParaRPr>
        </a:p>
      </dgm:t>
    </dgm:pt>
    <dgm:pt modelId="{C046B84A-71FE-4316-9661-73541B6D04E0}" type="parTrans" cxnId="{5B69EA18-8B6B-4FC4-AC69-EEE68137F690}">
      <dgm:prSet/>
      <dgm:spPr/>
      <dgm:t>
        <a:bodyPr/>
        <a:lstStyle/>
        <a:p>
          <a:endParaRPr kumimoji="1" lang="ja-JP" altLang="en-US">
            <a:latin typeface="+mj-lt"/>
          </a:endParaRPr>
        </a:p>
      </dgm:t>
    </dgm:pt>
    <dgm:pt modelId="{FD55E577-FD5B-4AB8-8E89-72746916F856}" type="sibTrans" cxnId="{5B69EA18-8B6B-4FC4-AC69-EEE68137F690}">
      <dgm:prSet/>
      <dgm:spPr/>
      <dgm:t>
        <a:bodyPr/>
        <a:lstStyle/>
        <a:p>
          <a:endParaRPr kumimoji="1" lang="ja-JP" altLang="en-US">
            <a:latin typeface="+mj-lt"/>
          </a:endParaRPr>
        </a:p>
      </dgm:t>
    </dgm:pt>
    <dgm:pt modelId="{8D3CB877-A330-48E4-B9B8-262F0770609C}">
      <dgm:prSet/>
      <dgm:spPr/>
      <dgm:t>
        <a:bodyPr/>
        <a:lstStyle/>
        <a:p>
          <a:r>
            <a:rPr kumimoji="1" lang="en-US" altLang="en-US" dirty="0">
              <a:latin typeface="+mj-lt"/>
            </a:rPr>
            <a:t>Improvements in worksheet structure and layout</a:t>
          </a:r>
          <a:endParaRPr kumimoji="1" lang="ja-JP" altLang="en-US" dirty="0">
            <a:latin typeface="+mj-lt"/>
          </a:endParaRPr>
        </a:p>
      </dgm:t>
    </dgm:pt>
    <dgm:pt modelId="{88A6C7B9-9570-40B2-A04B-61DB8F95A7DE}" type="parTrans" cxnId="{5DAF512D-4BE2-4FE8-AFDB-75610BC18BC3}">
      <dgm:prSet/>
      <dgm:spPr/>
      <dgm:t>
        <a:bodyPr/>
        <a:lstStyle/>
        <a:p>
          <a:endParaRPr kumimoji="1" lang="ja-JP" altLang="en-US">
            <a:latin typeface="+mj-lt"/>
          </a:endParaRPr>
        </a:p>
      </dgm:t>
    </dgm:pt>
    <dgm:pt modelId="{C9BD6FDF-0E1D-4674-8008-15B8D7381087}" type="sibTrans" cxnId="{5DAF512D-4BE2-4FE8-AFDB-75610BC18BC3}">
      <dgm:prSet/>
      <dgm:spPr/>
      <dgm:t>
        <a:bodyPr/>
        <a:lstStyle/>
        <a:p>
          <a:endParaRPr kumimoji="1" lang="ja-JP" altLang="en-US">
            <a:latin typeface="+mj-lt"/>
          </a:endParaRPr>
        </a:p>
      </dgm:t>
    </dgm:pt>
    <dgm:pt modelId="{33008A3D-45B5-4527-931B-EDCB75750C0C}" type="pres">
      <dgm:prSet presAssocID="{9027346C-863E-415A-A740-C09F638C2EF7}" presName="Name0" presStyleCnt="0">
        <dgm:presLayoutVars>
          <dgm:chMax val="7"/>
          <dgm:chPref val="7"/>
          <dgm:dir/>
        </dgm:presLayoutVars>
      </dgm:prSet>
      <dgm:spPr/>
    </dgm:pt>
    <dgm:pt modelId="{CAF3B0BD-DE64-47B6-A3CD-8FBF9FCAD3C5}" type="pres">
      <dgm:prSet presAssocID="{9027346C-863E-415A-A740-C09F638C2EF7}" presName="Name1" presStyleCnt="0"/>
      <dgm:spPr/>
    </dgm:pt>
    <dgm:pt modelId="{B1F32283-FAD5-48DD-A180-DE24B7AAD416}" type="pres">
      <dgm:prSet presAssocID="{9027346C-863E-415A-A740-C09F638C2EF7}" presName="cycle" presStyleCnt="0"/>
      <dgm:spPr/>
    </dgm:pt>
    <dgm:pt modelId="{AA1D9B7E-D519-4111-810A-4B8633822F97}" type="pres">
      <dgm:prSet presAssocID="{9027346C-863E-415A-A740-C09F638C2EF7}" presName="srcNode" presStyleLbl="node1" presStyleIdx="0" presStyleCnt="4"/>
      <dgm:spPr/>
    </dgm:pt>
    <dgm:pt modelId="{DE658733-1813-41A1-96B6-7256BBF7D71F}" type="pres">
      <dgm:prSet presAssocID="{9027346C-863E-415A-A740-C09F638C2EF7}" presName="conn" presStyleLbl="parChTrans1D2" presStyleIdx="0" presStyleCnt="1"/>
      <dgm:spPr/>
    </dgm:pt>
    <dgm:pt modelId="{4E1B162D-3E5D-44EF-A8CB-E71E4A2E3192}" type="pres">
      <dgm:prSet presAssocID="{9027346C-863E-415A-A740-C09F638C2EF7}" presName="extraNode" presStyleLbl="node1" presStyleIdx="0" presStyleCnt="4"/>
      <dgm:spPr/>
    </dgm:pt>
    <dgm:pt modelId="{6207F029-90A7-4255-BDCB-1CA2ECEE88CA}" type="pres">
      <dgm:prSet presAssocID="{9027346C-863E-415A-A740-C09F638C2EF7}" presName="dstNode" presStyleLbl="node1" presStyleIdx="0" presStyleCnt="4"/>
      <dgm:spPr/>
    </dgm:pt>
    <dgm:pt modelId="{1DAB62A1-B28F-4EA9-AD03-E07FC83C1E1A}" type="pres">
      <dgm:prSet presAssocID="{9F8D1F51-8DD9-46D0-991B-5C00F700B4B2}" presName="text_1" presStyleLbl="node1" presStyleIdx="0" presStyleCnt="4">
        <dgm:presLayoutVars>
          <dgm:bulletEnabled val="1"/>
        </dgm:presLayoutVars>
      </dgm:prSet>
      <dgm:spPr/>
    </dgm:pt>
    <dgm:pt modelId="{BB85197C-F4C0-4A59-8076-4237D6DE2082}" type="pres">
      <dgm:prSet presAssocID="{9F8D1F51-8DD9-46D0-991B-5C00F700B4B2}" presName="accent_1" presStyleCnt="0"/>
      <dgm:spPr/>
    </dgm:pt>
    <dgm:pt modelId="{34E44DCA-71D1-4268-8C8E-B9AF4301ECEE}" type="pres">
      <dgm:prSet presAssocID="{9F8D1F51-8DD9-46D0-991B-5C00F700B4B2}" presName="accentRepeatNode" presStyleLbl="solidFgAcc1" presStyleIdx="0" presStyleCnt="4"/>
      <dgm:spPr/>
    </dgm:pt>
    <dgm:pt modelId="{52B0F7F3-4B9F-487B-8367-BF9597B51FCC}" type="pres">
      <dgm:prSet presAssocID="{94D88D0A-C88F-492B-9D13-D93038F6F626}" presName="text_2" presStyleLbl="node1" presStyleIdx="1" presStyleCnt="4">
        <dgm:presLayoutVars>
          <dgm:bulletEnabled val="1"/>
        </dgm:presLayoutVars>
      </dgm:prSet>
      <dgm:spPr/>
    </dgm:pt>
    <dgm:pt modelId="{360EFEEF-60C2-4E34-873F-ECF87FF707DF}" type="pres">
      <dgm:prSet presAssocID="{94D88D0A-C88F-492B-9D13-D93038F6F626}" presName="accent_2" presStyleCnt="0"/>
      <dgm:spPr/>
    </dgm:pt>
    <dgm:pt modelId="{0F536346-F24F-4E52-A3D9-37548C4B505A}" type="pres">
      <dgm:prSet presAssocID="{94D88D0A-C88F-492B-9D13-D93038F6F626}" presName="accentRepeatNode" presStyleLbl="solidFgAcc1" presStyleIdx="1" presStyleCnt="4"/>
      <dgm:spPr/>
    </dgm:pt>
    <dgm:pt modelId="{47C9C5BC-08CC-4B0C-A27A-6A466A844F38}" type="pres">
      <dgm:prSet presAssocID="{5C8CCAC7-42E4-45C1-A55E-EA7A848AA408}" presName="text_3" presStyleLbl="node1" presStyleIdx="2" presStyleCnt="4">
        <dgm:presLayoutVars>
          <dgm:bulletEnabled val="1"/>
        </dgm:presLayoutVars>
      </dgm:prSet>
      <dgm:spPr/>
    </dgm:pt>
    <dgm:pt modelId="{959B39B7-947D-4B4A-8F43-CF71794E6290}" type="pres">
      <dgm:prSet presAssocID="{5C8CCAC7-42E4-45C1-A55E-EA7A848AA408}" presName="accent_3" presStyleCnt="0"/>
      <dgm:spPr/>
    </dgm:pt>
    <dgm:pt modelId="{521FB1B4-C111-481C-9713-934B009BCD5C}" type="pres">
      <dgm:prSet presAssocID="{5C8CCAC7-42E4-45C1-A55E-EA7A848AA408}" presName="accentRepeatNode" presStyleLbl="solidFgAcc1" presStyleIdx="2" presStyleCnt="4"/>
      <dgm:spPr/>
    </dgm:pt>
    <dgm:pt modelId="{BB5CBDCD-4A9D-4D0A-BC53-8D7CAB9AA3A3}" type="pres">
      <dgm:prSet presAssocID="{8D3CB877-A330-48E4-B9B8-262F0770609C}" presName="text_4" presStyleLbl="node1" presStyleIdx="3" presStyleCnt="4">
        <dgm:presLayoutVars>
          <dgm:bulletEnabled val="1"/>
        </dgm:presLayoutVars>
      </dgm:prSet>
      <dgm:spPr/>
    </dgm:pt>
    <dgm:pt modelId="{281C944F-E84E-4A99-ABB8-944715131887}" type="pres">
      <dgm:prSet presAssocID="{8D3CB877-A330-48E4-B9B8-262F0770609C}" presName="accent_4" presStyleCnt="0"/>
      <dgm:spPr/>
    </dgm:pt>
    <dgm:pt modelId="{83EE5387-3E8A-4552-8370-FB887AC0519D}" type="pres">
      <dgm:prSet presAssocID="{8D3CB877-A330-48E4-B9B8-262F0770609C}" presName="accentRepeatNode" presStyleLbl="solidFgAcc1" presStyleIdx="3" presStyleCnt="4"/>
      <dgm:spPr/>
    </dgm:pt>
  </dgm:ptLst>
  <dgm:cxnLst>
    <dgm:cxn modelId="{C578B818-52D5-4DBF-8DEB-20058AC0D973}" type="presOf" srcId="{9027346C-863E-415A-A740-C09F638C2EF7}" destId="{33008A3D-45B5-4527-931B-EDCB75750C0C}" srcOrd="0" destOrd="0" presId="urn:microsoft.com/office/officeart/2008/layout/VerticalCurvedList"/>
    <dgm:cxn modelId="{5B69EA18-8B6B-4FC4-AC69-EEE68137F690}" srcId="{9027346C-863E-415A-A740-C09F638C2EF7}" destId="{5C8CCAC7-42E4-45C1-A55E-EA7A848AA408}" srcOrd="2" destOrd="0" parTransId="{C046B84A-71FE-4316-9661-73541B6D04E0}" sibTransId="{FD55E577-FD5B-4AB8-8E89-72746916F856}"/>
    <dgm:cxn modelId="{A1EAB824-90BD-474B-BA25-4CB5B3494EFF}" type="presOf" srcId="{4E2301B9-8964-4C63-BF0A-CEA883C36F2C}" destId="{DE658733-1813-41A1-96B6-7256BBF7D71F}" srcOrd="0" destOrd="0" presId="urn:microsoft.com/office/officeart/2008/layout/VerticalCurvedList"/>
    <dgm:cxn modelId="{5DAF512D-4BE2-4FE8-AFDB-75610BC18BC3}" srcId="{9027346C-863E-415A-A740-C09F638C2EF7}" destId="{8D3CB877-A330-48E4-B9B8-262F0770609C}" srcOrd="3" destOrd="0" parTransId="{88A6C7B9-9570-40B2-A04B-61DB8F95A7DE}" sibTransId="{C9BD6FDF-0E1D-4674-8008-15B8D7381087}"/>
    <dgm:cxn modelId="{9D72A841-84D5-4B7E-9156-2D31A457E774}" type="presOf" srcId="{94D88D0A-C88F-492B-9D13-D93038F6F626}" destId="{52B0F7F3-4B9F-487B-8367-BF9597B51FCC}" srcOrd="0" destOrd="0" presId="urn:microsoft.com/office/officeart/2008/layout/VerticalCurvedList"/>
    <dgm:cxn modelId="{17D1AD63-5042-4814-8430-44C5B345EBA7}" type="presOf" srcId="{9F8D1F51-8DD9-46D0-991B-5C00F700B4B2}" destId="{1DAB62A1-B28F-4EA9-AD03-E07FC83C1E1A}" srcOrd="0" destOrd="0" presId="urn:microsoft.com/office/officeart/2008/layout/VerticalCurvedList"/>
    <dgm:cxn modelId="{405CF25A-314A-4267-8CCB-60253DDD6BC7}" type="presOf" srcId="{8D3CB877-A330-48E4-B9B8-262F0770609C}" destId="{BB5CBDCD-4A9D-4D0A-BC53-8D7CAB9AA3A3}" srcOrd="0" destOrd="0" presId="urn:microsoft.com/office/officeart/2008/layout/VerticalCurvedList"/>
    <dgm:cxn modelId="{F1A01292-6AC8-4C07-B2E2-01724E689FB1}" srcId="{9027346C-863E-415A-A740-C09F638C2EF7}" destId="{94D88D0A-C88F-492B-9D13-D93038F6F626}" srcOrd="1" destOrd="0" parTransId="{E0EB8702-934F-4185-8FC6-BA4DFFE9E61F}" sibTransId="{F29F0BA8-3474-45B0-ABD9-F69CDCAFFB15}"/>
    <dgm:cxn modelId="{633F60AD-7F5D-45BC-8707-3AFD2942A10F}" type="presOf" srcId="{5C8CCAC7-42E4-45C1-A55E-EA7A848AA408}" destId="{47C9C5BC-08CC-4B0C-A27A-6A466A844F38}" srcOrd="0" destOrd="0" presId="urn:microsoft.com/office/officeart/2008/layout/VerticalCurvedList"/>
    <dgm:cxn modelId="{2CF035B4-4732-4940-98CD-89C822DF1CC1}" srcId="{9027346C-863E-415A-A740-C09F638C2EF7}" destId="{9F8D1F51-8DD9-46D0-991B-5C00F700B4B2}" srcOrd="0" destOrd="0" parTransId="{F759622C-0553-4F6C-B9BA-32E16307BAAD}" sibTransId="{4E2301B9-8964-4C63-BF0A-CEA883C36F2C}"/>
    <dgm:cxn modelId="{E71C860D-D5B3-403E-A4A6-3A7D0816A19C}" type="presParOf" srcId="{33008A3D-45B5-4527-931B-EDCB75750C0C}" destId="{CAF3B0BD-DE64-47B6-A3CD-8FBF9FCAD3C5}" srcOrd="0" destOrd="0" presId="urn:microsoft.com/office/officeart/2008/layout/VerticalCurvedList"/>
    <dgm:cxn modelId="{7B3B0AFC-005C-4BCF-9A03-63E571013A60}" type="presParOf" srcId="{CAF3B0BD-DE64-47B6-A3CD-8FBF9FCAD3C5}" destId="{B1F32283-FAD5-48DD-A180-DE24B7AAD416}" srcOrd="0" destOrd="0" presId="urn:microsoft.com/office/officeart/2008/layout/VerticalCurvedList"/>
    <dgm:cxn modelId="{5A00C7AB-0DC8-417F-8184-BB4816A667D9}" type="presParOf" srcId="{B1F32283-FAD5-48DD-A180-DE24B7AAD416}" destId="{AA1D9B7E-D519-4111-810A-4B8633822F97}" srcOrd="0" destOrd="0" presId="urn:microsoft.com/office/officeart/2008/layout/VerticalCurvedList"/>
    <dgm:cxn modelId="{34A6D91B-D22A-4D9D-BA06-207A949039D6}" type="presParOf" srcId="{B1F32283-FAD5-48DD-A180-DE24B7AAD416}" destId="{DE658733-1813-41A1-96B6-7256BBF7D71F}" srcOrd="1" destOrd="0" presId="urn:microsoft.com/office/officeart/2008/layout/VerticalCurvedList"/>
    <dgm:cxn modelId="{F1F1732B-C225-4495-A18E-C4513068BACA}" type="presParOf" srcId="{B1F32283-FAD5-48DD-A180-DE24B7AAD416}" destId="{4E1B162D-3E5D-44EF-A8CB-E71E4A2E3192}" srcOrd="2" destOrd="0" presId="urn:microsoft.com/office/officeart/2008/layout/VerticalCurvedList"/>
    <dgm:cxn modelId="{6C6B37B7-5BA9-4F21-A7A7-504EAF41AF24}" type="presParOf" srcId="{B1F32283-FAD5-48DD-A180-DE24B7AAD416}" destId="{6207F029-90A7-4255-BDCB-1CA2ECEE88CA}" srcOrd="3" destOrd="0" presId="urn:microsoft.com/office/officeart/2008/layout/VerticalCurvedList"/>
    <dgm:cxn modelId="{003C26CF-CD4E-4245-A353-25A9E1D1CFE1}" type="presParOf" srcId="{CAF3B0BD-DE64-47B6-A3CD-8FBF9FCAD3C5}" destId="{1DAB62A1-B28F-4EA9-AD03-E07FC83C1E1A}" srcOrd="1" destOrd="0" presId="urn:microsoft.com/office/officeart/2008/layout/VerticalCurvedList"/>
    <dgm:cxn modelId="{04A401D4-F335-4B8C-BE11-30639288F711}" type="presParOf" srcId="{CAF3B0BD-DE64-47B6-A3CD-8FBF9FCAD3C5}" destId="{BB85197C-F4C0-4A59-8076-4237D6DE2082}" srcOrd="2" destOrd="0" presId="urn:microsoft.com/office/officeart/2008/layout/VerticalCurvedList"/>
    <dgm:cxn modelId="{73A622ED-6069-427C-B989-69C14B3ED40B}" type="presParOf" srcId="{BB85197C-F4C0-4A59-8076-4237D6DE2082}" destId="{34E44DCA-71D1-4268-8C8E-B9AF4301ECEE}" srcOrd="0" destOrd="0" presId="urn:microsoft.com/office/officeart/2008/layout/VerticalCurvedList"/>
    <dgm:cxn modelId="{A753D342-3651-43D9-B115-E1197EC36807}" type="presParOf" srcId="{CAF3B0BD-DE64-47B6-A3CD-8FBF9FCAD3C5}" destId="{52B0F7F3-4B9F-487B-8367-BF9597B51FCC}" srcOrd="3" destOrd="0" presId="urn:microsoft.com/office/officeart/2008/layout/VerticalCurvedList"/>
    <dgm:cxn modelId="{73A0C4C6-B36A-43F6-B380-4E76A64809E7}" type="presParOf" srcId="{CAF3B0BD-DE64-47B6-A3CD-8FBF9FCAD3C5}" destId="{360EFEEF-60C2-4E34-873F-ECF87FF707DF}" srcOrd="4" destOrd="0" presId="urn:microsoft.com/office/officeart/2008/layout/VerticalCurvedList"/>
    <dgm:cxn modelId="{53185DC9-A0C5-4FFE-AEB7-E9C339894E5F}" type="presParOf" srcId="{360EFEEF-60C2-4E34-873F-ECF87FF707DF}" destId="{0F536346-F24F-4E52-A3D9-37548C4B505A}" srcOrd="0" destOrd="0" presId="urn:microsoft.com/office/officeart/2008/layout/VerticalCurvedList"/>
    <dgm:cxn modelId="{03080712-04E9-43F7-8558-A1D7B1D794BD}" type="presParOf" srcId="{CAF3B0BD-DE64-47B6-A3CD-8FBF9FCAD3C5}" destId="{47C9C5BC-08CC-4B0C-A27A-6A466A844F38}" srcOrd="5" destOrd="0" presId="urn:microsoft.com/office/officeart/2008/layout/VerticalCurvedList"/>
    <dgm:cxn modelId="{6103DD16-740A-402B-9C02-AEADD1B9AFED}" type="presParOf" srcId="{CAF3B0BD-DE64-47B6-A3CD-8FBF9FCAD3C5}" destId="{959B39B7-947D-4B4A-8F43-CF71794E6290}" srcOrd="6" destOrd="0" presId="urn:microsoft.com/office/officeart/2008/layout/VerticalCurvedList"/>
    <dgm:cxn modelId="{C486F2B4-5AED-4199-9745-4C471CCEB959}" type="presParOf" srcId="{959B39B7-947D-4B4A-8F43-CF71794E6290}" destId="{521FB1B4-C111-481C-9713-934B009BCD5C}" srcOrd="0" destOrd="0" presId="urn:microsoft.com/office/officeart/2008/layout/VerticalCurvedList"/>
    <dgm:cxn modelId="{78082A30-5D7D-4F97-B668-DCAC3D29193C}" type="presParOf" srcId="{CAF3B0BD-DE64-47B6-A3CD-8FBF9FCAD3C5}" destId="{BB5CBDCD-4A9D-4D0A-BC53-8D7CAB9AA3A3}" srcOrd="7" destOrd="0" presId="urn:microsoft.com/office/officeart/2008/layout/VerticalCurvedList"/>
    <dgm:cxn modelId="{84904489-FF37-423E-84AF-B5BEC23E5035}" type="presParOf" srcId="{CAF3B0BD-DE64-47B6-A3CD-8FBF9FCAD3C5}" destId="{281C944F-E84E-4A99-ABB8-944715131887}" srcOrd="8" destOrd="0" presId="urn:microsoft.com/office/officeart/2008/layout/VerticalCurvedList"/>
    <dgm:cxn modelId="{13F329FC-6959-4868-8B98-1F0F0953ADD5}" type="presParOf" srcId="{281C944F-E84E-4A99-ABB8-944715131887}" destId="{83EE5387-3E8A-4552-8370-FB887AC051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58733-1813-41A1-96B6-7256BBF7D71F}">
      <dsp:nvSpPr>
        <dsp:cNvPr id="0" name=""/>
        <dsp:cNvSpPr/>
      </dsp:nvSpPr>
      <dsp:spPr>
        <a:xfrm>
          <a:off x="-5167834" y="-791594"/>
          <a:ext cx="6154090" cy="6154090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B62A1-B28F-4EA9-AD03-E07FC83C1E1A}">
      <dsp:nvSpPr>
        <dsp:cNvPr id="0" name=""/>
        <dsp:cNvSpPr/>
      </dsp:nvSpPr>
      <dsp:spPr>
        <a:xfrm>
          <a:off x="516397" y="351410"/>
          <a:ext cx="8038152" cy="703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155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2900" kern="1200" dirty="0">
              <a:latin typeface="+mj-lt"/>
            </a:rPr>
            <a:t>Subnational disaggregation at a category level</a:t>
          </a:r>
          <a:endParaRPr kumimoji="1" lang="ja-JP" altLang="en-US" sz="2900" kern="1200" dirty="0">
            <a:latin typeface="+mj-lt"/>
          </a:endParaRPr>
        </a:p>
      </dsp:txBody>
      <dsp:txXfrm>
        <a:off x="516397" y="351410"/>
        <a:ext cx="8038152" cy="703187"/>
      </dsp:txXfrm>
    </dsp:sp>
    <dsp:sp modelId="{34E44DCA-71D1-4268-8C8E-B9AF4301ECEE}">
      <dsp:nvSpPr>
        <dsp:cNvPr id="0" name=""/>
        <dsp:cNvSpPr/>
      </dsp:nvSpPr>
      <dsp:spPr>
        <a:xfrm>
          <a:off x="76905" y="263512"/>
          <a:ext cx="878984" cy="878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0F7F3-4B9F-487B-8367-BF9597B51FCC}">
      <dsp:nvSpPr>
        <dsp:cNvPr id="0" name=""/>
        <dsp:cNvSpPr/>
      </dsp:nvSpPr>
      <dsp:spPr>
        <a:xfrm>
          <a:off x="919551" y="1406374"/>
          <a:ext cx="7634999" cy="703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155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2900" kern="1200" dirty="0">
              <a:latin typeface="+mj-lt"/>
            </a:rPr>
            <a:t>Tier 3 methods in 2006 IPCC Guidelines (Volume 5)</a:t>
          </a:r>
          <a:endParaRPr kumimoji="1" lang="ja-JP" altLang="en-US" sz="2900" kern="1200" dirty="0">
            <a:latin typeface="+mj-lt"/>
          </a:endParaRPr>
        </a:p>
      </dsp:txBody>
      <dsp:txXfrm>
        <a:off x="919551" y="1406374"/>
        <a:ext cx="7634999" cy="703187"/>
      </dsp:txXfrm>
    </dsp:sp>
    <dsp:sp modelId="{0F536346-F24F-4E52-A3D9-37548C4B505A}">
      <dsp:nvSpPr>
        <dsp:cNvPr id="0" name=""/>
        <dsp:cNvSpPr/>
      </dsp:nvSpPr>
      <dsp:spPr>
        <a:xfrm>
          <a:off x="480059" y="1318476"/>
          <a:ext cx="878984" cy="878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9C5BC-08CC-4B0C-A27A-6A466A844F38}">
      <dsp:nvSpPr>
        <dsp:cNvPr id="0" name=""/>
        <dsp:cNvSpPr/>
      </dsp:nvSpPr>
      <dsp:spPr>
        <a:xfrm>
          <a:off x="919551" y="2461338"/>
          <a:ext cx="7634999" cy="703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155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2900" kern="1200" dirty="0">
              <a:latin typeface="+mj-lt"/>
            </a:rPr>
            <a:t>Methods in Wetlands Supplement (Chapter 6)</a:t>
          </a:r>
          <a:endParaRPr kumimoji="1" lang="ja-JP" altLang="en-US" sz="2900" kern="1200" dirty="0">
            <a:latin typeface="+mj-lt"/>
          </a:endParaRPr>
        </a:p>
      </dsp:txBody>
      <dsp:txXfrm>
        <a:off x="919551" y="2461338"/>
        <a:ext cx="7634999" cy="703187"/>
      </dsp:txXfrm>
    </dsp:sp>
    <dsp:sp modelId="{521FB1B4-C111-481C-9713-934B009BCD5C}">
      <dsp:nvSpPr>
        <dsp:cNvPr id="0" name=""/>
        <dsp:cNvSpPr/>
      </dsp:nvSpPr>
      <dsp:spPr>
        <a:xfrm>
          <a:off x="480059" y="2373440"/>
          <a:ext cx="878984" cy="878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CBDCD-4A9D-4D0A-BC53-8D7CAB9AA3A3}">
      <dsp:nvSpPr>
        <dsp:cNvPr id="0" name=""/>
        <dsp:cNvSpPr/>
      </dsp:nvSpPr>
      <dsp:spPr>
        <a:xfrm>
          <a:off x="516397" y="3516302"/>
          <a:ext cx="8038152" cy="703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155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2900" kern="1200" dirty="0">
              <a:latin typeface="+mj-lt"/>
            </a:rPr>
            <a:t>Improvements in worksheet structure and layout</a:t>
          </a:r>
          <a:endParaRPr kumimoji="1" lang="ja-JP" altLang="en-US" sz="2900" kern="1200" dirty="0">
            <a:latin typeface="+mj-lt"/>
          </a:endParaRPr>
        </a:p>
      </dsp:txBody>
      <dsp:txXfrm>
        <a:off x="516397" y="3516302"/>
        <a:ext cx="8038152" cy="703187"/>
      </dsp:txXfrm>
    </dsp:sp>
    <dsp:sp modelId="{83EE5387-3E8A-4552-8370-FB887AC0519D}">
      <dsp:nvSpPr>
        <dsp:cNvPr id="0" name=""/>
        <dsp:cNvSpPr/>
      </dsp:nvSpPr>
      <dsp:spPr>
        <a:xfrm>
          <a:off x="76905" y="3428404"/>
          <a:ext cx="878984" cy="878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B3807-C137-4790-871E-7CC9969AA5E2}" type="datetimeFigureOut">
              <a:rPr kumimoji="1" lang="ja-JP" altLang="en-US" smtClean="0"/>
              <a:t>2022/11/6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12D81-90A7-4F61-9C45-A11A751D3B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12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the title of your presentation]</a:t>
            </a:r>
            <a:br>
              <a:rPr lang="en-US" dirty="0"/>
            </a:br>
            <a:r>
              <a:rPr lang="en-US" dirty="0"/>
              <a:t>[name of the event]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en-US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[Name of the presenter] </a:t>
            </a:r>
            <a:r>
              <a:rPr lang="fr-CH" dirty="0"/>
              <a:t>[Professional </a:t>
            </a:r>
            <a:r>
              <a:rPr lang="fr-CH" dirty="0" err="1"/>
              <a:t>title</a:t>
            </a:r>
            <a:r>
              <a:rPr lang="fr-CH" dirty="0"/>
              <a:t>]</a:t>
            </a:r>
          </a:p>
          <a:p>
            <a:r>
              <a:rPr lang="fr-CH" dirty="0"/>
              <a:t>[Date, place]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019800"/>
            <a:ext cx="4876800" cy="7485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Date, place</a:t>
            </a:r>
          </a:p>
        </p:txBody>
      </p:sp>
    </p:spTree>
    <p:extLst>
      <p:ext uri="{BB962C8B-B14F-4D97-AF65-F5344CB8AC3E}">
        <p14:creationId xmlns:p14="http://schemas.microsoft.com/office/powerpoint/2010/main" val="39374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the title of your presentation]</a:t>
            </a:r>
            <a:br>
              <a:rPr lang="en-US" dirty="0"/>
            </a:br>
            <a:r>
              <a:rPr lang="en-US" dirty="0"/>
              <a:t>[name of the event]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en-US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[Name of the presenter] </a:t>
            </a:r>
            <a:r>
              <a:rPr lang="fr-CH" dirty="0"/>
              <a:t>[Professional </a:t>
            </a:r>
            <a:r>
              <a:rPr lang="fr-CH" dirty="0" err="1"/>
              <a:t>title</a:t>
            </a:r>
            <a:r>
              <a:rPr lang="fr-CH" dirty="0"/>
              <a:t>]</a:t>
            </a:r>
          </a:p>
          <a:p>
            <a:r>
              <a:rPr lang="fr-CH" dirty="0"/>
              <a:t>[Date, place]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019800"/>
            <a:ext cx="4876800" cy="7485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Date, place</a:t>
            </a:r>
          </a:p>
        </p:txBody>
      </p:sp>
      <p:pic>
        <p:nvPicPr>
          <p:cNvPr id="6" name="図 5" descr="http://www.iges.or.jp/files/access/images/hayama.jpg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3375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4"/>
          <a:srcRect b="14817"/>
          <a:stretch/>
        </p:blipFill>
        <p:spPr>
          <a:xfrm>
            <a:off x="0" y="0"/>
            <a:ext cx="5828676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6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4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11/6/2022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59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11/6/2022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98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11/6/2022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71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11/6/2022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28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11/6/2022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83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11/6/2022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23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11/6/2022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54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25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11/6/2022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7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11/6/2022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98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11/6/2022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22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11/6/2022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53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11/6/2022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7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11/6/2022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17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11/6/2022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94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date and place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BEBEF-F59C-4021-B0E4-D01E3F18D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0034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rgbClr val="0034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rgbClr val="0034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rgbClr val="0034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rgbClr val="0034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rgbClr val="003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date and place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BEBEF-F59C-4021-B0E4-D01E3F18D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5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0034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rgbClr val="0034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rgbClr val="0034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rgbClr val="0034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rgbClr val="0034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rgbClr val="003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cc-nggip.iges.or.jp/index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039" y="2298716"/>
            <a:ext cx="8610600" cy="1230923"/>
          </a:xfrm>
        </p:spPr>
        <p:txBody>
          <a:bodyPr>
            <a:noAutofit/>
          </a:bodyPr>
          <a:lstStyle/>
          <a:p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IPCC Inventory Software: Waste Sector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" y="3850039"/>
            <a:ext cx="8610600" cy="1355008"/>
          </a:xfrm>
        </p:spPr>
        <p:txBody>
          <a:bodyPr>
            <a:noAutofit/>
          </a:bodyPr>
          <a:lstStyle/>
          <a:p>
            <a:pPr algn="r"/>
            <a:r>
              <a:rPr lang="en-US" altLang="ja-JP" sz="2200" dirty="0">
                <a:latin typeface="+mj-lt"/>
              </a:rPr>
              <a:t>IPCC TFI Side Event</a:t>
            </a:r>
          </a:p>
          <a:p>
            <a:pPr algn="r"/>
            <a:r>
              <a:rPr lang="en-US" altLang="ja-JP" sz="2200" dirty="0">
                <a:latin typeface="+mj-lt"/>
              </a:rPr>
              <a:t>Sharm el-Sheikh Climate Change Conference </a:t>
            </a:r>
          </a:p>
          <a:p>
            <a:pPr algn="r"/>
            <a:r>
              <a:rPr lang="en-US" altLang="ja-JP" sz="2200" dirty="0">
                <a:latin typeface="+mj-lt"/>
              </a:rPr>
              <a:t>November 2022 </a:t>
            </a:r>
          </a:p>
          <a:p>
            <a:pPr algn="r"/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829303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" y="2189019"/>
            <a:ext cx="8458200" cy="1066800"/>
          </a:xfrm>
        </p:spPr>
        <p:txBody>
          <a:bodyPr>
            <a:noAutofit/>
          </a:bodyPr>
          <a:lstStyle/>
          <a:p>
            <a:r>
              <a:rPr lang="en-US" sz="6000" dirty="0"/>
              <a:t>Thank you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74320" y="3602181"/>
            <a:ext cx="8610600" cy="174354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300"/>
              </a:spcAft>
              <a:defRPr/>
            </a:pPr>
            <a:r>
              <a:rPr kumimoji="0" lang="en-US" altLang="ja-JP" sz="2800" kern="0" dirty="0">
                <a:latin typeface="+mj-lt"/>
                <a:ea typeface="ＭＳ Ｐゴシック" pitchFamily="50" charset="-128"/>
                <a:cs typeface="Arial" pitchFamily="34" charset="0"/>
                <a:hlinkClick r:id="rId2"/>
              </a:rPr>
              <a:t>https://www.ipcc-nggip.iges.or.jp/index.html</a:t>
            </a:r>
            <a:endParaRPr kumimoji="0" lang="en-US" altLang="ja-JP" sz="2800" kern="0" dirty="0">
              <a:latin typeface="+mj-lt"/>
              <a:ea typeface="ＭＳ Ｐゴシック" pitchFamily="50" charset="-128"/>
              <a:cs typeface="Arial" pitchFamily="34" charset="0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defRPr/>
            </a:pPr>
            <a:endParaRPr kumimoji="0" lang="en-US" altLang="ja-JP" sz="2800" kern="0" dirty="0">
              <a:latin typeface="+mj-lt"/>
              <a:ea typeface="ＭＳ Ｐゴシック" pitchFamily="50" charset="-128"/>
              <a:cs typeface="Arial" pitchFamily="34" charset="0"/>
            </a:endParaRPr>
          </a:p>
          <a:p>
            <a:endParaRPr lang="en-US" sz="2800" dirty="0">
              <a:latin typeface="+mj-lt"/>
            </a:endParaRPr>
          </a:p>
          <a:p>
            <a:pPr algn="r"/>
            <a:endParaRPr lang="en-US" sz="2800" dirty="0">
              <a:latin typeface="+mj-lt"/>
            </a:endParaRPr>
          </a:p>
          <a:p>
            <a:pPr algn="r"/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053015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53DB5EB2-B8FA-27A3-09E3-8F463B0F37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357102"/>
              </p:ext>
            </p:extLst>
          </p:nvPr>
        </p:nvGraphicFramePr>
        <p:xfrm>
          <a:off x="263128" y="1242646"/>
          <a:ext cx="8617743" cy="4570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タイトル 1">
            <a:extLst>
              <a:ext uri="{FF2B5EF4-FFF2-40B4-BE49-F238E27FC236}">
                <a16:creationId xmlns:a16="http://schemas.microsoft.com/office/drawing/2014/main" id="{D3A1E88F-860A-1D3A-295C-E21B543299E6}"/>
              </a:ext>
            </a:extLst>
          </p:cNvPr>
          <p:cNvSpPr txBox="1">
            <a:spLocks/>
          </p:cNvSpPr>
          <p:nvPr/>
        </p:nvSpPr>
        <p:spPr bwMode="auto">
          <a:xfrm>
            <a:off x="263128" y="325152"/>
            <a:ext cx="8617743" cy="5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Major updates</a:t>
            </a:r>
            <a:endParaRPr lang="ja-JP" altLang="en-US" sz="3200" b="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850741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 bwMode="auto">
          <a:xfrm>
            <a:off x="263128" y="254020"/>
            <a:ext cx="8617743" cy="48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+mj-ea"/>
                <a:cs typeface="+mj-cs"/>
              </a:rPr>
              <a:t>Subnational disaggregation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9900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+mj-ea"/>
              <a:cs typeface="+mj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162001" y="752129"/>
            <a:ext cx="8819998" cy="77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16000"/>
              <a:buFont typeface="Arial" pitchFamily="34" charset="0"/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kumimoji="1" sz="2400">
                <a:solidFill>
                  <a:srgbClr val="5B92E5"/>
                </a:solidFill>
                <a:latin typeface="Frutiger LT Pro 57 Condensed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000">
                <a:solidFill>
                  <a:srgbClr val="5B92E5"/>
                </a:solidFill>
                <a:latin typeface="Frutiger LT Pro 57 Condensed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1800">
                <a:solidFill>
                  <a:srgbClr val="5B92E5"/>
                </a:solidFill>
                <a:latin typeface="Frutiger LT Pro 57 Condensed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1800">
                <a:solidFill>
                  <a:srgbClr val="5B92E5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 algn="just" defTabSz="914400" fontAlgn="auto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altLang="ja-JP" kern="0" dirty="0">
                <a:solidFill>
                  <a:srgbClr val="285888"/>
                </a:solidFill>
                <a:latin typeface="Arial Narrow"/>
              </a:rPr>
              <a:t>Subdivision allows estimation of emissions at subnational level 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285888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(e.g., regions by climate zone) 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rgbClr val="285888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88DE85D-8F2D-1C55-CCBD-3D48ABCF5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" y="1659913"/>
            <a:ext cx="9144000" cy="518636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7B5C143-8BC8-381C-2F8A-8479DFDF1C65}"/>
              </a:ext>
            </a:extLst>
          </p:cNvPr>
          <p:cNvSpPr/>
          <p:nvPr/>
        </p:nvSpPr>
        <p:spPr>
          <a:xfrm>
            <a:off x="1818056" y="1819336"/>
            <a:ext cx="450759" cy="113977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7" name="Rectangular Callout 5">
            <a:extLst>
              <a:ext uri="{FF2B5EF4-FFF2-40B4-BE49-F238E27FC236}">
                <a16:creationId xmlns:a16="http://schemas.microsoft.com/office/drawing/2014/main" id="{2E07D9A4-1D58-C703-0608-9F9A1D19058C}"/>
              </a:ext>
            </a:extLst>
          </p:cNvPr>
          <p:cNvSpPr/>
          <p:nvPr/>
        </p:nvSpPr>
        <p:spPr>
          <a:xfrm>
            <a:off x="4362255" y="3049145"/>
            <a:ext cx="1966416" cy="616761"/>
          </a:xfrm>
          <a:prstGeom prst="wedgeRectCallout">
            <a:avLst>
              <a:gd name="adj1" fmla="val -73920"/>
              <a:gd name="adj2" fmla="val -169734"/>
            </a:avLst>
          </a:prstGeom>
          <a:solidFill>
            <a:srgbClr val="800080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</a:rPr>
              <a:t>Click to define subdivision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47B1DB6-ADD1-E796-62FE-B3557472E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095" y="3724321"/>
            <a:ext cx="3926027" cy="2753726"/>
          </a:xfrm>
          <a:prstGeom prst="rect">
            <a:avLst/>
          </a:prstGeom>
        </p:spPr>
      </p:pic>
      <p:sp>
        <p:nvSpPr>
          <p:cNvPr id="9" name="Rectangular Callout 5">
            <a:extLst>
              <a:ext uri="{FF2B5EF4-FFF2-40B4-BE49-F238E27FC236}">
                <a16:creationId xmlns:a16="http://schemas.microsoft.com/office/drawing/2014/main" id="{4049BD5F-4476-B2D6-7F92-481AB3B42E32}"/>
              </a:ext>
            </a:extLst>
          </p:cNvPr>
          <p:cNvSpPr/>
          <p:nvPr/>
        </p:nvSpPr>
        <p:spPr>
          <a:xfrm>
            <a:off x="6663619" y="2886255"/>
            <a:ext cx="1835332" cy="401431"/>
          </a:xfrm>
          <a:prstGeom prst="wedgeRectCallout">
            <a:avLst>
              <a:gd name="adj1" fmla="val -76728"/>
              <a:gd name="adj2" fmla="val -220215"/>
            </a:avLst>
          </a:prstGeom>
          <a:solidFill>
            <a:srgbClr val="800080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</a:rPr>
              <a:t>Select climate zone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F8284B9-1656-1230-07FF-5C1673D7735E}"/>
              </a:ext>
            </a:extLst>
          </p:cNvPr>
          <p:cNvSpPr/>
          <p:nvPr/>
        </p:nvSpPr>
        <p:spPr>
          <a:xfrm>
            <a:off x="1863970" y="2288260"/>
            <a:ext cx="527538" cy="103248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304AFDB-8E03-4D38-88E0-6C2C8F78D1CF}"/>
              </a:ext>
            </a:extLst>
          </p:cNvPr>
          <p:cNvSpPr/>
          <p:nvPr/>
        </p:nvSpPr>
        <p:spPr>
          <a:xfrm>
            <a:off x="4806201" y="2149155"/>
            <a:ext cx="527538" cy="103248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5819E8F-5134-02C5-5B09-D890CB48476A}"/>
              </a:ext>
            </a:extLst>
          </p:cNvPr>
          <p:cNvSpPr/>
          <p:nvPr/>
        </p:nvSpPr>
        <p:spPr>
          <a:xfrm>
            <a:off x="0" y="2422417"/>
            <a:ext cx="867508" cy="103905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355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492FA0DE-5B77-0397-1988-DE32F068C8B1}"/>
              </a:ext>
            </a:extLst>
          </p:cNvPr>
          <p:cNvSpPr txBox="1">
            <a:spLocks/>
          </p:cNvSpPr>
          <p:nvPr/>
        </p:nvSpPr>
        <p:spPr bwMode="auto">
          <a:xfrm>
            <a:off x="263128" y="256903"/>
            <a:ext cx="8617743" cy="57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+mj-ea"/>
                <a:cs typeface="+mj-cs"/>
              </a:rPr>
              <a:t>Tier 3 </a:t>
            </a:r>
            <a:r>
              <a:rPr lang="en-US" altLang="ja-JP" sz="3200" b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methods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9900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+mj-ea"/>
              <a:cs typeface="+mj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8CF4BC5-73B7-F656-D723-5ED1622CD702}"/>
              </a:ext>
            </a:extLst>
          </p:cNvPr>
          <p:cNvSpPr txBox="1">
            <a:spLocks/>
          </p:cNvSpPr>
          <p:nvPr/>
        </p:nvSpPr>
        <p:spPr bwMode="auto">
          <a:xfrm>
            <a:off x="198015" y="835864"/>
            <a:ext cx="8682856" cy="118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16000"/>
              <a:buFont typeface="Arial" pitchFamily="34" charset="0"/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kumimoji="1" sz="2400">
                <a:solidFill>
                  <a:srgbClr val="5B92E5"/>
                </a:solidFill>
                <a:latin typeface="Frutiger LT Pro 57 Condensed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000">
                <a:solidFill>
                  <a:srgbClr val="5B92E5"/>
                </a:solidFill>
                <a:latin typeface="Frutiger LT Pro 57 Condensed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1800">
                <a:solidFill>
                  <a:srgbClr val="5B92E5"/>
                </a:solidFill>
                <a:latin typeface="Frutiger LT Pro 57 Condensed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1800">
                <a:solidFill>
                  <a:srgbClr val="5B92E5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 algn="just" defTabSz="914400" fontAlgn="auto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altLang="ja-JP" kern="0" dirty="0">
                <a:solidFill>
                  <a:srgbClr val="285888"/>
                </a:solidFill>
                <a:latin typeface="Arial Narrow"/>
              </a:rPr>
              <a:t>Estimation of N</a:t>
            </a:r>
            <a:r>
              <a:rPr kumimoji="0" lang="en-US" altLang="ja-JP" kern="0" baseline="-25000" dirty="0">
                <a:solidFill>
                  <a:srgbClr val="285888"/>
                </a:solidFill>
                <a:latin typeface="Arial Narrow"/>
              </a:rPr>
              <a:t>2</a:t>
            </a:r>
            <a:r>
              <a:rPr kumimoji="0" lang="en-US" altLang="ja-JP" kern="0" dirty="0">
                <a:solidFill>
                  <a:srgbClr val="285888"/>
                </a:solidFill>
                <a:latin typeface="Arial Narrow"/>
              </a:rPr>
              <a:t>O emissions from waste incineration based on site specific data and flue gas concentration (Equation 5.6, Chapter 5, Volume 5, </a:t>
            </a:r>
            <a:r>
              <a:rPr kumimoji="0" lang="en-US" altLang="ja-JP" i="1" kern="0" dirty="0">
                <a:solidFill>
                  <a:srgbClr val="285888"/>
                </a:solidFill>
                <a:latin typeface="Arial Narrow"/>
              </a:rPr>
              <a:t>2006 IPCC Guidelines</a:t>
            </a:r>
            <a:r>
              <a:rPr kumimoji="0" lang="en-US" altLang="ja-JP" kern="0" dirty="0">
                <a:solidFill>
                  <a:srgbClr val="285888"/>
                </a:solidFill>
                <a:latin typeface="Arial Narrow"/>
              </a:rPr>
              <a:t>)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rgbClr val="285888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DA6291F-112C-0723-9178-D9AB2B80D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4005"/>
            <a:ext cx="9144000" cy="373856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465C6D-B94C-EE66-676F-C4EEB2AA7562}"/>
              </a:ext>
            </a:extLst>
          </p:cNvPr>
          <p:cNvSpPr/>
          <p:nvPr/>
        </p:nvSpPr>
        <p:spPr>
          <a:xfrm>
            <a:off x="3264077" y="2281461"/>
            <a:ext cx="1627757" cy="162021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C69391B-0939-B1F7-770A-C96E75DF1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" y="5204334"/>
            <a:ext cx="873167" cy="9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97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899512AA-AED1-5967-D5BD-46904DBB8D70}"/>
              </a:ext>
            </a:extLst>
          </p:cNvPr>
          <p:cNvSpPr txBox="1">
            <a:spLocks/>
          </p:cNvSpPr>
          <p:nvPr/>
        </p:nvSpPr>
        <p:spPr bwMode="auto">
          <a:xfrm>
            <a:off x="263127" y="260499"/>
            <a:ext cx="8617743" cy="55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+mj-ea"/>
                <a:cs typeface="+mj-cs"/>
              </a:rPr>
              <a:t>Wetlands Supplement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9900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+mj-ea"/>
              <a:cs typeface="+mj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C60B096-E99F-E47D-3830-A49CD937177C}"/>
              </a:ext>
            </a:extLst>
          </p:cNvPr>
          <p:cNvSpPr txBox="1">
            <a:spLocks/>
          </p:cNvSpPr>
          <p:nvPr/>
        </p:nvSpPr>
        <p:spPr bwMode="auto">
          <a:xfrm>
            <a:off x="195386" y="840646"/>
            <a:ext cx="8685484" cy="77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16000"/>
              <a:buFont typeface="Arial" pitchFamily="34" charset="0"/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kumimoji="1" sz="2400">
                <a:solidFill>
                  <a:srgbClr val="5B92E5"/>
                </a:solidFill>
                <a:latin typeface="Frutiger LT Pro 57 Condensed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000">
                <a:solidFill>
                  <a:srgbClr val="5B92E5"/>
                </a:solidFill>
                <a:latin typeface="Frutiger LT Pro 57 Condensed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1800">
                <a:solidFill>
                  <a:srgbClr val="5B92E5"/>
                </a:solidFill>
                <a:latin typeface="Frutiger LT Pro 57 Condensed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1800">
                <a:solidFill>
                  <a:srgbClr val="5B92E5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285888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Methods for estimation of CH</a:t>
            </a:r>
            <a:r>
              <a:rPr kumimoji="1" lang="en-US" altLang="ja-JP" sz="2400" b="0" i="0" u="none" strike="noStrike" kern="0" cap="none" spc="0" normalizeH="0" baseline="-25000" noProof="0" dirty="0">
                <a:ln>
                  <a:noFill/>
                </a:ln>
                <a:solidFill>
                  <a:srgbClr val="285888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4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285888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and N</a:t>
            </a:r>
            <a:r>
              <a:rPr kumimoji="1" lang="en-US" altLang="ja-JP" sz="2400" b="0" i="0" u="none" strike="noStrike" kern="0" cap="none" spc="0" normalizeH="0" baseline="-25000" noProof="0" dirty="0">
                <a:ln>
                  <a:noFill/>
                </a:ln>
                <a:solidFill>
                  <a:srgbClr val="285888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2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285888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O emissions from constructed wetlands for wastewater treatment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0BD5EE3-55B1-341D-9BC7-DBE57594A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638"/>
            <a:ext cx="9144000" cy="3572473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AB1B99C-3A5C-DBEF-AE9D-C9FD080D4F86}"/>
              </a:ext>
            </a:extLst>
          </p:cNvPr>
          <p:cNvSpPr/>
          <p:nvPr/>
        </p:nvSpPr>
        <p:spPr>
          <a:xfrm>
            <a:off x="1810832" y="2062405"/>
            <a:ext cx="910737" cy="102347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F6B35EE-34D1-32E9-2D85-A6625C4F42F5}"/>
              </a:ext>
            </a:extLst>
          </p:cNvPr>
          <p:cNvSpPr/>
          <p:nvPr/>
        </p:nvSpPr>
        <p:spPr>
          <a:xfrm>
            <a:off x="3446586" y="2856899"/>
            <a:ext cx="559726" cy="1046135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2936186-1282-B94C-3CFF-639D1E5EAA89}"/>
              </a:ext>
            </a:extLst>
          </p:cNvPr>
          <p:cNvSpPr/>
          <p:nvPr/>
        </p:nvSpPr>
        <p:spPr>
          <a:xfrm>
            <a:off x="327313" y="4549600"/>
            <a:ext cx="1301462" cy="121202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1426BECB-E859-397E-A62D-E7641A76B146}"/>
              </a:ext>
            </a:extLst>
          </p:cNvPr>
          <p:cNvSpPr txBox="1">
            <a:spLocks/>
          </p:cNvSpPr>
          <p:nvPr/>
        </p:nvSpPr>
        <p:spPr bwMode="auto">
          <a:xfrm>
            <a:off x="195386" y="5392356"/>
            <a:ext cx="8685484" cy="3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16000"/>
              <a:buFont typeface="Arial" pitchFamily="34" charset="0"/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kumimoji="1" sz="2400">
                <a:solidFill>
                  <a:srgbClr val="5B92E5"/>
                </a:solidFill>
                <a:latin typeface="Frutiger LT Pro 57 Condensed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000">
                <a:solidFill>
                  <a:srgbClr val="5B92E5"/>
                </a:solidFill>
                <a:latin typeface="Frutiger LT Pro 57 Condensed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1800">
                <a:solidFill>
                  <a:srgbClr val="5B92E5"/>
                </a:solidFill>
                <a:latin typeface="Frutiger LT Pro 57 Condensed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1800">
                <a:solidFill>
                  <a:srgbClr val="5B92E5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285888"/>
                </a:solidFill>
                <a:effectLst/>
                <a:uLnTx/>
                <a:uFillTx/>
                <a:latin typeface="Arial Narrow"/>
              </a:rPr>
              <a:t>Note 1: </a:t>
            </a:r>
            <a:r>
              <a:rPr lang="en-US" altLang="ja-JP" sz="1400" kern="0" dirty="0">
                <a:solidFill>
                  <a:srgbClr val="285888"/>
                </a:solidFill>
                <a:latin typeface="Arial Narrow"/>
              </a:rPr>
              <a:t>Worksheets are subject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285888"/>
                </a:solidFill>
                <a:effectLst/>
                <a:uLnTx/>
                <a:uFillTx/>
                <a:latin typeface="Arial Narrow"/>
              </a:rPr>
              <a:t> to change due to ongoing update of the software (</a:t>
            </a:r>
            <a:r>
              <a:rPr lang="en-US" altLang="ja-JP" sz="1400" kern="0" dirty="0">
                <a:solidFill>
                  <a:srgbClr val="285888"/>
                </a:solidFill>
                <a:latin typeface="Arial Narrow"/>
              </a:rPr>
              <a:t>not updated/changed in beta version 2.83)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285888"/>
                </a:solidFill>
                <a:effectLst/>
                <a:uLnTx/>
                <a:uFillTx/>
                <a:latin typeface="Arial Narrow"/>
              </a:rPr>
              <a:t> 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E10BFD4A-77CE-EB02-D0DE-A64916358A45}"/>
              </a:ext>
            </a:extLst>
          </p:cNvPr>
          <p:cNvCxnSpPr>
            <a:cxnSpLocks/>
          </p:cNvCxnSpPr>
          <p:nvPr/>
        </p:nvCxnSpPr>
        <p:spPr>
          <a:xfrm flipH="1" flipV="1">
            <a:off x="3793958" y="3633537"/>
            <a:ext cx="1114924" cy="745957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22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492FA0DE-5B77-0397-1988-DE32F068C8B1}"/>
              </a:ext>
            </a:extLst>
          </p:cNvPr>
          <p:cNvSpPr txBox="1">
            <a:spLocks/>
          </p:cNvSpPr>
          <p:nvPr/>
        </p:nvSpPr>
        <p:spPr bwMode="auto">
          <a:xfrm>
            <a:off x="263128" y="204063"/>
            <a:ext cx="8617743" cy="57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+mj-ea"/>
                <a:cs typeface="+mj-cs"/>
              </a:rPr>
              <a:t>Improvements in worksheet structure and layout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9900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+mj-ea"/>
              <a:cs typeface="+mj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0F6AA09-8388-F96C-5D56-4D04CF75F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820"/>
            <a:ext cx="9144000" cy="518636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E6D8B1C-54AB-96B8-8473-E79D6E1B6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25" y="3811416"/>
            <a:ext cx="5120640" cy="1975476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FCE312E-33CF-3D74-6214-66774D1B1CBF}"/>
              </a:ext>
            </a:extLst>
          </p:cNvPr>
          <p:cNvSpPr/>
          <p:nvPr/>
        </p:nvSpPr>
        <p:spPr>
          <a:xfrm>
            <a:off x="5046190" y="2665295"/>
            <a:ext cx="615177" cy="120270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5214C4C-06AC-E3D9-D228-AEC019ACF399}"/>
              </a:ext>
            </a:extLst>
          </p:cNvPr>
          <p:cNvSpPr/>
          <p:nvPr/>
        </p:nvSpPr>
        <p:spPr>
          <a:xfrm>
            <a:off x="97998" y="4055055"/>
            <a:ext cx="981565" cy="98639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8606799-100B-F26C-1DE1-B03F82A928A1}"/>
              </a:ext>
            </a:extLst>
          </p:cNvPr>
          <p:cNvSpPr/>
          <p:nvPr/>
        </p:nvSpPr>
        <p:spPr>
          <a:xfrm>
            <a:off x="1808301" y="1075793"/>
            <a:ext cx="792024" cy="104935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CA7ABEF-924D-283F-3DB6-6858A87C99E4}"/>
              </a:ext>
            </a:extLst>
          </p:cNvPr>
          <p:cNvSpPr/>
          <p:nvPr/>
        </p:nvSpPr>
        <p:spPr>
          <a:xfrm>
            <a:off x="5046190" y="2523061"/>
            <a:ext cx="615176" cy="131708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1A7B9A8-366E-8CF0-D942-669E42BC5BE5}"/>
              </a:ext>
            </a:extLst>
          </p:cNvPr>
          <p:cNvGrpSpPr/>
          <p:nvPr/>
        </p:nvGrpSpPr>
        <p:grpSpPr>
          <a:xfrm>
            <a:off x="6385064" y="2559212"/>
            <a:ext cx="1859526" cy="1166943"/>
            <a:chOff x="6385064" y="3262597"/>
            <a:chExt cx="1859526" cy="1166943"/>
          </a:xfrm>
        </p:grpSpPr>
        <p:sp>
          <p:nvSpPr>
            <p:cNvPr id="6" name="Rectangular Callout 5">
              <a:extLst>
                <a:ext uri="{FF2B5EF4-FFF2-40B4-BE49-F238E27FC236}">
                  <a16:creationId xmlns:a16="http://schemas.microsoft.com/office/drawing/2014/main" id="{CC85A0B1-528C-9FB0-6DB5-6AF1E4B97E10}"/>
                </a:ext>
              </a:extLst>
            </p:cNvPr>
            <p:cNvSpPr/>
            <p:nvPr/>
          </p:nvSpPr>
          <p:spPr>
            <a:xfrm>
              <a:off x="7045539" y="4028109"/>
              <a:ext cx="1199051" cy="401431"/>
            </a:xfrm>
            <a:prstGeom prst="wedgeRectCallout">
              <a:avLst>
                <a:gd name="adj1" fmla="val -87354"/>
                <a:gd name="adj2" fmla="val -225817"/>
              </a:avLst>
            </a:prstGeom>
            <a:solidFill>
              <a:srgbClr val="800080"/>
            </a:solidFill>
            <a:ln w="425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</a:rPr>
                <a:t>Click here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BDF06023-7306-7AE5-99EB-706DC65B3D68}"/>
                </a:ext>
              </a:extLst>
            </p:cNvPr>
            <p:cNvSpPr/>
            <p:nvPr/>
          </p:nvSpPr>
          <p:spPr>
            <a:xfrm>
              <a:off x="6385064" y="3262597"/>
              <a:ext cx="325837" cy="120270"/>
            </a:xfrm>
            <a:prstGeom prst="rect">
              <a:avLst/>
            </a:prstGeom>
            <a:noFill/>
            <a:ln w="25400" cap="flat" cmpd="sng" algn="ctr">
              <a:solidFill>
                <a:srgbClr val="FF00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endParaRP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A125F76-8471-A80F-B02B-2A4263BE374F}"/>
              </a:ext>
            </a:extLst>
          </p:cNvPr>
          <p:cNvSpPr/>
          <p:nvPr/>
        </p:nvSpPr>
        <p:spPr>
          <a:xfrm>
            <a:off x="5053796" y="2528892"/>
            <a:ext cx="615177" cy="120046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331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3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2988BB6B-434D-B975-22D3-B53CB3F29D2E}"/>
              </a:ext>
            </a:extLst>
          </p:cNvPr>
          <p:cNvSpPr txBox="1">
            <a:spLocks/>
          </p:cNvSpPr>
          <p:nvPr/>
        </p:nvSpPr>
        <p:spPr bwMode="auto">
          <a:xfrm>
            <a:off x="263128" y="239186"/>
            <a:ext cx="8617743" cy="4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Worksheets map</a:t>
            </a:r>
            <a:endParaRPr lang="ja-JP" altLang="en-US" sz="3200" b="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2DEC7778-7899-4C49-7F72-0DAC4BCAB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448709"/>
              </p:ext>
            </p:extLst>
          </p:nvPr>
        </p:nvGraphicFramePr>
        <p:xfrm>
          <a:off x="156308" y="849405"/>
          <a:ext cx="8585901" cy="4539109"/>
        </p:xfrm>
        <a:graphic>
          <a:graphicData uri="http://schemas.openxmlformats.org/drawingml/2006/table">
            <a:tbl>
              <a:tblPr/>
              <a:tblGrid>
                <a:gridCol w="3867213">
                  <a:extLst>
                    <a:ext uri="{9D8B030D-6E8A-4147-A177-3AD203B41FA5}">
                      <a16:colId xmlns:a16="http://schemas.microsoft.com/office/drawing/2014/main" val="6062321"/>
                    </a:ext>
                  </a:extLst>
                </a:gridCol>
                <a:gridCol w="1215113">
                  <a:extLst>
                    <a:ext uri="{9D8B030D-6E8A-4147-A177-3AD203B41FA5}">
                      <a16:colId xmlns:a16="http://schemas.microsoft.com/office/drawing/2014/main" val="626521596"/>
                    </a:ext>
                  </a:extLst>
                </a:gridCol>
                <a:gridCol w="1134104">
                  <a:extLst>
                    <a:ext uri="{9D8B030D-6E8A-4147-A177-3AD203B41FA5}">
                      <a16:colId xmlns:a16="http://schemas.microsoft.com/office/drawing/2014/main" val="451502968"/>
                    </a:ext>
                  </a:extLst>
                </a:gridCol>
                <a:gridCol w="1235367">
                  <a:extLst>
                    <a:ext uri="{9D8B030D-6E8A-4147-A177-3AD203B41FA5}">
                      <a16:colId xmlns:a16="http://schemas.microsoft.com/office/drawing/2014/main" val="789598883"/>
                    </a:ext>
                  </a:extLst>
                </a:gridCol>
                <a:gridCol w="1134104">
                  <a:extLst>
                    <a:ext uri="{9D8B030D-6E8A-4147-A177-3AD203B41FA5}">
                      <a16:colId xmlns:a16="http://schemas.microsoft.com/office/drawing/2014/main" val="2400334772"/>
                    </a:ext>
                  </a:extLst>
                </a:gridCol>
              </a:tblGrid>
              <a:tr h="2890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1" lang="en-US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+mn-cs"/>
                        </a:rPr>
                        <a:t>Total 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number of worksheets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kumimoji="1" lang="en-US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+mn-cs"/>
                        </a:rPr>
                        <a:t>Worksheets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62962980"/>
                  </a:ext>
                </a:extLst>
              </a:tr>
              <a:tr h="2890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+mn-cs"/>
                        </a:rPr>
                        <a:t>Tier 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+mn-cs"/>
                        </a:rPr>
                        <a:t>Tier 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+mn-cs"/>
                        </a:rPr>
                        <a:t>Tier 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824757"/>
                  </a:ext>
                </a:extLst>
              </a:tr>
              <a:tr h="284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4.A Solid Waste Disposal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9(+3)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977567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   4.A.1 Managed waste disposal sites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73533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   4.A.2 Unmanaged waste disposal sites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13405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   4.A.3 Uncategorised waste disposal sites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025782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4.B Biological Treatment of Solid Waste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359013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4.C Incineration and Open Burning of Waste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  <a:endParaRPr kumimoji="1" lang="ja-JP" altLang="en-US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11004"/>
                  </a:ext>
                </a:extLst>
              </a:tr>
              <a:tr h="30603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   4.C.1 Waste incineration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082297"/>
                  </a:ext>
                </a:extLst>
              </a:tr>
              <a:tr h="306038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ja-JP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1**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014005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   4.C.2 Open burning of waste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－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966346"/>
                  </a:ext>
                </a:extLst>
              </a:tr>
              <a:tr h="310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4.D Wastewater Treatment and Discharge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+mn-cs"/>
                        </a:rPr>
                        <a:t>13</a:t>
                      </a:r>
                      <a:endParaRPr kumimoji="1" lang="ja-JP" alt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122787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   4.D.1 Domestic wastewater treatment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948408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   4.D.2 Industrial wastewater treatment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5091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4.E Other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1***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727267"/>
                  </a:ext>
                </a:extLst>
              </a:tr>
            </a:tbl>
          </a:graphicData>
        </a:graphic>
      </p:graphicFrame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84858265-8F80-0257-1174-EC0F086387F2}"/>
              </a:ext>
            </a:extLst>
          </p:cNvPr>
          <p:cNvSpPr txBox="1">
            <a:spLocks/>
          </p:cNvSpPr>
          <p:nvPr/>
        </p:nvSpPr>
        <p:spPr bwMode="auto">
          <a:xfrm>
            <a:off x="154812" y="5417138"/>
            <a:ext cx="8587395" cy="125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16000"/>
              <a:buFont typeface="Arial" pitchFamily="34" charset="0"/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kumimoji="1" sz="2400">
                <a:solidFill>
                  <a:srgbClr val="5B92E5"/>
                </a:solidFill>
                <a:latin typeface="Frutiger LT Pro 57 Condensed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000">
                <a:solidFill>
                  <a:srgbClr val="5B92E5"/>
                </a:solidFill>
                <a:latin typeface="Frutiger LT Pro 57 Condensed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1800">
                <a:solidFill>
                  <a:srgbClr val="5B92E5"/>
                </a:solidFill>
                <a:latin typeface="Frutiger LT Pro 57 Condensed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1800">
                <a:solidFill>
                  <a:srgbClr val="5B92E5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fontAlgn="auto">
              <a:spcAft>
                <a:spcPts val="600"/>
              </a:spcAft>
              <a:buSzPct val="100000"/>
              <a:buNone/>
              <a:defRPr/>
            </a:pPr>
            <a:r>
              <a:rPr lang="en-US" altLang="ja-JP" sz="1400" kern="0" dirty="0">
                <a:solidFill>
                  <a:srgbClr val="285888"/>
                </a:solidFill>
                <a:latin typeface="Arial Narrow"/>
              </a:rPr>
              <a:t>Note 2: Worksheet counts show number of tabs and are subject to change due to ongoing update</a:t>
            </a:r>
          </a:p>
          <a:p>
            <a:pPr marL="0" lvl="0" indent="0" algn="just" defTabSz="457200" fontAlgn="auto">
              <a:spcBef>
                <a:spcPct val="20000"/>
              </a:spcBef>
              <a:spcAft>
                <a:spcPts val="600"/>
              </a:spcAft>
              <a:buSzPct val="100000"/>
              <a:buNone/>
              <a:defRPr/>
            </a:pP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285888"/>
                </a:solidFill>
                <a:uLnTx/>
                <a:uFillTx/>
                <a:latin typeface="Arial Narrow"/>
              </a:rPr>
              <a:t>* Additional worksheets to allow reporting of </a:t>
            </a:r>
            <a:r>
              <a:rPr lang="en-US" altLang="ja-JP" sz="1400" kern="0" dirty="0">
                <a:solidFill>
                  <a:srgbClr val="285888"/>
                </a:solidFill>
                <a:latin typeface="Arial Narrow"/>
              </a:rPr>
              <a:t>CH</a:t>
            </a:r>
            <a:r>
              <a:rPr lang="en-US" altLang="ja-JP" sz="1400" kern="0" baseline="-25000" dirty="0">
                <a:solidFill>
                  <a:srgbClr val="285888"/>
                </a:solidFill>
                <a:latin typeface="Arial Narrow"/>
              </a:rPr>
              <a:t>4</a:t>
            </a:r>
            <a:r>
              <a:rPr lang="en-US" altLang="ja-JP" sz="1400" kern="0" dirty="0">
                <a:solidFill>
                  <a:srgbClr val="285888"/>
                </a:solidFill>
                <a:latin typeface="Arial Narrow"/>
              </a:rPr>
              <a:t> 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285888"/>
                </a:solidFill>
                <a:uLnTx/>
                <a:uFillTx/>
                <a:latin typeface="Arial Narrow"/>
              </a:rPr>
              <a:t>emissions by solid waste disposal type</a:t>
            </a:r>
          </a:p>
          <a:p>
            <a:pPr marL="0" lvl="0" indent="0" algn="just" defTabSz="457200" fontAlgn="auto">
              <a:spcBef>
                <a:spcPct val="2000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altLang="ja-JP" sz="1400" kern="0" dirty="0">
                <a:solidFill>
                  <a:srgbClr val="285888"/>
                </a:solidFill>
                <a:latin typeface="Arial Narrow"/>
              </a:rPr>
              <a:t>** Separate worksheet for Tier 3 estimation of N</a:t>
            </a:r>
            <a:r>
              <a:rPr lang="en-US" altLang="ja-JP" sz="1400" kern="0" baseline="-25000" dirty="0">
                <a:solidFill>
                  <a:srgbClr val="285888"/>
                </a:solidFill>
                <a:latin typeface="Arial Narrow"/>
              </a:rPr>
              <a:t>2</a:t>
            </a:r>
            <a:r>
              <a:rPr lang="en-US" altLang="ja-JP" sz="1400" kern="0" dirty="0">
                <a:solidFill>
                  <a:srgbClr val="285888"/>
                </a:solidFill>
                <a:latin typeface="Arial Narrow"/>
              </a:rPr>
              <a:t>O emissions from waste incineration (Equation 5.6 )</a:t>
            </a:r>
          </a:p>
          <a:p>
            <a:pPr marL="0" lvl="0" indent="0" algn="just" fontAlgn="auto">
              <a:spcAft>
                <a:spcPts val="600"/>
              </a:spcAft>
              <a:buSzPct val="100000"/>
              <a:buNone/>
              <a:defRPr/>
            </a:pPr>
            <a:r>
              <a:rPr kumimoji="1" lang="en-US" altLang="ja-JP" sz="1400" b="0" u="none" strike="noStrike" kern="0" cap="none" spc="0" normalizeH="0" baseline="0" noProof="0" dirty="0">
                <a:ln>
                  <a:noFill/>
                </a:ln>
                <a:solidFill>
                  <a:srgbClr val="285888"/>
                </a:solidFill>
                <a:uLnTx/>
                <a:uFillTx/>
                <a:latin typeface="Arial Narrow"/>
              </a:rPr>
              <a:t>***Implements generic equation (AD x EF). </a:t>
            </a:r>
            <a:r>
              <a:rPr lang="en-US" altLang="ja-JP" sz="1400" kern="0" dirty="0">
                <a:solidFill>
                  <a:srgbClr val="285888"/>
                </a:solidFill>
                <a:latin typeface="Arial Narrow"/>
              </a:rPr>
              <a:t>N</a:t>
            </a:r>
            <a:r>
              <a:rPr kumimoji="1" lang="en-US" altLang="ja-JP" sz="1400" b="0" u="none" strike="noStrike" kern="0" cap="none" spc="0" normalizeH="0" baseline="0" noProof="0" dirty="0">
                <a:ln>
                  <a:noFill/>
                </a:ln>
                <a:solidFill>
                  <a:srgbClr val="285888"/>
                </a:solidFill>
                <a:uLnTx/>
                <a:uFillTx/>
                <a:latin typeface="Arial Narrow"/>
              </a:rPr>
              <a:t>o default values </a:t>
            </a:r>
            <a:r>
              <a:rPr lang="en-US" altLang="ja-JP" sz="1400" kern="0" dirty="0">
                <a:solidFill>
                  <a:srgbClr val="285888"/>
                </a:solidFill>
                <a:latin typeface="Arial Narrow"/>
              </a:rPr>
              <a:t>are provided in the </a:t>
            </a:r>
            <a:r>
              <a:rPr lang="en-US" altLang="ja-JP" sz="1400" i="1" kern="0" dirty="0">
                <a:solidFill>
                  <a:srgbClr val="285888"/>
                </a:solidFill>
                <a:latin typeface="Arial Narrow"/>
              </a:rPr>
              <a:t>2006 IPCC Guidelines</a:t>
            </a:r>
            <a:endParaRPr kumimoji="1" lang="en-US" altLang="ja-JP" sz="1400" b="0" i="1" u="none" strike="noStrike" kern="0" cap="none" spc="0" normalizeH="0" baseline="0" noProof="0" dirty="0">
              <a:ln>
                <a:noFill/>
              </a:ln>
              <a:solidFill>
                <a:srgbClr val="285888"/>
              </a:solidFill>
              <a:uLnTx/>
              <a:uFillTx/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65057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2988BB6B-434D-B975-22D3-B53CB3F29D2E}"/>
              </a:ext>
            </a:extLst>
          </p:cNvPr>
          <p:cNvSpPr txBox="1">
            <a:spLocks/>
          </p:cNvSpPr>
          <p:nvPr/>
        </p:nvSpPr>
        <p:spPr bwMode="auto">
          <a:xfrm>
            <a:off x="263128" y="317337"/>
            <a:ext cx="8617743" cy="5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+mj-ea"/>
                <a:cs typeface="+mj-cs"/>
              </a:rPr>
              <a:t>Worksheets (total)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9900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+mj-ea"/>
              <a:cs typeface="+mj-cs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624EB95A-8130-06F4-62B9-6DF7FA72F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639653"/>
              </p:ext>
            </p:extLst>
          </p:nvPr>
        </p:nvGraphicFramePr>
        <p:xfrm>
          <a:off x="492360" y="1101127"/>
          <a:ext cx="8120193" cy="2695654"/>
        </p:xfrm>
        <a:graphic>
          <a:graphicData uri="http://schemas.openxmlformats.org/drawingml/2006/table">
            <a:tbl>
              <a:tblPr/>
              <a:tblGrid>
                <a:gridCol w="4994040">
                  <a:extLst>
                    <a:ext uri="{9D8B030D-6E8A-4147-A177-3AD203B41FA5}">
                      <a16:colId xmlns:a16="http://schemas.microsoft.com/office/drawing/2014/main" val="1912519958"/>
                    </a:ext>
                  </a:extLst>
                </a:gridCol>
                <a:gridCol w="3126153">
                  <a:extLst>
                    <a:ext uri="{9D8B030D-6E8A-4147-A177-3AD203B41FA5}">
                      <a16:colId xmlns:a16="http://schemas.microsoft.com/office/drawing/2014/main" val="2893425503"/>
                    </a:ext>
                  </a:extLst>
                </a:gridCol>
              </a:tblGrid>
              <a:tr h="688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+mn-cs"/>
                        </a:rPr>
                        <a:t>Total number 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of worksheets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966585"/>
                  </a:ext>
                </a:extLst>
              </a:tr>
              <a:tr h="3345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4.A Solid Waste Disposal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263291"/>
                  </a:ext>
                </a:extLst>
              </a:tr>
              <a:tr h="3345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4.B Biological Treatment of Solid Waste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028264"/>
                  </a:ext>
                </a:extLst>
              </a:tr>
              <a:tr h="3345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4.C Incineration and Open Burning of Waste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999828"/>
                  </a:ext>
                </a:extLst>
              </a:tr>
              <a:tr h="3345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4.D Wastewater Treatment and Discharge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88498"/>
                  </a:ext>
                </a:extLst>
              </a:tr>
              <a:tr h="3345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4.E Other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175438"/>
                  </a:ext>
                </a:extLst>
              </a:tr>
              <a:tr h="334567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+mn-cs"/>
                        </a:rPr>
                        <a:t>Sectoral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+mn-cs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897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6492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 bwMode="auto">
          <a:xfrm>
            <a:off x="215515" y="296276"/>
            <a:ext cx="8694023" cy="53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+mj-ea"/>
                <a:cs typeface="+mj-cs"/>
              </a:rPr>
              <a:t>Summary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9900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+mj-ea"/>
              <a:cs typeface="+mj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215514" y="1075589"/>
            <a:ext cx="8694023" cy="338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16000"/>
              <a:buFont typeface="Arial" pitchFamily="34" charset="0"/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kumimoji="1" sz="2400">
                <a:solidFill>
                  <a:srgbClr val="5B92E5"/>
                </a:solidFill>
                <a:latin typeface="Frutiger LT Pro 57 Condensed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000">
                <a:solidFill>
                  <a:srgbClr val="5B92E5"/>
                </a:solidFill>
                <a:latin typeface="Frutiger LT Pro 57 Condensed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1800">
                <a:solidFill>
                  <a:srgbClr val="5B92E5"/>
                </a:solidFill>
                <a:latin typeface="Frutiger LT Pro 57 Condensed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1800">
                <a:solidFill>
                  <a:srgbClr val="5B92E5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 fontAlgn="auto">
              <a:spcAft>
                <a:spcPts val="600"/>
              </a:spcAft>
              <a:buSzPct val="100000"/>
              <a:defRPr/>
            </a:pPr>
            <a:r>
              <a:rPr lang="en-US" altLang="ja-JP" sz="2400" kern="0" dirty="0">
                <a:solidFill>
                  <a:srgbClr val="285888"/>
                </a:solidFill>
                <a:latin typeface="Arial Narrow"/>
              </a:rPr>
              <a:t>Subdivision allows subnational disaggregation of emission estimates and flexibility based on data availability and national circumstances</a:t>
            </a:r>
          </a:p>
          <a:p>
            <a:pPr marL="342900" lvl="0" algn="just" defTabSz="457200" fontAlgn="auto">
              <a:spcBef>
                <a:spcPct val="2000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altLang="ja-JP" sz="2400" kern="0" dirty="0">
                <a:solidFill>
                  <a:srgbClr val="285888"/>
                </a:solidFill>
                <a:latin typeface="Arial Narrow"/>
              </a:rPr>
              <a:t>Implements higher tier methods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285888"/>
                </a:solidFill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lang="en-US" altLang="ja-JP" sz="2400" kern="0" dirty="0">
                <a:solidFill>
                  <a:srgbClr val="285888"/>
                </a:solidFill>
                <a:latin typeface="Arial Narrow"/>
              </a:rPr>
              <a:t>of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285888"/>
                </a:solidFill>
                <a:uLnTx/>
                <a:uFillTx/>
                <a:latin typeface="Arial Narrow"/>
                <a:ea typeface="+mn-ea"/>
                <a:cs typeface="+mn-cs"/>
              </a:rPr>
              <a:t> the </a:t>
            </a:r>
            <a:r>
              <a:rPr kumimoji="1" lang="en-US" altLang="ja-JP" sz="2400" b="0" i="1" u="none" strike="noStrike" kern="0" cap="none" spc="0" normalizeH="0" baseline="0" noProof="0" dirty="0">
                <a:ln>
                  <a:noFill/>
                </a:ln>
                <a:solidFill>
                  <a:srgbClr val="285888"/>
                </a:solidFill>
                <a:uLnTx/>
                <a:uFillTx/>
                <a:latin typeface="Arial Narrow"/>
                <a:ea typeface="+mn-ea"/>
                <a:cs typeface="+mn-cs"/>
              </a:rPr>
              <a:t>2006 IPCC </a:t>
            </a:r>
            <a:r>
              <a:rPr kumimoji="1" lang="en-US" altLang="ja-JP" sz="2400" b="0" u="none" strike="noStrike" kern="0" cap="none" spc="0" normalizeH="0" baseline="0" noProof="0" dirty="0">
                <a:ln>
                  <a:noFill/>
                </a:ln>
                <a:solidFill>
                  <a:srgbClr val="285888"/>
                </a:solidFill>
                <a:uLnTx/>
                <a:uFillTx/>
                <a:latin typeface="Arial Narrow"/>
                <a:ea typeface="+mn-ea"/>
                <a:cs typeface="+mn-cs"/>
              </a:rPr>
              <a:t>Guidelines (Volume 5) 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285888"/>
                </a:solidFill>
                <a:uLnTx/>
                <a:uFillTx/>
                <a:latin typeface="Arial Narrow"/>
                <a:ea typeface="+mn-ea"/>
                <a:cs typeface="+mn-cs"/>
              </a:rPr>
              <a:t>and methods of the </a:t>
            </a:r>
            <a:r>
              <a:rPr kumimoji="1" lang="en-US" altLang="ja-JP" sz="2400" b="0" i="1" u="none" strike="noStrike" kern="0" cap="none" spc="0" normalizeH="0" baseline="0" noProof="0" dirty="0">
                <a:ln>
                  <a:noFill/>
                </a:ln>
                <a:solidFill>
                  <a:srgbClr val="285888"/>
                </a:solidFill>
                <a:uLnTx/>
                <a:uFillTx/>
                <a:latin typeface="Arial Narrow"/>
                <a:ea typeface="+mn-ea"/>
                <a:cs typeface="+mn-cs"/>
              </a:rPr>
              <a:t>Wetlands Supplement </a:t>
            </a:r>
            <a:r>
              <a:rPr kumimoji="1" lang="en-US" altLang="ja-JP" sz="2400" b="0" u="none" strike="noStrike" kern="0" cap="none" spc="0" normalizeH="0" baseline="0" noProof="0" dirty="0">
                <a:ln>
                  <a:noFill/>
                </a:ln>
                <a:solidFill>
                  <a:srgbClr val="285888"/>
                </a:solidFill>
                <a:uLnTx/>
                <a:uFillTx/>
                <a:latin typeface="Arial Narrow"/>
                <a:ea typeface="+mn-ea"/>
                <a:cs typeface="+mn-cs"/>
              </a:rPr>
              <a:t>(Chapter 6) </a:t>
            </a:r>
            <a:endParaRPr lang="en-US" altLang="ja-JP" sz="2400" kern="0" dirty="0">
              <a:solidFill>
                <a:srgbClr val="285888"/>
              </a:solidFill>
              <a:latin typeface="Arial Narrow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lang="en-US" altLang="ja-JP" sz="2400" kern="0" dirty="0">
                <a:solidFill>
                  <a:srgbClr val="285888"/>
                </a:solidFill>
                <a:latin typeface="Arial Narrow"/>
              </a:rPr>
              <a:t>Improvements in worksheet structure and layout provide more streamlined user interface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lang="en-US" altLang="ja-JP" sz="2400" kern="0" dirty="0">
                <a:solidFill>
                  <a:srgbClr val="285888"/>
                </a:solidFill>
                <a:latin typeface="Arial Narrow"/>
              </a:rPr>
              <a:t>Guidebook for Waste sector is under development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rgbClr val="5492CD"/>
              </a:solidFill>
              <a:uLnTx/>
              <a:uFillTx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562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テーマ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テーマ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C273309EA794D47B623F3D2AA1ABC4C" ma:contentTypeVersion="4" ma:contentTypeDescription="新しいドキュメントを作成します。" ma:contentTypeScope="" ma:versionID="e0a77f9c910a44682743d5d56adf046b">
  <xsd:schema xmlns:xsd="http://www.w3.org/2001/XMLSchema" xmlns:xs="http://www.w3.org/2001/XMLSchema" xmlns:p="http://schemas.microsoft.com/office/2006/metadata/properties" xmlns:ns2="735141c6-fa34-463e-949d-9db9ad8707b3" targetNamespace="http://schemas.microsoft.com/office/2006/metadata/properties" ma:root="true" ma:fieldsID="0853a2a8195c95445e3b185a2b99a44e" ns2:_="">
    <xsd:import namespace="735141c6-fa34-463e-949d-9db9ad8707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141c6-fa34-463e-949d-9db9ad8707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EA007C-8486-4023-878B-E77E7260143D}"/>
</file>

<file path=customXml/itemProps2.xml><?xml version="1.0" encoding="utf-8"?>
<ds:datastoreItem xmlns:ds="http://schemas.openxmlformats.org/officeDocument/2006/customXml" ds:itemID="{5B7A09CB-D15A-4AA9-9B78-269717498252}"/>
</file>

<file path=customXml/itemProps3.xml><?xml version="1.0" encoding="utf-8"?>
<ds:datastoreItem xmlns:ds="http://schemas.openxmlformats.org/officeDocument/2006/customXml" ds:itemID="{D524A968-97EC-4157-9E9C-E5EB1BDA59CB}"/>
</file>

<file path=docProps/app.xml><?xml version="1.0" encoding="utf-8"?>
<Properties xmlns="http://schemas.openxmlformats.org/officeDocument/2006/extended-properties" xmlns:vt="http://schemas.openxmlformats.org/officeDocument/2006/docPropsVTypes">
  <Template>WGIA19_Update on IPCC Inventory Software</Template>
  <TotalTime>2160</TotalTime>
  <Words>500</Words>
  <Application>Microsoft Office PowerPoint</Application>
  <PresentationFormat>画面に合わせる (4:3)</PresentationFormat>
  <Paragraphs>90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ＭＳ Ｐゴシック</vt:lpstr>
      <vt:lpstr>游ゴシック</vt:lpstr>
      <vt:lpstr>Arial</vt:lpstr>
      <vt:lpstr>Arial Narrow</vt:lpstr>
      <vt:lpstr>Wingdings</vt:lpstr>
      <vt:lpstr>Office テーマ</vt:lpstr>
      <vt:lpstr>1_Office テーマ</vt:lpstr>
      <vt:lpstr>IPCC Inventory Software: Waste Sector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IPCC Inventory Software</dc:title>
  <dc:creator>baasansuren</dc:creator>
  <cp:lastModifiedBy>baasansuren</cp:lastModifiedBy>
  <cp:revision>70</cp:revision>
  <dcterms:created xsi:type="dcterms:W3CDTF">2022-09-01T00:01:39Z</dcterms:created>
  <dcterms:modified xsi:type="dcterms:W3CDTF">2022-11-06T09:54:14Z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0x0101004C273309EA794D47B623F3D2AA1ABC4C</vt:lpwstr>
  </property>
</Properties>
</file>