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1"/>
  </p:sldMasterIdLst>
  <p:notesMasterIdLst>
    <p:notesMasterId r:id="rId27"/>
  </p:notesMasterIdLst>
  <p:handoutMasterIdLst>
    <p:handoutMasterId r:id="rId28"/>
  </p:handoutMasterIdLst>
  <p:sldIdLst>
    <p:sldId id="522" r:id="rId2"/>
    <p:sldId id="404" r:id="rId3"/>
    <p:sldId id="409" r:id="rId4"/>
    <p:sldId id="556" r:id="rId5"/>
    <p:sldId id="572" r:id="rId6"/>
    <p:sldId id="573" r:id="rId7"/>
    <p:sldId id="574" r:id="rId8"/>
    <p:sldId id="555" r:id="rId9"/>
    <p:sldId id="567" r:id="rId10"/>
    <p:sldId id="566" r:id="rId11"/>
    <p:sldId id="578" r:id="rId12"/>
    <p:sldId id="575" r:id="rId13"/>
    <p:sldId id="543" r:id="rId14"/>
    <p:sldId id="579" r:id="rId15"/>
    <p:sldId id="577" r:id="rId16"/>
    <p:sldId id="580" r:id="rId17"/>
    <p:sldId id="583" r:id="rId18"/>
    <p:sldId id="582" r:id="rId19"/>
    <p:sldId id="585" r:id="rId20"/>
    <p:sldId id="586" r:id="rId21"/>
    <p:sldId id="587" r:id="rId22"/>
    <p:sldId id="588" r:id="rId23"/>
    <p:sldId id="569" r:id="rId24"/>
    <p:sldId id="565" r:id="rId25"/>
    <p:sldId id="523" r:id="rId26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manau" initials="s" lastIdx="2" clrIdx="0">
    <p:extLst>
      <p:ext uri="{19B8F6BF-5375-455C-9EA6-DF929625EA0E}">
        <p15:presenceInfo xmlns:p15="http://schemas.microsoft.com/office/powerpoint/2012/main" userId="shermanau" providerId="None"/>
      </p:ext>
    </p:extLst>
  </p:cmAuthor>
  <p:cmAuthor id="2" name="Kiyoto Tanabe" initials="KT" lastIdx="1" clrIdx="1">
    <p:extLst>
      <p:ext uri="{19B8F6BF-5375-455C-9EA6-DF929625EA0E}">
        <p15:presenceInfo xmlns:p15="http://schemas.microsoft.com/office/powerpoint/2012/main" userId="S::tanabe@ipcctfi.onmicrosoft.com::09264c1f-eddb-4b99-af57-50ba02ead7a6" providerId="AD"/>
      </p:ext>
    </p:extLst>
  </p:cmAuthor>
  <p:cmAuthor id="3" name="sandro federici" initials="sf" lastIdx="4" clrIdx="2">
    <p:extLst>
      <p:ext uri="{19B8F6BF-5375-455C-9EA6-DF929625EA0E}">
        <p15:presenceInfo xmlns:p15="http://schemas.microsoft.com/office/powerpoint/2012/main" userId="9de09c822f254d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54C8"/>
    <a:srgbClr val="3399FF"/>
    <a:srgbClr val="F9CA6B"/>
    <a:srgbClr val="EF6933"/>
    <a:srgbClr val="FF5001"/>
    <a:srgbClr val="EE8434"/>
    <a:srgbClr val="5492CD"/>
    <a:srgbClr val="4CD677"/>
    <a:srgbClr val="CB0022"/>
    <a:srgbClr val="549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C7C82-94B3-4DFD-9D13-FEE04EA9E211}" v="71" dt="2022-11-01T08:13:22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5" autoAdjust="0"/>
    <p:restoredTop sz="95905" autoAdjust="0"/>
  </p:normalViewPr>
  <p:slideViewPr>
    <p:cSldViewPr snapToGrid="0">
      <p:cViewPr varScale="1">
        <p:scale>
          <a:sx n="97" d="100"/>
          <a:sy n="97" d="100"/>
        </p:scale>
        <p:origin x="13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o federici" userId="9de09c822f254df3" providerId="LiveId" clId="{8B7C7C82-94B3-4DFD-9D13-FEE04EA9E211}"/>
    <pc:docChg chg="custSel delSld modSld">
      <pc:chgData name="sandro federici" userId="9de09c822f254df3" providerId="LiveId" clId="{8B7C7C82-94B3-4DFD-9D13-FEE04EA9E211}" dt="2022-11-01T08:13:59.522" v="194" actId="207"/>
      <pc:docMkLst>
        <pc:docMk/>
      </pc:docMkLst>
      <pc:sldChg chg="modSp">
        <pc:chgData name="sandro federici" userId="9de09c822f254df3" providerId="LiveId" clId="{8B7C7C82-94B3-4DFD-9D13-FEE04EA9E211}" dt="2022-11-01T08:13:22.043" v="169" actId="20577"/>
        <pc:sldMkLst>
          <pc:docMk/>
          <pc:sldMk cId="3568507410" sldId="404"/>
        </pc:sldMkLst>
        <pc:graphicFrameChg chg="mod">
          <ac:chgData name="sandro federici" userId="9de09c822f254df3" providerId="LiveId" clId="{8B7C7C82-94B3-4DFD-9D13-FEE04EA9E211}" dt="2022-11-01T08:13:22.043" v="169" actId="20577"/>
          <ac:graphicFrameMkLst>
            <pc:docMk/>
            <pc:sldMk cId="3568507410" sldId="404"/>
            <ac:graphicFrameMk id="4" creationId="{53DB5EB2-B8FA-27A3-09E3-8F463B0F371C}"/>
          </ac:graphicFrameMkLst>
        </pc:graphicFrameChg>
      </pc:sldChg>
      <pc:sldChg chg="modSp mod">
        <pc:chgData name="sandro federici" userId="9de09c822f254df3" providerId="LiveId" clId="{8B7C7C82-94B3-4DFD-9D13-FEE04EA9E211}" dt="2022-11-01T08:13:59.522" v="194" actId="207"/>
        <pc:sldMkLst>
          <pc:docMk/>
          <pc:sldMk cId="3783078431" sldId="555"/>
        </pc:sldMkLst>
        <pc:spChg chg="mod">
          <ac:chgData name="sandro federici" userId="9de09c822f254df3" providerId="LiveId" clId="{8B7C7C82-94B3-4DFD-9D13-FEE04EA9E211}" dt="2022-11-01T08:13:59.522" v="194" actId="207"/>
          <ac:spMkLst>
            <pc:docMk/>
            <pc:sldMk cId="3783078431" sldId="555"/>
            <ac:spMk id="3" creationId="{E75407A6-F6DD-EDA1-F725-9E10F0950D5A}"/>
          </ac:spMkLst>
        </pc:spChg>
        <pc:spChg chg="mod">
          <ac:chgData name="sandro federici" userId="9de09c822f254df3" providerId="LiveId" clId="{8B7C7C82-94B3-4DFD-9D13-FEE04EA9E211}" dt="2022-11-01T08:13:50.364" v="193" actId="207"/>
          <ac:spMkLst>
            <pc:docMk/>
            <pc:sldMk cId="3783078431" sldId="555"/>
            <ac:spMk id="16" creationId="{83990B3F-8CFF-7683-C7D3-E0C23832B295}"/>
          </ac:spMkLst>
        </pc:spChg>
      </pc:sldChg>
      <pc:sldChg chg="modSp mod">
        <pc:chgData name="sandro federici" userId="9de09c822f254df3" providerId="LiveId" clId="{8B7C7C82-94B3-4DFD-9D13-FEE04EA9E211}" dt="2022-10-29T10:14:27.036" v="57" actId="6549"/>
        <pc:sldMkLst>
          <pc:docMk/>
          <pc:sldMk cId="2673717568" sldId="567"/>
        </pc:sldMkLst>
        <pc:spChg chg="mod">
          <ac:chgData name="sandro federici" userId="9de09c822f254df3" providerId="LiveId" clId="{8B7C7C82-94B3-4DFD-9D13-FEE04EA9E211}" dt="2022-10-29T10:14:27.036" v="57" actId="6549"/>
          <ac:spMkLst>
            <pc:docMk/>
            <pc:sldMk cId="2673717568" sldId="567"/>
            <ac:spMk id="3" creationId="{E75407A6-F6DD-EDA1-F725-9E10F0950D5A}"/>
          </ac:spMkLst>
        </pc:spChg>
      </pc:sldChg>
      <pc:sldChg chg="modSp mod">
        <pc:chgData name="sandro federici" userId="9de09c822f254df3" providerId="LiveId" clId="{8B7C7C82-94B3-4DFD-9D13-FEE04EA9E211}" dt="2022-10-29T10:10:41.966" v="16" actId="6549"/>
        <pc:sldMkLst>
          <pc:docMk/>
          <pc:sldMk cId="2022058997" sldId="573"/>
        </pc:sldMkLst>
        <pc:spChg chg="mod">
          <ac:chgData name="sandro federici" userId="9de09c822f254df3" providerId="LiveId" clId="{8B7C7C82-94B3-4DFD-9D13-FEE04EA9E211}" dt="2022-10-29T10:10:41.966" v="16" actId="6549"/>
          <ac:spMkLst>
            <pc:docMk/>
            <pc:sldMk cId="2022058997" sldId="573"/>
            <ac:spMk id="6" creationId="{050906B5-26E8-4BB1-94DF-73422A676068}"/>
          </ac:spMkLst>
        </pc:spChg>
      </pc:sldChg>
      <pc:sldChg chg="addSp modSp mod modAnim">
        <pc:chgData name="sandro federici" userId="9de09c822f254df3" providerId="LiveId" clId="{8B7C7C82-94B3-4DFD-9D13-FEE04EA9E211}" dt="2022-10-29T10:17:55.126" v="101"/>
        <pc:sldMkLst>
          <pc:docMk/>
          <pc:sldMk cId="3756276206" sldId="575"/>
        </pc:sldMkLst>
        <pc:spChg chg="mod">
          <ac:chgData name="sandro federici" userId="9de09c822f254df3" providerId="LiveId" clId="{8B7C7C82-94B3-4DFD-9D13-FEE04EA9E211}" dt="2022-10-29T10:16:41.822" v="97" actId="20577"/>
          <ac:spMkLst>
            <pc:docMk/>
            <pc:sldMk cId="3756276206" sldId="575"/>
            <ac:spMk id="6" creationId="{2D11F158-F014-D4A8-E377-CD9802D6FFFC}"/>
          </ac:spMkLst>
        </pc:spChg>
        <pc:picChg chg="add mod">
          <ac:chgData name="sandro federici" userId="9de09c822f254df3" providerId="LiveId" clId="{8B7C7C82-94B3-4DFD-9D13-FEE04EA9E211}" dt="2022-10-29T10:17:50.982" v="100"/>
          <ac:picMkLst>
            <pc:docMk/>
            <pc:sldMk cId="3756276206" sldId="575"/>
            <ac:picMk id="3" creationId="{6E05E2ED-1CCD-6B9F-719E-2144DE47BBC3}"/>
          </ac:picMkLst>
        </pc:picChg>
      </pc:sldChg>
      <pc:sldChg chg="addSp delSp modSp del mod">
        <pc:chgData name="sandro federici" userId="9de09c822f254df3" providerId="LiveId" clId="{8B7C7C82-94B3-4DFD-9D13-FEE04EA9E211}" dt="2022-10-29T10:18:03.383" v="102" actId="47"/>
        <pc:sldMkLst>
          <pc:docMk/>
          <pc:sldMk cId="2441583133" sldId="576"/>
        </pc:sldMkLst>
        <pc:spChg chg="add mod">
          <ac:chgData name="sandro federici" userId="9de09c822f254df3" providerId="LiveId" clId="{8B7C7C82-94B3-4DFD-9D13-FEE04EA9E211}" dt="2022-10-29T10:17:22.174" v="99"/>
          <ac:spMkLst>
            <pc:docMk/>
            <pc:sldMk cId="2441583133" sldId="576"/>
            <ac:spMk id="3" creationId="{EEE6873C-F4D5-D9D6-A65A-599E98317E09}"/>
          </ac:spMkLst>
        </pc:spChg>
        <pc:spChg chg="del mod">
          <ac:chgData name="sandro federici" userId="9de09c822f254df3" providerId="LiveId" clId="{8B7C7C82-94B3-4DFD-9D13-FEE04EA9E211}" dt="2022-10-29T10:17:21.620" v="98" actId="478"/>
          <ac:spMkLst>
            <pc:docMk/>
            <pc:sldMk cId="2441583133" sldId="576"/>
            <ac:spMk id="7" creationId="{D3C0C7F4-98B8-B895-042B-9A725002220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7346C-863E-415A-A740-C09F638C2EF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F8D1F51-8DD9-46D0-991B-5C00F700B4B2}">
      <dgm:prSet custT="1"/>
      <dgm:spPr/>
      <dgm:t>
        <a:bodyPr/>
        <a:lstStyle/>
        <a:p>
          <a:r>
            <a:rPr kumimoji="1" lang="en-US" altLang="en-US" sz="3300" dirty="0">
              <a:latin typeface="+mj-lt"/>
            </a:rPr>
            <a:t>Subnational disaggregation at a category level</a:t>
          </a:r>
          <a:endParaRPr kumimoji="1" lang="ja-JP" altLang="en-US" sz="3300" dirty="0">
            <a:latin typeface="+mj-lt"/>
          </a:endParaRPr>
        </a:p>
      </dgm:t>
    </dgm:pt>
    <dgm:pt modelId="{F759622C-0553-4F6C-B9BA-32E16307BAAD}" type="parTrans" cxnId="{2CF035B4-4732-4940-98CD-89C822DF1CC1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4E2301B9-8964-4C63-BF0A-CEA883C36F2C}" type="sibTrans" cxnId="{2CF035B4-4732-4940-98CD-89C822DF1CC1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94D88D0A-C88F-492B-9D13-D93038F6F626}">
      <dgm:prSet custT="1"/>
      <dgm:spPr/>
      <dgm:t>
        <a:bodyPr/>
        <a:lstStyle/>
        <a:p>
          <a:r>
            <a:rPr kumimoji="1" lang="en-US" altLang="en-US" sz="3300" dirty="0">
              <a:latin typeface="+mj-lt"/>
            </a:rPr>
            <a:t>Land Representation Manager</a:t>
          </a:r>
          <a:endParaRPr kumimoji="1" lang="ja-JP" altLang="en-US" sz="3300" dirty="0">
            <a:latin typeface="+mj-lt"/>
          </a:endParaRPr>
        </a:p>
      </dgm:t>
    </dgm:pt>
    <dgm:pt modelId="{E0EB8702-934F-4185-8FC6-BA4DFFE9E61F}" type="parTrans" cxnId="{F1A01292-6AC8-4C07-B2E2-01724E689FB1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F29F0BA8-3474-45B0-ABD9-F69CDCAFFB15}" type="sibTrans" cxnId="{F1A01292-6AC8-4C07-B2E2-01724E689FB1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5C8CCAC7-42E4-45C1-A55E-EA7A848AA408}">
      <dgm:prSet custT="1"/>
      <dgm:spPr/>
      <dgm:t>
        <a:bodyPr/>
        <a:lstStyle/>
        <a:p>
          <a:r>
            <a:rPr kumimoji="1" lang="en-US" altLang="en-US" sz="2500" b="1" dirty="0">
              <a:latin typeface="+mj-lt"/>
            </a:rPr>
            <a:t>Higher Tiers methods in 2006 IPCC  Guidelines (Vol 4) and additional methods in Wetlands Supplement</a:t>
          </a:r>
          <a:endParaRPr kumimoji="1" lang="ja-JP" altLang="en-US" sz="2500" b="1" dirty="0">
            <a:latin typeface="+mj-lt"/>
          </a:endParaRPr>
        </a:p>
      </dgm:t>
    </dgm:pt>
    <dgm:pt modelId="{C046B84A-71FE-4316-9661-73541B6D04E0}" type="parTrans" cxnId="{5B69EA18-8B6B-4FC4-AC69-EEE68137F690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FD55E577-FD5B-4AB8-8E89-72746916F856}" type="sibTrans" cxnId="{5B69EA18-8B6B-4FC4-AC69-EEE68137F690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8D3CB877-A330-48E4-B9B8-262F0770609C}">
      <dgm:prSet custT="1"/>
      <dgm:spPr/>
      <dgm:t>
        <a:bodyPr/>
        <a:lstStyle/>
        <a:p>
          <a:r>
            <a:rPr kumimoji="1" lang="en-US" altLang="en-US" sz="3300" dirty="0">
              <a:latin typeface="+mj-lt"/>
            </a:rPr>
            <a:t>Improvements in worksheet structure and layout</a:t>
          </a:r>
          <a:endParaRPr kumimoji="1" lang="ja-JP" altLang="en-US" sz="3300" dirty="0">
            <a:latin typeface="+mj-lt"/>
          </a:endParaRPr>
        </a:p>
      </dgm:t>
    </dgm:pt>
    <dgm:pt modelId="{88A6C7B9-9570-40B2-A04B-61DB8F95A7DE}" type="parTrans" cxnId="{5DAF512D-4BE2-4FE8-AFDB-75610BC18BC3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C9BD6FDF-0E1D-4674-8008-15B8D7381087}" type="sibTrans" cxnId="{5DAF512D-4BE2-4FE8-AFDB-75610BC18BC3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33008A3D-45B5-4527-931B-EDCB75750C0C}" type="pres">
      <dgm:prSet presAssocID="{9027346C-863E-415A-A740-C09F638C2EF7}" presName="Name0" presStyleCnt="0">
        <dgm:presLayoutVars>
          <dgm:chMax val="7"/>
          <dgm:chPref val="7"/>
          <dgm:dir/>
        </dgm:presLayoutVars>
      </dgm:prSet>
      <dgm:spPr/>
    </dgm:pt>
    <dgm:pt modelId="{CAF3B0BD-DE64-47B6-A3CD-8FBF9FCAD3C5}" type="pres">
      <dgm:prSet presAssocID="{9027346C-863E-415A-A740-C09F638C2EF7}" presName="Name1" presStyleCnt="0"/>
      <dgm:spPr/>
    </dgm:pt>
    <dgm:pt modelId="{B1F32283-FAD5-48DD-A180-DE24B7AAD416}" type="pres">
      <dgm:prSet presAssocID="{9027346C-863E-415A-A740-C09F638C2EF7}" presName="cycle" presStyleCnt="0"/>
      <dgm:spPr/>
    </dgm:pt>
    <dgm:pt modelId="{AA1D9B7E-D519-4111-810A-4B8633822F97}" type="pres">
      <dgm:prSet presAssocID="{9027346C-863E-415A-A740-C09F638C2EF7}" presName="srcNode" presStyleLbl="node1" presStyleIdx="0" presStyleCnt="4"/>
      <dgm:spPr/>
    </dgm:pt>
    <dgm:pt modelId="{DE658733-1813-41A1-96B6-7256BBF7D71F}" type="pres">
      <dgm:prSet presAssocID="{9027346C-863E-415A-A740-C09F638C2EF7}" presName="conn" presStyleLbl="parChTrans1D2" presStyleIdx="0" presStyleCnt="1"/>
      <dgm:spPr/>
    </dgm:pt>
    <dgm:pt modelId="{4E1B162D-3E5D-44EF-A8CB-E71E4A2E3192}" type="pres">
      <dgm:prSet presAssocID="{9027346C-863E-415A-A740-C09F638C2EF7}" presName="extraNode" presStyleLbl="node1" presStyleIdx="0" presStyleCnt="4"/>
      <dgm:spPr/>
    </dgm:pt>
    <dgm:pt modelId="{6207F029-90A7-4255-BDCB-1CA2ECEE88CA}" type="pres">
      <dgm:prSet presAssocID="{9027346C-863E-415A-A740-C09F638C2EF7}" presName="dstNode" presStyleLbl="node1" presStyleIdx="0" presStyleCnt="4"/>
      <dgm:spPr/>
    </dgm:pt>
    <dgm:pt modelId="{1DAB62A1-B28F-4EA9-AD03-E07FC83C1E1A}" type="pres">
      <dgm:prSet presAssocID="{9F8D1F51-8DD9-46D0-991B-5C00F700B4B2}" presName="text_1" presStyleLbl="node1" presStyleIdx="0" presStyleCnt="4" custScaleX="98258" custScaleY="76793">
        <dgm:presLayoutVars>
          <dgm:bulletEnabled val="1"/>
        </dgm:presLayoutVars>
      </dgm:prSet>
      <dgm:spPr/>
    </dgm:pt>
    <dgm:pt modelId="{BB85197C-F4C0-4A59-8076-4237D6DE2082}" type="pres">
      <dgm:prSet presAssocID="{9F8D1F51-8DD9-46D0-991B-5C00F700B4B2}" presName="accent_1" presStyleCnt="0"/>
      <dgm:spPr/>
    </dgm:pt>
    <dgm:pt modelId="{34E44DCA-71D1-4268-8C8E-B9AF4301ECEE}" type="pres">
      <dgm:prSet presAssocID="{9F8D1F51-8DD9-46D0-991B-5C00F700B4B2}" presName="accentRepeatNode" presStyleLbl="solidFgAcc1" presStyleIdx="0" presStyleCnt="4"/>
      <dgm:spPr/>
    </dgm:pt>
    <dgm:pt modelId="{52B0F7F3-4B9F-487B-8367-BF9597B51FCC}" type="pres">
      <dgm:prSet presAssocID="{94D88D0A-C88F-492B-9D13-D93038F6F626}" presName="text_2" presStyleLbl="node1" presStyleIdx="1" presStyleCnt="4" custScaleX="98730" custScaleY="76793">
        <dgm:presLayoutVars>
          <dgm:bulletEnabled val="1"/>
        </dgm:presLayoutVars>
      </dgm:prSet>
      <dgm:spPr/>
    </dgm:pt>
    <dgm:pt modelId="{360EFEEF-60C2-4E34-873F-ECF87FF707DF}" type="pres">
      <dgm:prSet presAssocID="{94D88D0A-C88F-492B-9D13-D93038F6F626}" presName="accent_2" presStyleCnt="0"/>
      <dgm:spPr/>
    </dgm:pt>
    <dgm:pt modelId="{0F536346-F24F-4E52-A3D9-37548C4B505A}" type="pres">
      <dgm:prSet presAssocID="{94D88D0A-C88F-492B-9D13-D93038F6F626}" presName="accentRepeatNode" presStyleLbl="solidFgAcc1" presStyleIdx="1" presStyleCnt="4"/>
      <dgm:spPr/>
    </dgm:pt>
    <dgm:pt modelId="{47C9C5BC-08CC-4B0C-A27A-6A466A844F38}" type="pres">
      <dgm:prSet presAssocID="{5C8CCAC7-42E4-45C1-A55E-EA7A848AA408}" presName="text_3" presStyleLbl="node1" presStyleIdx="2" presStyleCnt="4" custScaleX="98730" custScaleY="133108">
        <dgm:presLayoutVars>
          <dgm:bulletEnabled val="1"/>
        </dgm:presLayoutVars>
      </dgm:prSet>
      <dgm:spPr/>
    </dgm:pt>
    <dgm:pt modelId="{959B39B7-947D-4B4A-8F43-CF71794E6290}" type="pres">
      <dgm:prSet presAssocID="{5C8CCAC7-42E4-45C1-A55E-EA7A848AA408}" presName="accent_3" presStyleCnt="0"/>
      <dgm:spPr/>
    </dgm:pt>
    <dgm:pt modelId="{521FB1B4-C111-481C-9713-934B009BCD5C}" type="pres">
      <dgm:prSet presAssocID="{5C8CCAC7-42E4-45C1-A55E-EA7A848AA408}" presName="accentRepeatNode" presStyleLbl="solidFgAcc1" presStyleIdx="2" presStyleCnt="4"/>
      <dgm:spPr/>
    </dgm:pt>
    <dgm:pt modelId="{BB5CBDCD-4A9D-4D0A-BC53-8D7CAB9AA3A3}" type="pres">
      <dgm:prSet presAssocID="{8D3CB877-A330-48E4-B9B8-262F0770609C}" presName="text_4" presStyleLbl="node1" presStyleIdx="3" presStyleCnt="4" custScaleX="98258" custScaleY="130751">
        <dgm:presLayoutVars>
          <dgm:bulletEnabled val="1"/>
        </dgm:presLayoutVars>
      </dgm:prSet>
      <dgm:spPr/>
    </dgm:pt>
    <dgm:pt modelId="{281C944F-E84E-4A99-ABB8-944715131887}" type="pres">
      <dgm:prSet presAssocID="{8D3CB877-A330-48E4-B9B8-262F0770609C}" presName="accent_4" presStyleCnt="0"/>
      <dgm:spPr/>
    </dgm:pt>
    <dgm:pt modelId="{83EE5387-3E8A-4552-8370-FB887AC0519D}" type="pres">
      <dgm:prSet presAssocID="{8D3CB877-A330-48E4-B9B8-262F0770609C}" presName="accentRepeatNode" presStyleLbl="solidFgAcc1" presStyleIdx="3" presStyleCnt="4"/>
      <dgm:spPr/>
    </dgm:pt>
  </dgm:ptLst>
  <dgm:cxnLst>
    <dgm:cxn modelId="{C578B818-52D5-4DBF-8DEB-20058AC0D973}" type="presOf" srcId="{9027346C-863E-415A-A740-C09F638C2EF7}" destId="{33008A3D-45B5-4527-931B-EDCB75750C0C}" srcOrd="0" destOrd="0" presId="urn:microsoft.com/office/officeart/2008/layout/VerticalCurvedList"/>
    <dgm:cxn modelId="{5B69EA18-8B6B-4FC4-AC69-EEE68137F690}" srcId="{9027346C-863E-415A-A740-C09F638C2EF7}" destId="{5C8CCAC7-42E4-45C1-A55E-EA7A848AA408}" srcOrd="2" destOrd="0" parTransId="{C046B84A-71FE-4316-9661-73541B6D04E0}" sibTransId="{FD55E577-FD5B-4AB8-8E89-72746916F856}"/>
    <dgm:cxn modelId="{A1EAB824-90BD-474B-BA25-4CB5B3494EFF}" type="presOf" srcId="{4E2301B9-8964-4C63-BF0A-CEA883C36F2C}" destId="{DE658733-1813-41A1-96B6-7256BBF7D71F}" srcOrd="0" destOrd="0" presId="urn:microsoft.com/office/officeart/2008/layout/VerticalCurvedList"/>
    <dgm:cxn modelId="{5DAF512D-4BE2-4FE8-AFDB-75610BC18BC3}" srcId="{9027346C-863E-415A-A740-C09F638C2EF7}" destId="{8D3CB877-A330-48E4-B9B8-262F0770609C}" srcOrd="3" destOrd="0" parTransId="{88A6C7B9-9570-40B2-A04B-61DB8F95A7DE}" sibTransId="{C9BD6FDF-0E1D-4674-8008-15B8D7381087}"/>
    <dgm:cxn modelId="{9D72A841-84D5-4B7E-9156-2D31A457E774}" type="presOf" srcId="{94D88D0A-C88F-492B-9D13-D93038F6F626}" destId="{52B0F7F3-4B9F-487B-8367-BF9597B51FCC}" srcOrd="0" destOrd="0" presId="urn:microsoft.com/office/officeart/2008/layout/VerticalCurvedList"/>
    <dgm:cxn modelId="{17D1AD63-5042-4814-8430-44C5B345EBA7}" type="presOf" srcId="{9F8D1F51-8DD9-46D0-991B-5C00F700B4B2}" destId="{1DAB62A1-B28F-4EA9-AD03-E07FC83C1E1A}" srcOrd="0" destOrd="0" presId="urn:microsoft.com/office/officeart/2008/layout/VerticalCurvedList"/>
    <dgm:cxn modelId="{405CF25A-314A-4267-8CCB-60253DDD6BC7}" type="presOf" srcId="{8D3CB877-A330-48E4-B9B8-262F0770609C}" destId="{BB5CBDCD-4A9D-4D0A-BC53-8D7CAB9AA3A3}" srcOrd="0" destOrd="0" presId="urn:microsoft.com/office/officeart/2008/layout/VerticalCurvedList"/>
    <dgm:cxn modelId="{F1A01292-6AC8-4C07-B2E2-01724E689FB1}" srcId="{9027346C-863E-415A-A740-C09F638C2EF7}" destId="{94D88D0A-C88F-492B-9D13-D93038F6F626}" srcOrd="1" destOrd="0" parTransId="{E0EB8702-934F-4185-8FC6-BA4DFFE9E61F}" sibTransId="{F29F0BA8-3474-45B0-ABD9-F69CDCAFFB15}"/>
    <dgm:cxn modelId="{633F60AD-7F5D-45BC-8707-3AFD2942A10F}" type="presOf" srcId="{5C8CCAC7-42E4-45C1-A55E-EA7A848AA408}" destId="{47C9C5BC-08CC-4B0C-A27A-6A466A844F38}" srcOrd="0" destOrd="0" presId="urn:microsoft.com/office/officeart/2008/layout/VerticalCurvedList"/>
    <dgm:cxn modelId="{2CF035B4-4732-4940-98CD-89C822DF1CC1}" srcId="{9027346C-863E-415A-A740-C09F638C2EF7}" destId="{9F8D1F51-8DD9-46D0-991B-5C00F700B4B2}" srcOrd="0" destOrd="0" parTransId="{F759622C-0553-4F6C-B9BA-32E16307BAAD}" sibTransId="{4E2301B9-8964-4C63-BF0A-CEA883C36F2C}"/>
    <dgm:cxn modelId="{E71C860D-D5B3-403E-A4A6-3A7D0816A19C}" type="presParOf" srcId="{33008A3D-45B5-4527-931B-EDCB75750C0C}" destId="{CAF3B0BD-DE64-47B6-A3CD-8FBF9FCAD3C5}" srcOrd="0" destOrd="0" presId="urn:microsoft.com/office/officeart/2008/layout/VerticalCurvedList"/>
    <dgm:cxn modelId="{7B3B0AFC-005C-4BCF-9A03-63E571013A60}" type="presParOf" srcId="{CAF3B0BD-DE64-47B6-A3CD-8FBF9FCAD3C5}" destId="{B1F32283-FAD5-48DD-A180-DE24B7AAD416}" srcOrd="0" destOrd="0" presId="urn:microsoft.com/office/officeart/2008/layout/VerticalCurvedList"/>
    <dgm:cxn modelId="{5A00C7AB-0DC8-417F-8184-BB4816A667D9}" type="presParOf" srcId="{B1F32283-FAD5-48DD-A180-DE24B7AAD416}" destId="{AA1D9B7E-D519-4111-810A-4B8633822F97}" srcOrd="0" destOrd="0" presId="urn:microsoft.com/office/officeart/2008/layout/VerticalCurvedList"/>
    <dgm:cxn modelId="{34A6D91B-D22A-4D9D-BA06-207A949039D6}" type="presParOf" srcId="{B1F32283-FAD5-48DD-A180-DE24B7AAD416}" destId="{DE658733-1813-41A1-96B6-7256BBF7D71F}" srcOrd="1" destOrd="0" presId="urn:microsoft.com/office/officeart/2008/layout/VerticalCurvedList"/>
    <dgm:cxn modelId="{F1F1732B-C225-4495-A18E-C4513068BACA}" type="presParOf" srcId="{B1F32283-FAD5-48DD-A180-DE24B7AAD416}" destId="{4E1B162D-3E5D-44EF-A8CB-E71E4A2E3192}" srcOrd="2" destOrd="0" presId="urn:microsoft.com/office/officeart/2008/layout/VerticalCurvedList"/>
    <dgm:cxn modelId="{6C6B37B7-5BA9-4F21-A7A7-504EAF41AF24}" type="presParOf" srcId="{B1F32283-FAD5-48DD-A180-DE24B7AAD416}" destId="{6207F029-90A7-4255-BDCB-1CA2ECEE88CA}" srcOrd="3" destOrd="0" presId="urn:microsoft.com/office/officeart/2008/layout/VerticalCurvedList"/>
    <dgm:cxn modelId="{003C26CF-CD4E-4245-A353-25A9E1D1CFE1}" type="presParOf" srcId="{CAF3B0BD-DE64-47B6-A3CD-8FBF9FCAD3C5}" destId="{1DAB62A1-B28F-4EA9-AD03-E07FC83C1E1A}" srcOrd="1" destOrd="0" presId="urn:microsoft.com/office/officeart/2008/layout/VerticalCurvedList"/>
    <dgm:cxn modelId="{04A401D4-F335-4B8C-BE11-30639288F711}" type="presParOf" srcId="{CAF3B0BD-DE64-47B6-A3CD-8FBF9FCAD3C5}" destId="{BB85197C-F4C0-4A59-8076-4237D6DE2082}" srcOrd="2" destOrd="0" presId="urn:microsoft.com/office/officeart/2008/layout/VerticalCurvedList"/>
    <dgm:cxn modelId="{73A622ED-6069-427C-B989-69C14B3ED40B}" type="presParOf" srcId="{BB85197C-F4C0-4A59-8076-4237D6DE2082}" destId="{34E44DCA-71D1-4268-8C8E-B9AF4301ECEE}" srcOrd="0" destOrd="0" presId="urn:microsoft.com/office/officeart/2008/layout/VerticalCurvedList"/>
    <dgm:cxn modelId="{A753D342-3651-43D9-B115-E1197EC36807}" type="presParOf" srcId="{CAF3B0BD-DE64-47B6-A3CD-8FBF9FCAD3C5}" destId="{52B0F7F3-4B9F-487B-8367-BF9597B51FCC}" srcOrd="3" destOrd="0" presId="urn:microsoft.com/office/officeart/2008/layout/VerticalCurvedList"/>
    <dgm:cxn modelId="{73A0C4C6-B36A-43F6-B380-4E76A64809E7}" type="presParOf" srcId="{CAF3B0BD-DE64-47B6-A3CD-8FBF9FCAD3C5}" destId="{360EFEEF-60C2-4E34-873F-ECF87FF707DF}" srcOrd="4" destOrd="0" presId="urn:microsoft.com/office/officeart/2008/layout/VerticalCurvedList"/>
    <dgm:cxn modelId="{53185DC9-A0C5-4FFE-AEB7-E9C339894E5F}" type="presParOf" srcId="{360EFEEF-60C2-4E34-873F-ECF87FF707DF}" destId="{0F536346-F24F-4E52-A3D9-37548C4B505A}" srcOrd="0" destOrd="0" presId="urn:microsoft.com/office/officeart/2008/layout/VerticalCurvedList"/>
    <dgm:cxn modelId="{03080712-04E9-43F7-8558-A1D7B1D794BD}" type="presParOf" srcId="{CAF3B0BD-DE64-47B6-A3CD-8FBF9FCAD3C5}" destId="{47C9C5BC-08CC-4B0C-A27A-6A466A844F38}" srcOrd="5" destOrd="0" presId="urn:microsoft.com/office/officeart/2008/layout/VerticalCurvedList"/>
    <dgm:cxn modelId="{6103DD16-740A-402B-9C02-AEADD1B9AFED}" type="presParOf" srcId="{CAF3B0BD-DE64-47B6-A3CD-8FBF9FCAD3C5}" destId="{959B39B7-947D-4B4A-8F43-CF71794E6290}" srcOrd="6" destOrd="0" presId="urn:microsoft.com/office/officeart/2008/layout/VerticalCurvedList"/>
    <dgm:cxn modelId="{C486F2B4-5AED-4199-9745-4C471CCEB959}" type="presParOf" srcId="{959B39B7-947D-4B4A-8F43-CF71794E6290}" destId="{521FB1B4-C111-481C-9713-934B009BCD5C}" srcOrd="0" destOrd="0" presId="urn:microsoft.com/office/officeart/2008/layout/VerticalCurvedList"/>
    <dgm:cxn modelId="{78082A30-5D7D-4F97-B668-DCAC3D29193C}" type="presParOf" srcId="{CAF3B0BD-DE64-47B6-A3CD-8FBF9FCAD3C5}" destId="{BB5CBDCD-4A9D-4D0A-BC53-8D7CAB9AA3A3}" srcOrd="7" destOrd="0" presId="urn:microsoft.com/office/officeart/2008/layout/VerticalCurvedList"/>
    <dgm:cxn modelId="{84904489-FF37-423E-84AF-B5BEC23E5035}" type="presParOf" srcId="{CAF3B0BD-DE64-47B6-A3CD-8FBF9FCAD3C5}" destId="{281C944F-E84E-4A99-ABB8-944715131887}" srcOrd="8" destOrd="0" presId="urn:microsoft.com/office/officeart/2008/layout/VerticalCurvedList"/>
    <dgm:cxn modelId="{13F329FC-6959-4868-8B98-1F0F0953ADD5}" type="presParOf" srcId="{281C944F-E84E-4A99-ABB8-944715131887}" destId="{83EE5387-3E8A-4552-8370-FB887AC051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58733-1813-41A1-96B6-7256BBF7D71F}">
      <dsp:nvSpPr>
        <dsp:cNvPr id="0" name=""/>
        <dsp:cNvSpPr/>
      </dsp:nvSpPr>
      <dsp:spPr>
        <a:xfrm>
          <a:off x="-5143522" y="-791594"/>
          <a:ext cx="6154090" cy="6154090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B62A1-B28F-4EA9-AD03-E07FC83C1E1A}">
      <dsp:nvSpPr>
        <dsp:cNvPr id="0" name=""/>
        <dsp:cNvSpPr/>
      </dsp:nvSpPr>
      <dsp:spPr>
        <a:xfrm>
          <a:off x="610915" y="433005"/>
          <a:ext cx="7919997" cy="539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5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3300" kern="1200" dirty="0">
              <a:latin typeface="+mj-lt"/>
            </a:rPr>
            <a:t>Subnational disaggregation at a category level</a:t>
          </a:r>
          <a:endParaRPr kumimoji="1" lang="ja-JP" altLang="en-US" sz="3300" kern="1200" dirty="0">
            <a:latin typeface="+mj-lt"/>
          </a:endParaRPr>
        </a:p>
      </dsp:txBody>
      <dsp:txXfrm>
        <a:off x="610915" y="433005"/>
        <a:ext cx="7919997" cy="539998"/>
      </dsp:txXfrm>
    </dsp:sp>
    <dsp:sp modelId="{34E44DCA-71D1-4268-8C8E-B9AF4301ECEE}">
      <dsp:nvSpPr>
        <dsp:cNvPr id="0" name=""/>
        <dsp:cNvSpPr/>
      </dsp:nvSpPr>
      <dsp:spPr>
        <a:xfrm>
          <a:off x="101217" y="263512"/>
          <a:ext cx="878984" cy="87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0F7F3-4B9F-487B-8367-BF9597B51FCC}">
      <dsp:nvSpPr>
        <dsp:cNvPr id="0" name=""/>
        <dsp:cNvSpPr/>
      </dsp:nvSpPr>
      <dsp:spPr>
        <a:xfrm>
          <a:off x="992486" y="1487969"/>
          <a:ext cx="7560009" cy="539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5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3300" kern="1200" dirty="0">
              <a:latin typeface="+mj-lt"/>
            </a:rPr>
            <a:t>Land Representation Manager</a:t>
          </a:r>
          <a:endParaRPr kumimoji="1" lang="ja-JP" altLang="en-US" sz="3300" kern="1200" dirty="0">
            <a:latin typeface="+mj-lt"/>
          </a:endParaRPr>
        </a:p>
      </dsp:txBody>
      <dsp:txXfrm>
        <a:off x="992486" y="1487969"/>
        <a:ext cx="7560009" cy="539998"/>
      </dsp:txXfrm>
    </dsp:sp>
    <dsp:sp modelId="{0F536346-F24F-4E52-A3D9-37548C4B505A}">
      <dsp:nvSpPr>
        <dsp:cNvPr id="0" name=""/>
        <dsp:cNvSpPr/>
      </dsp:nvSpPr>
      <dsp:spPr>
        <a:xfrm>
          <a:off x="504370" y="1318476"/>
          <a:ext cx="878984" cy="87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9C5BC-08CC-4B0C-A27A-6A466A844F38}">
      <dsp:nvSpPr>
        <dsp:cNvPr id="0" name=""/>
        <dsp:cNvSpPr/>
      </dsp:nvSpPr>
      <dsp:spPr>
        <a:xfrm>
          <a:off x="992486" y="2344933"/>
          <a:ext cx="7560009" cy="935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5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2500" b="1" kern="1200" dirty="0">
              <a:latin typeface="+mj-lt"/>
            </a:rPr>
            <a:t>Higher Tiers methods in 2006 IPCC  Guidelines (Vol 4) and additional methods in Wetlands Supplement</a:t>
          </a:r>
          <a:endParaRPr kumimoji="1" lang="ja-JP" altLang="en-US" sz="2500" b="1" kern="1200" dirty="0">
            <a:latin typeface="+mj-lt"/>
          </a:endParaRPr>
        </a:p>
      </dsp:txBody>
      <dsp:txXfrm>
        <a:off x="992486" y="2344933"/>
        <a:ext cx="7560009" cy="935998"/>
      </dsp:txXfrm>
    </dsp:sp>
    <dsp:sp modelId="{521FB1B4-C111-481C-9713-934B009BCD5C}">
      <dsp:nvSpPr>
        <dsp:cNvPr id="0" name=""/>
        <dsp:cNvSpPr/>
      </dsp:nvSpPr>
      <dsp:spPr>
        <a:xfrm>
          <a:off x="504370" y="2373440"/>
          <a:ext cx="878984" cy="87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CBDCD-4A9D-4D0A-BC53-8D7CAB9AA3A3}">
      <dsp:nvSpPr>
        <dsp:cNvPr id="0" name=""/>
        <dsp:cNvSpPr/>
      </dsp:nvSpPr>
      <dsp:spPr>
        <a:xfrm>
          <a:off x="610915" y="3408184"/>
          <a:ext cx="7919997" cy="919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5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3300" kern="1200" dirty="0">
              <a:latin typeface="+mj-lt"/>
            </a:rPr>
            <a:t>Improvements in worksheet structure and layout</a:t>
          </a:r>
          <a:endParaRPr kumimoji="1" lang="ja-JP" altLang="en-US" sz="3300" kern="1200" dirty="0">
            <a:latin typeface="+mj-lt"/>
          </a:endParaRPr>
        </a:p>
      </dsp:txBody>
      <dsp:txXfrm>
        <a:off x="610915" y="3408184"/>
        <a:ext cx="7919997" cy="919424"/>
      </dsp:txXfrm>
    </dsp:sp>
    <dsp:sp modelId="{83EE5387-3E8A-4552-8370-FB887AC0519D}">
      <dsp:nvSpPr>
        <dsp:cNvPr id="0" name=""/>
        <dsp:cNvSpPr/>
      </dsp:nvSpPr>
      <dsp:spPr>
        <a:xfrm>
          <a:off x="101217" y="3428404"/>
          <a:ext cx="878984" cy="87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FDA663-6B58-4C64-85D7-5B8D4E0A1F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5610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15:41:51.3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1,'174'-1,"492"15,-111-5,-173-9,-195 20,-112-10,-17-3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15:41:57.0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1,'2244'0,"-2217"0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15:41:57.0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1,'6617'0,"-6537"0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11CC14-D109-462E-A840-07371AD1D5CB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0248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13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59200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14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56902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15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4606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16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41728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17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02111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18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17093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19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48267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20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456408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21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12070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the title of your presentation]</a:t>
            </a:r>
            <a:br>
              <a:rPr lang="en-US" dirty="0"/>
            </a:br>
            <a:r>
              <a:rPr lang="en-US" dirty="0"/>
              <a:t>[name of the event]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n-US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[Name of the presenter] </a:t>
            </a:r>
            <a:r>
              <a:rPr lang="fr-CH" dirty="0"/>
              <a:t>[Professional </a:t>
            </a:r>
            <a:r>
              <a:rPr lang="fr-CH" dirty="0" err="1"/>
              <a:t>title</a:t>
            </a:r>
            <a:r>
              <a:rPr lang="fr-CH" dirty="0"/>
              <a:t>]</a:t>
            </a:r>
          </a:p>
          <a:p>
            <a:r>
              <a:rPr lang="fr-CH" dirty="0"/>
              <a:t>[Date, place]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19800"/>
            <a:ext cx="4876800" cy="7485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Date, place</a:t>
            </a:r>
          </a:p>
        </p:txBody>
      </p:sp>
      <p:pic>
        <p:nvPicPr>
          <p:cNvPr id="6" name="図 5" descr="http://www.iges.or.jp/files/access/images/hayama.jp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4"/>
          <a:srcRect b="14817"/>
          <a:stretch/>
        </p:blipFill>
        <p:spPr>
          <a:xfrm>
            <a:off x="0" y="0"/>
            <a:ext cx="5828676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4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64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11/8/2022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87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11/8/2022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53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11/8/2022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43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11/8/2022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9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11/8/2022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5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11/8/2022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8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11/8/2022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95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date and place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EBEF-F59C-4021-B0E4-D01E3F18D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0034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rgbClr val="0034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rgbClr val="0034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rgbClr val="0034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rgbClr val="0034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rgbClr val="003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cc-nggip.iges.or.jp/index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20240"/>
            <a:ext cx="9143998" cy="1110727"/>
          </a:xfrm>
        </p:spPr>
        <p:txBody>
          <a:bodyPr>
            <a:noAutofit/>
          </a:bodyPr>
          <a:lstStyle/>
          <a:p>
            <a:r>
              <a:rPr lang="en-GB" altLang="ja-JP" sz="3300" b="1" dirty="0">
                <a:ea typeface="ＭＳ Ｐゴシック" pitchFamily="50" charset="-128"/>
              </a:rPr>
              <a:t>IPCC Inventory Software for National GHG inventories Overview of the AFOLU Sector </a:t>
            </a:r>
            <a:endParaRPr lang="en-US" sz="33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90643"/>
            <a:ext cx="9143999" cy="2088407"/>
          </a:xfrm>
        </p:spPr>
        <p:txBody>
          <a:bodyPr>
            <a:noAutofit/>
          </a:bodyPr>
          <a:lstStyle/>
          <a:p>
            <a:pPr algn="r"/>
            <a:r>
              <a:rPr lang="en-US" altLang="ja-JP" sz="2400" dirty="0">
                <a:latin typeface="+mj-lt"/>
              </a:rPr>
              <a:t>IPCC TFI Side Event</a:t>
            </a:r>
          </a:p>
          <a:p>
            <a:pPr algn="r"/>
            <a:r>
              <a:rPr lang="en-US" altLang="ja-JP" sz="2400" dirty="0">
                <a:latin typeface="+mj-lt"/>
              </a:rPr>
              <a:t>Sharm el-Sheikh - Climate Change Conference</a:t>
            </a:r>
          </a:p>
          <a:p>
            <a:pPr algn="r"/>
            <a:r>
              <a:rPr lang="en-US" altLang="ja-JP" sz="2400" dirty="0">
                <a:latin typeface="+mj-lt"/>
              </a:rPr>
              <a:t>UNFCCC COP27 </a:t>
            </a:r>
          </a:p>
          <a:p>
            <a:pPr algn="r"/>
            <a:r>
              <a:rPr lang="en-US" altLang="ja-JP" sz="2400" dirty="0">
                <a:latin typeface="+mj-lt"/>
              </a:rPr>
              <a:t>November 2022 </a:t>
            </a:r>
          </a:p>
        </p:txBody>
      </p:sp>
    </p:spTree>
    <p:extLst>
      <p:ext uri="{BB962C8B-B14F-4D97-AF65-F5344CB8AC3E}">
        <p14:creationId xmlns:p14="http://schemas.microsoft.com/office/powerpoint/2010/main" val="27693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"/>
    </mc:Choice>
    <mc:Fallback xmlns="">
      <p:transition spd="slow" advTm="15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83" y="221659"/>
            <a:ext cx="9144000" cy="5400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Improvements in worksheet structure and layout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F1C206C-118C-DBD8-0214-FF9907518DFD}"/>
              </a:ext>
            </a:extLst>
          </p:cNvPr>
          <p:cNvSpPr txBox="1">
            <a:spLocks/>
          </p:cNvSpPr>
          <p:nvPr/>
        </p:nvSpPr>
        <p:spPr>
          <a:xfrm>
            <a:off x="252000" y="4558618"/>
            <a:ext cx="8640000" cy="144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sz="2200" kern="0" dirty="0">
                <a:solidFill>
                  <a:srgbClr val="285888"/>
                </a:solidFill>
                <a:latin typeface="Arial Narrow"/>
              </a:rPr>
              <a:t>3 methodological options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en-GB" sz="300" kern="0" dirty="0">
              <a:solidFill>
                <a:srgbClr val="285888"/>
              </a:solidFill>
              <a:latin typeface="Arial Narrow"/>
            </a:endParaRPr>
          </a:p>
          <a:p>
            <a:pPr marL="35560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IPCC Default</a:t>
            </a:r>
          </a:p>
          <a:p>
            <a:pPr marL="35560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300" kern="0" dirty="0">
              <a:solidFill>
                <a:srgbClr val="285888"/>
              </a:solidFill>
              <a:latin typeface="Arial Narrow"/>
            </a:endParaRPr>
          </a:p>
          <a:p>
            <a:pPr marL="35560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Tier 2 – Detailed</a:t>
            </a:r>
          </a:p>
          <a:p>
            <a:pPr marL="35560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300" kern="0" dirty="0">
              <a:solidFill>
                <a:srgbClr val="285888"/>
              </a:solidFill>
              <a:latin typeface="Arial Narrow"/>
            </a:endParaRPr>
          </a:p>
          <a:p>
            <a:pPr marL="35560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Tier 2 – Simplified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72C8000-81B7-54C5-E202-B338199D7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839"/>
            <a:ext cx="9144000" cy="3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0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83" y="221659"/>
            <a:ext cx="9144000" cy="5400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Improvements in worksheet structure and layout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6B740B-E10F-7470-AEA9-DF9DC09C5AD4}"/>
              </a:ext>
            </a:extLst>
          </p:cNvPr>
          <p:cNvGrpSpPr/>
          <p:nvPr/>
        </p:nvGrpSpPr>
        <p:grpSpPr>
          <a:xfrm>
            <a:off x="0" y="1424898"/>
            <a:ext cx="9144000" cy="2568511"/>
            <a:chOff x="-7883" y="998596"/>
            <a:chExt cx="9156351" cy="25685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106E44-03D9-7858-60E7-3A0CB263D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5059"/>
              <a:ext cx="4932000" cy="18920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0C8EF4-0AC5-2D5D-5449-A2A9ABE11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6468" y="2190224"/>
              <a:ext cx="4212000" cy="13093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6995A16-F135-47DB-92D1-31A1C4BE6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883" y="998596"/>
              <a:ext cx="9144000" cy="118374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28F8B0E-32AB-E9AA-5AF6-19CDECDE1845}"/>
                  </a:ext>
                </a:extLst>
              </p14:cNvPr>
              <p14:cNvContentPartPr/>
              <p14:nvPr/>
            </p14:nvContentPartPr>
            <p14:xfrm>
              <a:off x="3964506" y="1647022"/>
              <a:ext cx="755280" cy="2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28F8B0E-32AB-E9AA-5AF6-19CDECDE18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0506" y="1540792"/>
                <a:ext cx="862920" cy="233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7E2B2F6-6B7D-A296-2B12-B8D477F46075}"/>
                  </a:ext>
                </a:extLst>
              </p14:cNvPr>
              <p14:cNvContentPartPr/>
              <p14:nvPr/>
            </p14:nvContentPartPr>
            <p14:xfrm>
              <a:off x="2112306" y="2246233"/>
              <a:ext cx="81792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7E2B2F6-6B7D-A296-2B12-B8D477F460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8306" y="2138233"/>
                <a:ext cx="92556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F1C206C-118C-DBD8-0214-FF9907518DFD}"/>
              </a:ext>
            </a:extLst>
          </p:cNvPr>
          <p:cNvSpPr txBox="1">
            <a:spLocks/>
          </p:cNvSpPr>
          <p:nvPr/>
        </p:nvSpPr>
        <p:spPr>
          <a:xfrm>
            <a:off x="252000" y="4353663"/>
            <a:ext cx="8640000" cy="18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kern="0" dirty="0">
                <a:solidFill>
                  <a:srgbClr val="285888"/>
                </a:solidFill>
                <a:latin typeface="Arial Narrow"/>
              </a:rPr>
              <a:t>BCEFs or BEF2 x 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D</a:t>
            </a:r>
          </a:p>
          <a:p>
            <a:pPr marL="35560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2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Aboveground biomass (both, initial and final values):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300" kern="0" dirty="0">
              <a:solidFill>
                <a:srgbClr val="285888"/>
              </a:solidFill>
              <a:latin typeface="Arial Narrow"/>
            </a:endParaRPr>
          </a:p>
          <a:p>
            <a:pPr marL="755650" lvl="1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either calculated as Growing Stock (merchantable volume) x BCEF</a:t>
            </a:r>
          </a:p>
          <a:p>
            <a:pPr marL="755650" lvl="1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300" kern="0" dirty="0">
              <a:solidFill>
                <a:srgbClr val="285888"/>
              </a:solidFill>
              <a:latin typeface="Arial Narrow"/>
            </a:endParaRPr>
          </a:p>
          <a:p>
            <a:pPr marL="755650" lvl="1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or input</a:t>
            </a:r>
          </a:p>
        </p:txBody>
      </p:sp>
    </p:spTree>
    <p:extLst>
      <p:ext uri="{BB962C8B-B14F-4D97-AF65-F5344CB8AC3E}">
        <p14:creationId xmlns:p14="http://schemas.microsoft.com/office/powerpoint/2010/main" val="49944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83" y="221659"/>
            <a:ext cx="9144000" cy="5400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Improvements in worksheet structure and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5F751-92BF-A154-7A94-28D5A24F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362"/>
            <a:ext cx="9144000" cy="3343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7E2B2F6-6B7D-A296-2B12-B8D477F46075}"/>
                  </a:ext>
                </a:extLst>
              </p14:cNvPr>
              <p14:cNvContentPartPr/>
              <p14:nvPr/>
            </p14:nvContentPartPr>
            <p14:xfrm>
              <a:off x="764353" y="2317184"/>
              <a:ext cx="2340000" cy="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7E2B2F6-6B7D-A296-2B12-B8D477F460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949" y="2317184"/>
                <a:ext cx="2444458" cy="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D11F158-F014-D4A8-E377-CD9802D6FFFC}"/>
              </a:ext>
            </a:extLst>
          </p:cNvPr>
          <p:cNvSpPr txBox="1"/>
          <p:nvPr/>
        </p:nvSpPr>
        <p:spPr>
          <a:xfrm>
            <a:off x="-7883" y="5186883"/>
            <a:ext cx="91518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0"/>
              </a:spcBef>
            </a:pPr>
            <a:r>
              <a:rPr lang="en-US" sz="2200" kern="0" dirty="0">
                <a:solidFill>
                  <a:srgbClr val="285888"/>
                </a:solidFill>
                <a:latin typeface="Arial Narrow"/>
              </a:rPr>
              <a:t>Wetlands Supplement additional methods, identified through the use of Lilac color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5E2ED-1CCD-6B9F-719E-2144DE47B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32244"/>
            <a:ext cx="9144000" cy="359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7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0" y="227121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</a:t>
            </a:r>
            <a:endParaRPr lang="ja-JP" alt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20624"/>
              </p:ext>
            </p:extLst>
          </p:nvPr>
        </p:nvGraphicFramePr>
        <p:xfrm>
          <a:off x="252000" y="740213"/>
          <a:ext cx="8640000" cy="502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2767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677665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261314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256865">
                  <a:extLst>
                    <a:ext uri="{9D8B030D-6E8A-4147-A177-3AD203B41FA5}">
                      <a16:colId xmlns:a16="http://schemas.microsoft.com/office/drawing/2014/main" val="1199474897"/>
                    </a:ext>
                  </a:extLst>
                </a:gridCol>
                <a:gridCol w="1121389">
                  <a:extLst>
                    <a:ext uri="{9D8B030D-6E8A-4147-A177-3AD203B41FA5}">
                      <a16:colId xmlns:a16="http://schemas.microsoft.com/office/drawing/2014/main" val="2400334772"/>
                    </a:ext>
                  </a:extLst>
                </a:gridCol>
              </a:tblGrid>
              <a:tr h="2047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98946"/>
                  </a:ext>
                </a:extLst>
              </a:tr>
              <a:tr h="20470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47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20470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3.A.1 – Enteric fermentation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533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3.A.1.a – Cattle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04709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   3.B.1.a.i – Dairy Cow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87527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1" u="none" strike="noStrike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39546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   3.A.1.a.ii – Other Cattle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858783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3.A.1.b – Buffalo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775197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3.A.1.c – Sheep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1004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813412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3.A.1.d – Goats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82297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76704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3.A.1.e – Camels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66346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i="1" u="none" strike="noStrike" kern="1200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018914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3.A.1.f – Horses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22787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55163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3.A.1.g – Mules and Assess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948408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696270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3.A.1.h – Swine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19489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632602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3.A.1.j – Other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44918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1335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51ABFE-F4A1-BE2E-8CF7-D876B2ACCC61}"/>
              </a:ext>
            </a:extLst>
          </p:cNvPr>
          <p:cNvSpPr txBox="1"/>
          <p:nvPr/>
        </p:nvSpPr>
        <p:spPr>
          <a:xfrm>
            <a:off x="0" y="5769413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Tier 2 requires an energy balance -i.e. feed intake vs energy uses + manure- to estimate the fraction of energy used by enteric flora and requires stratification of livestock populations by age, diet, productivity and husbandry system. The energy balance can be calculated through a detailed calculation or simply derived from the dry matter intake and its quality (energy content and digestibility)</a:t>
            </a:r>
          </a:p>
        </p:txBody>
      </p:sp>
    </p:spTree>
    <p:extLst>
      <p:ext uri="{BB962C8B-B14F-4D97-AF65-F5344CB8AC3E}">
        <p14:creationId xmlns:p14="http://schemas.microsoft.com/office/powerpoint/2010/main" val="1917649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0" y="227121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</a:t>
            </a:r>
            <a:endParaRPr lang="ja-JP" alt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2516"/>
              </p:ext>
            </p:extLst>
          </p:nvPr>
        </p:nvGraphicFramePr>
        <p:xfrm>
          <a:off x="252000" y="740213"/>
          <a:ext cx="8640000" cy="502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2767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677665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261314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256865">
                  <a:extLst>
                    <a:ext uri="{9D8B030D-6E8A-4147-A177-3AD203B41FA5}">
                      <a16:colId xmlns:a16="http://schemas.microsoft.com/office/drawing/2014/main" val="1199474897"/>
                    </a:ext>
                  </a:extLst>
                </a:gridCol>
                <a:gridCol w="1121389">
                  <a:extLst>
                    <a:ext uri="{9D8B030D-6E8A-4147-A177-3AD203B41FA5}">
                      <a16:colId xmlns:a16="http://schemas.microsoft.com/office/drawing/2014/main" val="2400334772"/>
                    </a:ext>
                  </a:extLst>
                </a:gridCol>
              </a:tblGrid>
              <a:tr h="2047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98946"/>
                  </a:ext>
                </a:extLst>
              </a:tr>
              <a:tr h="20470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47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20470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3.A.2 – Manure management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533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3.A.2.a – Cattle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04709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   3.B.2.a.i – Dairy Cow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5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87527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1" u="none" strike="noStrike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39546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   3.A.2.a.ii – Other Cattle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858783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3.A.2.b – Buffalo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775197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3.A.2.c – Sheep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1004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813412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3.A.2.d – Goats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82297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76704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3.A.2.e – Camels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66346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i="1" u="none" strike="noStrike" kern="1200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018914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3.A.2.f – Horses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10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22787"/>
                  </a:ext>
                </a:extLst>
              </a:tr>
              <a:tr h="13081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55163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3.A.2.g – Mules and Assess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948408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696270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3.A.2.h – Swine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19489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632602"/>
                  </a:ext>
                </a:extLst>
              </a:tr>
              <a:tr h="19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3.A.2.j – Other</a:t>
                      </a:r>
                      <a:endParaRPr kumimoji="1" lang="en-US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5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44918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1335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51ABFE-F4A1-BE2E-8CF7-D876B2ACCC61}"/>
              </a:ext>
            </a:extLst>
          </p:cNvPr>
          <p:cNvSpPr txBox="1"/>
          <p:nvPr/>
        </p:nvSpPr>
        <p:spPr>
          <a:xfrm>
            <a:off x="0" y="5769413"/>
            <a:ext cx="9144000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Tier 2 requires an energy balance -i.e. feed intake vs energy uses + manure- to estimate the fraction of energy used by enteric flora and requires stratification of livestock populations by age, diet, productivity and husbandry system. The energy balance can be calculated through a detailed calculation or simply derived from the dry matter intake and its quality (energy content and digestibility). Further Tier 2 requires daily estimates of: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FF0000"/>
                </a:solidFill>
              </a:rPr>
              <a:t>Volatile solid excretion rate, base don additional info on the urinary energy and ash content of manure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FF0000"/>
                </a:solidFill>
              </a:rPr>
              <a:t>N excretion rate, based on daily N intake and N retention rate</a:t>
            </a:r>
          </a:p>
        </p:txBody>
      </p:sp>
    </p:spTree>
    <p:extLst>
      <p:ext uri="{BB962C8B-B14F-4D97-AF65-F5344CB8AC3E}">
        <p14:creationId xmlns:p14="http://schemas.microsoft.com/office/powerpoint/2010/main" val="505761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0" y="227121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</a:t>
            </a:r>
            <a:endParaRPr lang="ja-JP" alt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4976"/>
              </p:ext>
            </p:extLst>
          </p:nvPr>
        </p:nvGraphicFramePr>
        <p:xfrm>
          <a:off x="252000" y="782635"/>
          <a:ext cx="8640000" cy="50353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7759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677581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211553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211554">
                  <a:extLst>
                    <a:ext uri="{9D8B030D-6E8A-4147-A177-3AD203B41FA5}">
                      <a16:colId xmlns:a16="http://schemas.microsoft.com/office/drawing/2014/main" val="785758810"/>
                    </a:ext>
                  </a:extLst>
                </a:gridCol>
                <a:gridCol w="1211553">
                  <a:extLst>
                    <a:ext uri="{9D8B030D-6E8A-4147-A177-3AD203B41FA5}">
                      <a16:colId xmlns:a16="http://schemas.microsoft.com/office/drawing/2014/main" val="2628169272"/>
                    </a:ext>
                  </a:extLst>
                </a:gridCol>
              </a:tblGrid>
              <a:tr h="2050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98946"/>
                  </a:ext>
                </a:extLst>
              </a:tr>
              <a:tr h="20505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50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2188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3.B.1 – Forest land</a:t>
                      </a:r>
                      <a:endParaRPr kumimoji="1"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533"/>
                  </a:ext>
                </a:extLst>
              </a:tr>
              <a:tr h="218847">
                <a:tc rowSpan="4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3.B.1.a – Forest land remaining Forest land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kumimoji="1" lang="en-GB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+ (1**)</a:t>
                      </a:r>
                      <a:endParaRPr kumimoji="1" lang="ja-JP" altLang="en-US" sz="12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188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1*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2.25A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08352"/>
                  </a:ext>
                </a:extLst>
              </a:tr>
              <a:tr h="2188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1**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</a:t>
                      </a: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GB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03025"/>
                  </a:ext>
                </a:extLst>
              </a:tr>
              <a:tr h="2188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kumimoji="1" lang="en-GB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872826"/>
                  </a:ext>
                </a:extLst>
              </a:tr>
              <a:tr h="2188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  3.B.1.b – Land converted to Forest land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87527"/>
                  </a:ext>
                </a:extLst>
              </a:tr>
              <a:tr h="20505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 – Cropland converted to Forest land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4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2050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r>
                        <a:rPr kumimoji="1" lang="en-GB" altLang="ja-JP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lang="en-GB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2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ja-JP" altLang="en-U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860255"/>
                  </a:ext>
                </a:extLst>
              </a:tr>
              <a:tr h="205051">
                <a:tc vMerge="1"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385074"/>
                  </a:ext>
                </a:extLst>
              </a:tr>
              <a:tr h="205051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3.B.1.b.ii – Grassland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4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kumimoji="1" lang="en-GB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89660"/>
                  </a:ext>
                </a:extLst>
              </a:tr>
              <a:tr h="20505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809553"/>
                  </a:ext>
                </a:extLst>
              </a:tr>
              <a:tr h="20505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3.B.1.b.ii – Grassland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205051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3.B.1.b.iii – Wetlands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4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237678"/>
                  </a:ext>
                </a:extLst>
              </a:tr>
              <a:tr h="20505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738085"/>
                  </a:ext>
                </a:extLst>
              </a:tr>
              <a:tr h="20505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3.B.1.b.iii – Wetlands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71284"/>
                  </a:ext>
                </a:extLst>
              </a:tr>
              <a:tr h="205051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3.B.1.b.iv – Settlements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4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kumimoji="1" lang="en-GB" altLang="ja-JP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0290529"/>
                  </a:ext>
                </a:extLst>
              </a:tr>
              <a:tr h="20505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0389925"/>
                  </a:ext>
                </a:extLst>
              </a:tr>
              <a:tr h="20505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3.B.1.b.iv – Settlements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9703339"/>
                  </a:ext>
                </a:extLst>
              </a:tr>
              <a:tr h="205051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3.B.1.b.v – Other land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4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kumimoji="1" lang="en-GB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5071067"/>
                  </a:ext>
                </a:extLst>
              </a:tr>
              <a:tr h="20505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2952077"/>
                  </a:ext>
                </a:extLst>
              </a:tr>
              <a:tr h="20505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3.B.1.b.v – Other land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57972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AEB2A9-E524-F4EA-242F-529EA02445FD}"/>
              </a:ext>
            </a:extLst>
          </p:cNvPr>
          <p:cNvSpPr txBox="1"/>
          <p:nvPr/>
        </p:nvSpPr>
        <p:spPr>
          <a:xfrm>
            <a:off x="0" y="5808753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The IPCC Default –i.e. the Gain &amp; Loss– method applies to all Tiers (where default values are provided by IPCC), while the Stock-Difference method applies to Tier 3 only</a:t>
            </a:r>
          </a:p>
          <a:p>
            <a:r>
              <a:rPr lang="en-GB" sz="1100" dirty="0">
                <a:solidFill>
                  <a:srgbClr val="FF0000"/>
                </a:solidFill>
              </a:rPr>
              <a:t>A worksheet for “abrupt biomass loss” is provided (</a:t>
            </a:r>
            <a:r>
              <a:rPr lang="en-GB" sz="1100" dirty="0" err="1">
                <a:solidFill>
                  <a:srgbClr val="FF0000"/>
                </a:solidFill>
              </a:rPr>
              <a:t>eq</a:t>
            </a:r>
            <a:r>
              <a:rPr lang="en-GB" sz="1100" dirty="0">
                <a:solidFill>
                  <a:srgbClr val="FF0000"/>
                </a:solidFill>
              </a:rPr>
              <a:t> 2.16), although it does not apply to harvesting losses</a:t>
            </a:r>
          </a:p>
        </p:txBody>
      </p:sp>
    </p:spTree>
    <p:extLst>
      <p:ext uri="{BB962C8B-B14F-4D97-AF65-F5344CB8AC3E}">
        <p14:creationId xmlns:p14="http://schemas.microsoft.com/office/powerpoint/2010/main" val="174504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0" y="227121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</a:t>
            </a:r>
            <a:endParaRPr lang="ja-JP" alt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897123"/>
              </p:ext>
            </p:extLst>
          </p:nvPr>
        </p:nvGraphicFramePr>
        <p:xfrm>
          <a:off x="252000" y="782635"/>
          <a:ext cx="8640000" cy="49183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7759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677581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211553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211554">
                  <a:extLst>
                    <a:ext uri="{9D8B030D-6E8A-4147-A177-3AD203B41FA5}">
                      <a16:colId xmlns:a16="http://schemas.microsoft.com/office/drawing/2014/main" val="785758810"/>
                    </a:ext>
                  </a:extLst>
                </a:gridCol>
                <a:gridCol w="1211553">
                  <a:extLst>
                    <a:ext uri="{9D8B030D-6E8A-4147-A177-3AD203B41FA5}">
                      <a16:colId xmlns:a16="http://schemas.microsoft.com/office/drawing/2014/main" val="2628169272"/>
                    </a:ext>
                  </a:extLst>
                </a:gridCol>
              </a:tblGrid>
              <a:tr h="20531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98946"/>
                  </a:ext>
                </a:extLst>
              </a:tr>
              <a:tr h="20531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53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21912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3.B.2 – Cropland</a:t>
                      </a:r>
                      <a:endParaRPr kumimoji="1"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533"/>
                  </a:ext>
                </a:extLst>
              </a:tr>
              <a:tr h="219126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3.B.2.a – Cropland remaining Cropland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191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&amp; 1*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2.25A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GB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278422"/>
                  </a:ext>
                </a:extLst>
              </a:tr>
              <a:tr h="2191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872826"/>
                  </a:ext>
                </a:extLst>
              </a:tr>
              <a:tr h="21912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  3.B.2.b – Land converted to Cropland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87527"/>
                  </a:ext>
                </a:extLst>
              </a:tr>
              <a:tr h="20531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3.B.2.b.i – Forest land converted to Cropland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205311">
                <a:tc vMerge="1"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385074"/>
                  </a:ext>
                </a:extLst>
              </a:tr>
              <a:tr h="23541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</a:t>
                      </a:r>
                      <a:r>
                        <a:rPr kumimoji="1" lang="en-GB" altLang="ja-JP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39019"/>
                  </a:ext>
                </a:extLst>
              </a:tr>
              <a:tr h="205311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3.B.2.b.ii – Grassland converted to Cropland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kumimoji="1" lang="en-GB" altLang="ja-JP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89660"/>
                  </a:ext>
                </a:extLst>
              </a:tr>
              <a:tr h="20531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809553"/>
                  </a:ext>
                </a:extLst>
              </a:tr>
              <a:tr h="219126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3.B.1.b.ii – Grassland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205311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3.B.2.b.iii – Wetlands converted to Cropland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237678"/>
                  </a:ext>
                </a:extLst>
              </a:tr>
              <a:tr h="20531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738085"/>
                  </a:ext>
                </a:extLst>
              </a:tr>
              <a:tr h="219126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3.B.1.b.iii – Wetlands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71284"/>
                  </a:ext>
                </a:extLst>
              </a:tr>
              <a:tr h="205311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3.B.2.b.iv – Settlements converted to Cropland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lang="en-GB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0290529"/>
                  </a:ext>
                </a:extLst>
              </a:tr>
              <a:tr h="20531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0389925"/>
                  </a:ext>
                </a:extLst>
              </a:tr>
              <a:tr h="23541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3.B.1.b.iv – Settlements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r>
                        <a:rPr kumimoji="1" lang="en-GB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9703339"/>
                  </a:ext>
                </a:extLst>
              </a:tr>
              <a:tr h="205311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3.B.2.b.v – Other land converted to Cropland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lang="en-GB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5071067"/>
                  </a:ext>
                </a:extLst>
              </a:tr>
              <a:tr h="20531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2952077"/>
                  </a:ext>
                </a:extLst>
              </a:tr>
              <a:tr h="219126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3.B.1.b.v – Other land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57972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876F60-9B9D-17EC-CE4F-6B9F06A2EC22}"/>
              </a:ext>
            </a:extLst>
          </p:cNvPr>
          <p:cNvSpPr txBox="1"/>
          <p:nvPr/>
        </p:nvSpPr>
        <p:spPr>
          <a:xfrm>
            <a:off x="0" y="568572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The IPCC Default –i.e. the Gain &amp; Loss– method applies to all Tiers (where default values are provided by IPCC), while the Stock-Difference method applies to Tier 3 only</a:t>
            </a:r>
          </a:p>
        </p:txBody>
      </p:sp>
    </p:spTree>
    <p:extLst>
      <p:ext uri="{BB962C8B-B14F-4D97-AF65-F5344CB8AC3E}">
        <p14:creationId xmlns:p14="http://schemas.microsoft.com/office/powerpoint/2010/main" val="203573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0" y="227121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</a:t>
            </a:r>
            <a:endParaRPr lang="ja-JP" alt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09965"/>
              </p:ext>
            </p:extLst>
          </p:nvPr>
        </p:nvGraphicFramePr>
        <p:xfrm>
          <a:off x="252000" y="782635"/>
          <a:ext cx="8640000" cy="49183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7759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677581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211553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211554">
                  <a:extLst>
                    <a:ext uri="{9D8B030D-6E8A-4147-A177-3AD203B41FA5}">
                      <a16:colId xmlns:a16="http://schemas.microsoft.com/office/drawing/2014/main" val="785758810"/>
                    </a:ext>
                  </a:extLst>
                </a:gridCol>
                <a:gridCol w="1211553">
                  <a:extLst>
                    <a:ext uri="{9D8B030D-6E8A-4147-A177-3AD203B41FA5}">
                      <a16:colId xmlns:a16="http://schemas.microsoft.com/office/drawing/2014/main" val="2628169272"/>
                    </a:ext>
                  </a:extLst>
                </a:gridCol>
              </a:tblGrid>
              <a:tr h="2017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98946"/>
                  </a:ext>
                </a:extLst>
              </a:tr>
              <a:tr h="201794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1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2153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3.B.3 – Grassland</a:t>
                      </a:r>
                      <a:endParaRPr kumimoji="1"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533"/>
                  </a:ext>
                </a:extLst>
              </a:tr>
              <a:tr h="215372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3.B.3.a – Grassland remaining Grassland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kumimoji="1" lang="en-GB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153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&amp; 1*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2.25A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GB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278422"/>
                  </a:ext>
                </a:extLst>
              </a:tr>
              <a:tr h="2153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872826"/>
                  </a:ext>
                </a:extLst>
              </a:tr>
              <a:tr h="2153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  3.B.3.b – Land converted to Grassland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87527"/>
                  </a:ext>
                </a:extLst>
              </a:tr>
              <a:tr h="2167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3.B.3.b.i – Forest land converted to Grassland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kumimoji="1" lang="en-GB" altLang="ja-JP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201794">
                <a:tc vMerge="1"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385074"/>
                  </a:ext>
                </a:extLst>
              </a:tr>
              <a:tr h="231379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</a:t>
                      </a:r>
                      <a:r>
                        <a:rPr kumimoji="1" lang="en-GB" altLang="ja-JP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39019"/>
                  </a:ext>
                </a:extLst>
              </a:tr>
              <a:tr h="201794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3.B.3.b.ii – Cropland converted to Grassland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89660"/>
                  </a:ext>
                </a:extLst>
              </a:tr>
              <a:tr h="201794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809553"/>
                  </a:ext>
                </a:extLst>
              </a:tr>
              <a:tr h="21537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3.B.1.b.ii – Grassland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201794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3.B.3.b.iii – Wetlands converted to Grassland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237678"/>
                  </a:ext>
                </a:extLst>
              </a:tr>
              <a:tr h="201794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738085"/>
                  </a:ext>
                </a:extLst>
              </a:tr>
              <a:tr h="21537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3.B.1.b.iii – Wetlands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71284"/>
                  </a:ext>
                </a:extLst>
              </a:tr>
              <a:tr h="201794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3.B.3.b.iv – Settlements converted to Grassland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lang="en-GB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0290529"/>
                  </a:ext>
                </a:extLst>
              </a:tr>
              <a:tr h="201794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0389925"/>
                  </a:ext>
                </a:extLst>
              </a:tr>
              <a:tr h="231379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3.B.1.b.iv – Settlements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r>
                        <a:rPr kumimoji="1" lang="en-GB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9703339"/>
                  </a:ext>
                </a:extLst>
              </a:tr>
              <a:tr h="201794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3.B.3.b.v – Other land converted to Grassland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lang="en-GB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5071067"/>
                  </a:ext>
                </a:extLst>
              </a:tr>
              <a:tr h="201794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2952077"/>
                  </a:ext>
                </a:extLst>
              </a:tr>
              <a:tr h="21537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3.B.1.b.v – Other land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57972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876F60-9B9D-17EC-CE4F-6B9F06A2EC22}"/>
              </a:ext>
            </a:extLst>
          </p:cNvPr>
          <p:cNvSpPr txBox="1"/>
          <p:nvPr/>
        </p:nvSpPr>
        <p:spPr>
          <a:xfrm>
            <a:off x="0" y="568572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The IPCC Default –i.e. the Gain &amp; Loss– method applies to all Tiers (where default values are provided by IPCC), while the Stock-Difference method applies to Tier 3 only</a:t>
            </a:r>
          </a:p>
        </p:txBody>
      </p:sp>
    </p:spTree>
    <p:extLst>
      <p:ext uri="{BB962C8B-B14F-4D97-AF65-F5344CB8AC3E}">
        <p14:creationId xmlns:p14="http://schemas.microsoft.com/office/powerpoint/2010/main" val="359315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0" y="227121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</a:t>
            </a:r>
            <a:endParaRPr lang="ja-JP" alt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40805"/>
              </p:ext>
            </p:extLst>
          </p:nvPr>
        </p:nvGraphicFramePr>
        <p:xfrm>
          <a:off x="252000" y="1589532"/>
          <a:ext cx="8640000" cy="36789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7759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677581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211553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211554">
                  <a:extLst>
                    <a:ext uri="{9D8B030D-6E8A-4147-A177-3AD203B41FA5}">
                      <a16:colId xmlns:a16="http://schemas.microsoft.com/office/drawing/2014/main" val="785758810"/>
                    </a:ext>
                  </a:extLst>
                </a:gridCol>
                <a:gridCol w="1211553">
                  <a:extLst>
                    <a:ext uri="{9D8B030D-6E8A-4147-A177-3AD203B41FA5}">
                      <a16:colId xmlns:a16="http://schemas.microsoft.com/office/drawing/2014/main" val="2628169272"/>
                    </a:ext>
                  </a:extLst>
                </a:gridCol>
              </a:tblGrid>
              <a:tr h="2013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98946"/>
                  </a:ext>
                </a:extLst>
              </a:tr>
              <a:tr h="201326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13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2148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3.B.4 – Wetlands</a:t>
                      </a:r>
                      <a:endParaRPr kumimoji="1"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533"/>
                  </a:ext>
                </a:extLst>
              </a:tr>
              <a:tr h="2148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3.B.4.a – Wetlands remaining Wetlands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148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3.B.4.a.i – Peat Extraction remaining Peat Extraction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 +2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72888"/>
                  </a:ext>
                </a:extLst>
              </a:tr>
              <a:tr h="2148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3.B.4.a.ii – Flooded land remaining Flooded land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i="1" u="none" strike="noStrike" kern="1200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35888"/>
                  </a:ext>
                </a:extLst>
              </a:tr>
              <a:tr h="214872">
                <a:tc rowSpan="4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3.B.4.a.iii – Other Wetlands remaining Other Wetlands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+2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GB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489484"/>
                  </a:ext>
                </a:extLst>
              </a:tr>
              <a:tr h="2148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1*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SOM2.25A</a:t>
                      </a:r>
                      <a:endParaRPr kumimoji="1" lang="ja-JP" altLang="en-US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91792"/>
                  </a:ext>
                </a:extLst>
              </a:tr>
              <a:tr h="21487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i="1" u="none" strike="noStrike" kern="1200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B&amp;DOM G&amp;L</a:t>
                      </a:r>
                      <a:endParaRPr kumimoji="1" lang="en-GB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092774"/>
                  </a:ext>
                </a:extLst>
              </a:tr>
              <a:tr h="21487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SOM2.25B</a:t>
                      </a:r>
                      <a:endParaRPr kumimoji="1" lang="en-GB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95060"/>
                  </a:ext>
                </a:extLst>
              </a:tr>
              <a:tr h="2148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  3.B.4.b – Land converted to Wetlands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87527"/>
                  </a:ext>
                </a:extLst>
              </a:tr>
              <a:tr h="2013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3.B.4.b.i – Land converted for Peat Extraction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B&amp;DOM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 +2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ja-JP" altLang="en-US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2148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3.B.4.b.ii – Land converted to Flooded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9660"/>
                  </a:ext>
                </a:extLst>
              </a:tr>
              <a:tr h="216239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3.B.4.b.iii – Land converted to Other Wetlands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SOM2.25B</a:t>
                      </a:r>
                      <a:r>
                        <a:rPr kumimoji="1" lang="en-GB" altLang="ja-JP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+2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ja-JP" altLang="en-US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237678"/>
                  </a:ext>
                </a:extLst>
              </a:tr>
              <a:tr h="21487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3.B.1.b.iii – Wetlands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1" lang="en-US" altLang="ja-JP" sz="11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</a:t>
                      </a:r>
                      <a:endParaRPr kumimoji="1" lang="en-US" altLang="ja-JP" sz="1200" b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71284"/>
                  </a:ext>
                </a:extLst>
              </a:tr>
              <a:tr h="21487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US" altLang="ja-JP" sz="11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DOM G&amp;L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2898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1D92F9-A4EE-A378-A6B2-5B1853490F0C}"/>
              </a:ext>
            </a:extLst>
          </p:cNvPr>
          <p:cNvSpPr txBox="1"/>
          <p:nvPr/>
        </p:nvSpPr>
        <p:spPr>
          <a:xfrm>
            <a:off x="-63060" y="527635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The IPCC Default –i.e. the Gain &amp; Loss– method applies to all Tiers (where default values are provided by IPCC), while the Stock-Difference method applies to Tier 3 only</a:t>
            </a:r>
          </a:p>
        </p:txBody>
      </p:sp>
    </p:spTree>
    <p:extLst>
      <p:ext uri="{BB962C8B-B14F-4D97-AF65-F5344CB8AC3E}">
        <p14:creationId xmlns:p14="http://schemas.microsoft.com/office/powerpoint/2010/main" val="40417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0" y="227121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</a:t>
            </a:r>
            <a:endParaRPr lang="ja-JP" alt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96999"/>
              </p:ext>
            </p:extLst>
          </p:nvPr>
        </p:nvGraphicFramePr>
        <p:xfrm>
          <a:off x="252000" y="782635"/>
          <a:ext cx="8640000" cy="51379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7759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677581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211553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211554">
                  <a:extLst>
                    <a:ext uri="{9D8B030D-6E8A-4147-A177-3AD203B41FA5}">
                      <a16:colId xmlns:a16="http://schemas.microsoft.com/office/drawing/2014/main" val="785758810"/>
                    </a:ext>
                  </a:extLst>
                </a:gridCol>
                <a:gridCol w="1211553">
                  <a:extLst>
                    <a:ext uri="{9D8B030D-6E8A-4147-A177-3AD203B41FA5}">
                      <a16:colId xmlns:a16="http://schemas.microsoft.com/office/drawing/2014/main" val="2628169272"/>
                    </a:ext>
                  </a:extLst>
                </a:gridCol>
              </a:tblGrid>
              <a:tr h="20470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98946"/>
                  </a:ext>
                </a:extLst>
              </a:tr>
              <a:tr h="204702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47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2184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3.B.5 – Settlements</a:t>
                      </a:r>
                      <a:endParaRPr kumimoji="1"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533"/>
                  </a:ext>
                </a:extLst>
              </a:tr>
              <a:tr h="218476">
                <a:tc rowSpan="4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3.B.5.a – Settlements remaining Settlements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+2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+2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184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1*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2.25A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GB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78422"/>
                  </a:ext>
                </a:extLst>
              </a:tr>
              <a:tr h="2184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B&amp;DOM G&amp;L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 (1**)</a:t>
                      </a: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872826"/>
                  </a:ext>
                </a:extLst>
              </a:tr>
              <a:tr h="218476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i="1" u="none" strike="noStrike" kern="1200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1**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</a:t>
                      </a:r>
                      <a:endParaRPr kumimoji="1" lang="en-GB" sz="13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330424"/>
                  </a:ext>
                </a:extLst>
              </a:tr>
              <a:tr h="2184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  3.B.5.b – Land converted to Settlements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87527"/>
                  </a:ext>
                </a:extLst>
              </a:tr>
              <a:tr h="21986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3.B.5.b.i – Forest land converted to Settlements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kumimoji="1" lang="en-GB" altLang="ja-JP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204702">
                <a:tc vMerge="1"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385074"/>
                  </a:ext>
                </a:extLst>
              </a:tr>
              <a:tr h="234713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</a:t>
                      </a:r>
                      <a:r>
                        <a:rPr kumimoji="1" lang="en-GB" altLang="ja-JP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+2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39019"/>
                  </a:ext>
                </a:extLst>
              </a:tr>
              <a:tr h="204702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3.B.5.b.ii – Cropland converted to Settlements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89660"/>
                  </a:ext>
                </a:extLst>
              </a:tr>
              <a:tr h="20470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809553"/>
                  </a:ext>
                </a:extLst>
              </a:tr>
              <a:tr h="218476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3.B.1.b.ii – Grassland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+2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204702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3.B.5.b.iii – Grassland converted to Settlements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237678"/>
                  </a:ext>
                </a:extLst>
              </a:tr>
              <a:tr h="20470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738085"/>
                  </a:ext>
                </a:extLst>
              </a:tr>
              <a:tr h="218476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3.B.1.b.iii – Wetlands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+2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71284"/>
                  </a:ext>
                </a:extLst>
              </a:tr>
              <a:tr h="204702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3.B.5.b.iv – Wetlands converted to Settlements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lang="en-GB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0290529"/>
                  </a:ext>
                </a:extLst>
              </a:tr>
              <a:tr h="20470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0389925"/>
                  </a:ext>
                </a:extLst>
              </a:tr>
              <a:tr h="234713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3.B.1.b.iv – Settlements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+2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r>
                        <a:rPr kumimoji="1" lang="en-GB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9703339"/>
                  </a:ext>
                </a:extLst>
              </a:tr>
              <a:tr h="204702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3.B.5.b.v – Other land converted to Settlements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lang="en-GB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 + 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5071067"/>
                  </a:ext>
                </a:extLst>
              </a:tr>
              <a:tr h="20470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G&amp;L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2952077"/>
                  </a:ext>
                </a:extLst>
              </a:tr>
              <a:tr h="218476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3.B.1.b.v – Other land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 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SD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57972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876F60-9B9D-17EC-CE4F-6B9F06A2EC22}"/>
              </a:ext>
            </a:extLst>
          </p:cNvPr>
          <p:cNvSpPr txBox="1"/>
          <p:nvPr/>
        </p:nvSpPr>
        <p:spPr>
          <a:xfrm>
            <a:off x="-55179" y="592054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The IPCC Default –i.e. the Gain &amp; Loss– method applies to all Tiers (where  default values are provided by IPCC), while the Stock-Difference method applies to Tier 3 only</a:t>
            </a:r>
          </a:p>
        </p:txBody>
      </p:sp>
    </p:spTree>
    <p:extLst>
      <p:ext uri="{BB962C8B-B14F-4D97-AF65-F5344CB8AC3E}">
        <p14:creationId xmlns:p14="http://schemas.microsoft.com/office/powerpoint/2010/main" val="318681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53DB5EB2-B8FA-27A3-09E3-8F463B0F3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67970"/>
              </p:ext>
            </p:extLst>
          </p:nvPr>
        </p:nvGraphicFramePr>
        <p:xfrm>
          <a:off x="263127" y="1242646"/>
          <a:ext cx="8640000" cy="457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タイトル 1">
            <a:extLst>
              <a:ext uri="{FF2B5EF4-FFF2-40B4-BE49-F238E27FC236}">
                <a16:creationId xmlns:a16="http://schemas.microsoft.com/office/drawing/2014/main" id="{D3A1E88F-860A-1D3A-295C-E21B543299E6}"/>
              </a:ext>
            </a:extLst>
          </p:cNvPr>
          <p:cNvSpPr txBox="1">
            <a:spLocks/>
          </p:cNvSpPr>
          <p:nvPr/>
        </p:nvSpPr>
        <p:spPr bwMode="auto">
          <a:xfrm>
            <a:off x="0" y="238441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3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 updates</a:t>
            </a:r>
            <a:endParaRPr lang="ja-JP" altLang="en-US" sz="33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50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0" y="227121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</a:t>
            </a:r>
            <a:endParaRPr lang="ja-JP" alt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896435"/>
              </p:ext>
            </p:extLst>
          </p:nvPr>
        </p:nvGraphicFramePr>
        <p:xfrm>
          <a:off x="252000" y="1197987"/>
          <a:ext cx="8640000" cy="44620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7759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677581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211553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211554">
                  <a:extLst>
                    <a:ext uri="{9D8B030D-6E8A-4147-A177-3AD203B41FA5}">
                      <a16:colId xmlns:a16="http://schemas.microsoft.com/office/drawing/2014/main" val="785758810"/>
                    </a:ext>
                  </a:extLst>
                </a:gridCol>
                <a:gridCol w="1211553">
                  <a:extLst>
                    <a:ext uri="{9D8B030D-6E8A-4147-A177-3AD203B41FA5}">
                      <a16:colId xmlns:a16="http://schemas.microsoft.com/office/drawing/2014/main" val="2628169272"/>
                    </a:ext>
                  </a:extLst>
                </a:gridCol>
              </a:tblGrid>
              <a:tr h="2040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98946"/>
                  </a:ext>
                </a:extLst>
              </a:tr>
              <a:tr h="204084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40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21781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3.B.6 – Other land</a:t>
                      </a:r>
                      <a:endParaRPr kumimoji="1"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533"/>
                  </a:ext>
                </a:extLst>
              </a:tr>
              <a:tr h="2178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3.B.6.a – Other land remaining Other land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178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  3.B.6.b – Land converted to Other land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87527"/>
                  </a:ext>
                </a:extLst>
              </a:tr>
              <a:tr h="20408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3.B.6.b.i – Forest land converted to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Other land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204084">
                <a:tc vMerge="1"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SD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385074"/>
                  </a:ext>
                </a:extLst>
              </a:tr>
              <a:tr h="234005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</a:t>
                      </a:r>
                      <a:r>
                        <a:rPr kumimoji="1" lang="en-GB" altLang="ja-JP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39019"/>
                  </a:ext>
                </a:extLst>
              </a:tr>
              <a:tr h="204084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3.B.6.b.ii – Cropland converted to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Other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89660"/>
                  </a:ext>
                </a:extLst>
              </a:tr>
              <a:tr h="204084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SD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809553"/>
                  </a:ext>
                </a:extLst>
              </a:tr>
              <a:tr h="217816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3.B.1.b.ii – Grassland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204084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3.B.6.b.iii – Grassland converted to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Other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237678"/>
                  </a:ext>
                </a:extLst>
              </a:tr>
              <a:tr h="204084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SD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738085"/>
                  </a:ext>
                </a:extLst>
              </a:tr>
              <a:tr h="217816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3.B.1.b.iii – Wetlands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71284"/>
                  </a:ext>
                </a:extLst>
              </a:tr>
              <a:tr h="204084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3.B.6.b.iv – Wetlands converted to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Other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0290529"/>
                  </a:ext>
                </a:extLst>
              </a:tr>
              <a:tr h="204084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SD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0389925"/>
                  </a:ext>
                </a:extLst>
              </a:tr>
              <a:tr h="234005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3.B.1.b.iv – Settlements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703339"/>
                  </a:ext>
                </a:extLst>
              </a:tr>
              <a:tr h="204084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3.B.6.b.v – Settlements converted to Other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(1)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5071067"/>
                  </a:ext>
                </a:extLst>
              </a:tr>
              <a:tr h="204084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 </a:t>
                      </a:r>
                      <a:r>
                        <a:rPr kumimoji="1" lang="en-GB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DOM SD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2952077"/>
                  </a:ext>
                </a:extLst>
              </a:tr>
              <a:tr h="217816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3.B.1.b.v – Other land converted to Forest Land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1" lang="en-GB" altLang="ja-JP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SOM 2.25B </a:t>
                      </a: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+1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7972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876F60-9B9D-17EC-CE4F-6B9F06A2EC22}"/>
              </a:ext>
            </a:extLst>
          </p:cNvPr>
          <p:cNvSpPr txBox="1"/>
          <p:nvPr/>
        </p:nvSpPr>
        <p:spPr>
          <a:xfrm>
            <a:off x="0" y="566763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The IPCC Default –i.e. the Gain &amp; Loss– method applies to all Tiers (where f\default values are provided by IPCC)</a:t>
            </a:r>
          </a:p>
        </p:txBody>
      </p:sp>
    </p:spTree>
    <p:extLst>
      <p:ext uri="{BB962C8B-B14F-4D97-AF65-F5344CB8AC3E}">
        <p14:creationId xmlns:p14="http://schemas.microsoft.com/office/powerpoint/2010/main" val="2505169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0" y="227121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</a:t>
            </a:r>
            <a:endParaRPr lang="ja-JP" alt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334951"/>
              </p:ext>
            </p:extLst>
          </p:nvPr>
        </p:nvGraphicFramePr>
        <p:xfrm>
          <a:off x="251941" y="1019175"/>
          <a:ext cx="8640117" cy="4819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07414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675258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254618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33020">
                  <a:extLst>
                    <a:ext uri="{9D8B030D-6E8A-4147-A177-3AD203B41FA5}">
                      <a16:colId xmlns:a16="http://schemas.microsoft.com/office/drawing/2014/main" val="3535639953"/>
                    </a:ext>
                  </a:extLst>
                </a:gridCol>
                <a:gridCol w="1252401">
                  <a:extLst>
                    <a:ext uri="{9D8B030D-6E8A-4147-A177-3AD203B41FA5}">
                      <a16:colId xmlns:a16="http://schemas.microsoft.com/office/drawing/2014/main" val="1199474897"/>
                    </a:ext>
                  </a:extLst>
                </a:gridCol>
                <a:gridCol w="1117406">
                  <a:extLst>
                    <a:ext uri="{9D8B030D-6E8A-4147-A177-3AD203B41FA5}">
                      <a16:colId xmlns:a16="http://schemas.microsoft.com/office/drawing/2014/main" val="2400334772"/>
                    </a:ext>
                  </a:extLst>
                </a:gridCol>
              </a:tblGrid>
              <a:tr h="2044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98946"/>
                  </a:ext>
                </a:extLst>
              </a:tr>
              <a:tr h="204455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44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3.C.1 – Biomass burning</a:t>
                      </a:r>
                      <a:endParaRPr kumimoji="1"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533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3.C.1.a – Biomass burning in Forest land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044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3.C.1.b – Biomass burning in Cropland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3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87527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3.C.1.c – Biomass burning in Grassland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kumimoji="1"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3.C.1.d – Biomass burning in all other lands</a:t>
                      </a:r>
                      <a:endParaRPr kumimoji="1"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3.C.2 – Liming</a:t>
                      </a:r>
                      <a:endParaRPr kumimoji="1" lang="en-US" sz="13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1" i="0" u="none" strike="noStrike" kern="1200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1004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3.C.3 – Urea application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82297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3.C.4 – Direct N</a:t>
                      </a:r>
                      <a:r>
                        <a:rPr kumimoji="1" lang="en-GB" sz="13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O emissions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9</a:t>
                      </a: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+1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66346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3.C.5 – Indirect N</a:t>
                      </a:r>
                      <a:r>
                        <a:rPr kumimoji="1" lang="en-GB" sz="13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O emissions from managed soils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1" i="0" u="none" strike="noStrike" kern="1200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22787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3.C.6 – Indirect N</a:t>
                      </a:r>
                      <a:r>
                        <a:rPr kumimoji="1" lang="en-GB" sz="13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O emissions from manure management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4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948408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3.C.7 – Rice cultivation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19489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3.C.8 – CH</a:t>
                      </a:r>
                      <a:r>
                        <a:rPr kumimoji="1" lang="en-GB" sz="1300" b="1" i="0" u="none" strike="noStrike" kern="1200" baseline="-250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emissions from drained inland organic soils</a:t>
                      </a:r>
                      <a:endParaRPr kumimoji="1" lang="en-US" sz="1300" b="1" i="0" u="none" strike="noStrike" kern="1200" noProof="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44918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3.C.9 – CH</a:t>
                      </a:r>
                      <a:r>
                        <a:rPr kumimoji="1" lang="en-GB" sz="1300" b="1" i="0" u="none" strike="noStrike" kern="1200" baseline="-250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from drainage ditches on organic soils</a:t>
                      </a:r>
                      <a:endParaRPr kumimoji="1" lang="en-US" sz="1300" b="1" i="0" u="none" strike="noStrike" kern="1200" noProof="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78561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3.C.10 – CH</a:t>
                      </a:r>
                      <a:r>
                        <a:rPr kumimoji="1" lang="en-GB" sz="1300" b="1" i="0" u="none" strike="noStrike" kern="1200" baseline="-250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from rewetting of inland organic soils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34723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3.C.11 – CH</a:t>
                      </a:r>
                      <a:r>
                        <a:rPr kumimoji="1" lang="en-GB" sz="1300" b="1" i="0" u="none" strike="noStrike" kern="1200" baseline="-250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from rewetting of mangroves and tidal marshes</a:t>
                      </a:r>
                      <a:endParaRPr kumimoji="1" lang="en-US" sz="1300" b="1" i="0" u="none" strike="noStrike" kern="1200" noProof="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42730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3.C.12 – N</a:t>
                      </a:r>
                      <a:r>
                        <a:rPr kumimoji="1" lang="en-GB" sz="1300" b="1" i="0" u="none" strike="noStrike" kern="1200" baseline="-250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O emissions from aquaculture</a:t>
                      </a:r>
                      <a:endParaRPr kumimoji="1" lang="en-US" sz="1300" b="1" i="0" u="none" strike="noStrike" kern="1200" noProof="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908296"/>
                  </a:ext>
                </a:extLst>
              </a:tr>
              <a:tr h="388086">
                <a:tc>
                  <a:txBody>
                    <a:bodyPr/>
                    <a:lstStyle/>
                    <a:p>
                      <a:pPr marL="715963" marR="0" lvl="0" indent="-715963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3.C.13 – CH</a:t>
                      </a:r>
                      <a:r>
                        <a:rPr kumimoji="1" lang="en-GB" sz="1300" b="1" i="0" u="none" strike="noStrike" kern="1200" baseline="-250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from rewetted and created Wetlands in inland wetland mineral soils</a:t>
                      </a:r>
                      <a:endParaRPr kumimoji="1" lang="en-US" sz="1300" b="1" i="0" u="none" strike="noStrike" kern="1200" noProof="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300" b="0" i="0" u="none" strike="noStrike" kern="120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16465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3.C.14 – Other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1***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51172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3.D.1 – Harvested Wood Products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13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295295"/>
                  </a:ext>
                </a:extLst>
              </a:tr>
              <a:tr h="198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3.D.2 – Other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kumimoji="1" lang="en-GB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1***</a:t>
                      </a:r>
                      <a:endParaRPr kumimoji="1" lang="ja-JP" alt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500"/>
                        </a:lnSpc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6777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51ABFE-F4A1-BE2E-8CF7-D876B2ACCC61}"/>
              </a:ext>
            </a:extLst>
          </p:cNvPr>
          <p:cNvSpPr txBox="1"/>
          <p:nvPr/>
        </p:nvSpPr>
        <p:spPr>
          <a:xfrm>
            <a:off x="-1" y="5838825"/>
            <a:ext cx="9144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The methodological tier of CO</a:t>
            </a:r>
            <a:r>
              <a:rPr lang="en-GB" sz="1100" baseline="-25000" dirty="0">
                <a:solidFill>
                  <a:srgbClr val="FF0000"/>
                </a:solidFill>
              </a:rPr>
              <a:t>2</a:t>
            </a:r>
            <a:r>
              <a:rPr lang="en-GB" sz="1100" dirty="0">
                <a:solidFill>
                  <a:srgbClr val="FF0000"/>
                </a:solidFill>
              </a:rPr>
              <a:t> emissions estimated as C stock losses in 3.B categories could be higher than that of non-CO</a:t>
            </a:r>
            <a:r>
              <a:rPr lang="en-GB" sz="1100" baseline="-25000" dirty="0">
                <a:solidFill>
                  <a:srgbClr val="FF0000"/>
                </a:solidFill>
              </a:rPr>
              <a:t>2</a:t>
            </a:r>
            <a:r>
              <a:rPr lang="en-GB" sz="1100" dirty="0">
                <a:solidFill>
                  <a:srgbClr val="FF0000"/>
                </a:solidFill>
              </a:rPr>
              <a:t> emissions</a:t>
            </a:r>
          </a:p>
        </p:txBody>
      </p:sp>
    </p:spTree>
    <p:extLst>
      <p:ext uri="{BB962C8B-B14F-4D97-AF65-F5344CB8AC3E}">
        <p14:creationId xmlns:p14="http://schemas.microsoft.com/office/powerpoint/2010/main" val="1816396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4">
            <a:extLst>
              <a:ext uri="{FF2B5EF4-FFF2-40B4-BE49-F238E27FC236}">
                <a16:creationId xmlns:a16="http://schemas.microsoft.com/office/drawing/2014/main" id="{BD3543D5-6073-08A2-B1F9-81CBBC55F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095847"/>
              </p:ext>
            </p:extLst>
          </p:nvPr>
        </p:nvGraphicFramePr>
        <p:xfrm>
          <a:off x="0" y="39307"/>
          <a:ext cx="9144000" cy="67793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28910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1415090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</a:tblGrid>
              <a:tr h="203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Worksheets Number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592464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154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3.A. – Livestock</a:t>
                      </a:r>
                      <a:endParaRPr kumimoji="1" lang="en-GB" sz="1300" b="1" kern="1200" baseline="-25000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488102"/>
                  </a:ext>
                </a:extLst>
              </a:tr>
              <a:tr h="154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3.A.1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–</a:t>
                      </a:r>
                      <a:r>
                        <a:rPr lang="en-GB" sz="13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Enteric fermentation</a:t>
                      </a:r>
                      <a:endParaRPr kumimoji="1" lang="en-GB" sz="1300" b="1" kern="1200" baseline="-25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indent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3.A.2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–</a:t>
                      </a:r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Manure management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3.B. – Land</a:t>
                      </a:r>
                      <a:endParaRPr kumimoji="1" lang="en-GB" sz="1300" b="1" kern="1200" baseline="-25000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3.B.1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–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Forest land</a:t>
                      </a:r>
                      <a:endParaRPr kumimoji="1" lang="en-GB" sz="13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1004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3.B.2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–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Cropland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005459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3.B.3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–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Grassland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423191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3.B.4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–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Wetlands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25339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3.B.5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–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Settlements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403744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3.B.6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–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Other land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64233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3.C. – Aggregated Sources and non-CO</a:t>
                      </a:r>
                      <a:r>
                        <a:rPr kumimoji="1" lang="en-GB" sz="1300" b="1" kern="1200" baseline="-250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2</a:t>
                      </a:r>
                      <a:r>
                        <a:rPr kumimoji="1" lang="en-GB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emissions sources on land</a:t>
                      </a:r>
                      <a:endParaRPr kumimoji="1" lang="en-GB" sz="1300" b="1" kern="1200" baseline="-25000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80123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</a:t>
                      </a:r>
                      <a:r>
                        <a:rPr kumimoji="1"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3.C.1 – Biomass burning</a:t>
                      </a:r>
                      <a:endParaRPr kumimoji="1"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695630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3.C.2 – Liming</a:t>
                      </a:r>
                      <a:endParaRPr kumimoji="1" lang="en-US" sz="13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121908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3.C.3 – Urea application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782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3.C.4 – Direct N</a:t>
                      </a:r>
                      <a:r>
                        <a:rPr kumimoji="1" lang="en-GB" sz="13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O emissions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56554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3.C.5 – Indirect N</a:t>
                      </a:r>
                      <a:r>
                        <a:rPr kumimoji="1" lang="en-GB" sz="13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O emissions from managed soils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73060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3.C.6 – Indirect N</a:t>
                      </a:r>
                      <a:r>
                        <a:rPr kumimoji="1" lang="en-GB" sz="13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2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O emissions from manure management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14664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 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3.C.7 – Rice cultivation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109443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3.C.8 – CH</a:t>
                      </a:r>
                      <a:r>
                        <a:rPr kumimoji="1" lang="en-GB" sz="1300" b="1" i="0" u="none" strike="noStrike" kern="1200" baseline="-250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emissions from drained inland organic soils</a:t>
                      </a:r>
                      <a:endParaRPr kumimoji="1" lang="en-US" sz="1300" b="1" i="0" u="none" strike="noStrike" kern="1200" noProof="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25814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3.C.9 – CH</a:t>
                      </a:r>
                      <a:r>
                        <a:rPr kumimoji="1" lang="en-GB" sz="1300" b="1" i="0" u="none" strike="noStrike" kern="1200" baseline="-250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from drainage ditches on organic soils</a:t>
                      </a:r>
                      <a:endParaRPr kumimoji="1" lang="en-US" sz="1300" b="1" i="0" u="none" strike="noStrike" kern="1200" noProof="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95267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3.C.10 – CH</a:t>
                      </a:r>
                      <a:r>
                        <a:rPr kumimoji="1" lang="en-GB" sz="1300" b="1" i="0" u="none" strike="noStrike" kern="1200" baseline="-250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from rewetting of inland organic soils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7237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3.C.11 – CH</a:t>
                      </a:r>
                      <a:r>
                        <a:rPr kumimoji="1" lang="en-GB" sz="1300" b="1" i="0" u="none" strike="noStrike" kern="1200" baseline="-250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from rewetting of mangroves and tidal marshes</a:t>
                      </a:r>
                      <a:endParaRPr kumimoji="1" lang="en-US" sz="1300" b="1" i="0" u="none" strike="noStrike" kern="1200" noProof="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39666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3.C.12 – N</a:t>
                      </a:r>
                      <a:r>
                        <a:rPr kumimoji="1" lang="en-GB" sz="1300" b="1" i="0" u="none" strike="noStrike" kern="1200" baseline="-250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O emissions from aquaculture</a:t>
                      </a:r>
                      <a:endParaRPr kumimoji="1" lang="en-US" sz="1300" b="1" i="0" u="none" strike="noStrike" kern="1200" noProof="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93448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715963" marR="0" lvl="0" indent="-715963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3.C.13 – CH</a:t>
                      </a:r>
                      <a:r>
                        <a:rPr kumimoji="1" lang="en-GB" sz="1300" b="1" i="0" u="none" strike="noStrike" kern="1200" baseline="-250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r>
                        <a:rPr kumimoji="1" lang="en-GB" sz="1300" b="1" i="0" u="none" strike="noStrike" kern="1200" noProof="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from rewetted and created Wetlands in inland wetland mineral soils</a:t>
                      </a:r>
                      <a:endParaRPr kumimoji="1" lang="en-US" sz="1300" b="1" i="0" u="none" strike="noStrike" kern="1200" noProof="0" dirty="0">
                        <a:solidFill>
                          <a:srgbClr val="9954C8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55325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   </a:t>
                      </a:r>
                      <a:r>
                        <a:rPr kumimoji="1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3.C.14 – Other</a:t>
                      </a:r>
                      <a:endParaRPr kumimoji="1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9954C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61032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3.D. - Other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884779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3.D.1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–</a:t>
                      </a: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Harvested Wood Products</a:t>
                      </a:r>
                      <a:endParaRPr kumimoji="1" lang="en-GB" sz="1300" b="1" kern="1200" baseline="-25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36668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3.D.2. </a:t>
                      </a:r>
                      <a:r>
                        <a:rPr kumimoji="1" lang="en-GB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+mn-cs"/>
                        </a:rPr>
                        <a:t>–</a:t>
                      </a: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Other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82297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TOTAL AFOLU SECTOR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36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36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4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 </a:t>
            </a:r>
            <a:r>
              <a:rPr lang="en-GB" sz="2200" b="1" i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[notes]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8DA660-97FD-F284-376F-6D3258E91B40}"/>
              </a:ext>
            </a:extLst>
          </p:cNvPr>
          <p:cNvSpPr txBox="1">
            <a:spLocks/>
          </p:cNvSpPr>
          <p:nvPr/>
        </p:nvSpPr>
        <p:spPr>
          <a:xfrm>
            <a:off x="252000" y="1269000"/>
            <a:ext cx="8640000" cy="43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536575" indent="-536575" algn="just" eaLnBrk="1" hangingPunct="1">
              <a:spcBef>
                <a:spcPts val="0"/>
              </a:spcBef>
              <a:buNone/>
            </a:pPr>
            <a:r>
              <a:rPr lang="en-GB" sz="2200" b="1" kern="0" dirty="0">
                <a:solidFill>
                  <a:srgbClr val="FF0000"/>
                </a:solidFill>
                <a:latin typeface="Arial Narrow"/>
              </a:rPr>
              <a:t>()	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for biomass and in the year of change only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en-GB" sz="1100" kern="0" dirty="0">
              <a:solidFill>
                <a:srgbClr val="285888"/>
              </a:solidFill>
              <a:latin typeface="Arial Narrow"/>
            </a:endParaRPr>
          </a:p>
          <a:p>
            <a:pPr marL="536575" indent="-536575" algn="just" eaLnBrk="1" hangingPunct="1">
              <a:spcBef>
                <a:spcPts val="0"/>
              </a:spcBef>
              <a:buNone/>
            </a:pPr>
            <a:r>
              <a:rPr lang="en-GB" sz="2200" b="1" kern="0" dirty="0">
                <a:solidFill>
                  <a:srgbClr val="FF0000"/>
                </a:solidFill>
                <a:latin typeface="Arial Narrow"/>
              </a:rPr>
              <a:t>+1</a:t>
            </a:r>
            <a:r>
              <a:rPr lang="en-GB" sz="2200" b="1" kern="0" dirty="0">
                <a:solidFill>
                  <a:srgbClr val="285888"/>
                </a:solidFill>
                <a:latin typeface="Arial Narrow"/>
              </a:rPr>
              <a:t>	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for drained organic soils only</a:t>
            </a:r>
          </a:p>
          <a:p>
            <a:pPr marL="536575" indent="-536575" algn="just" eaLnBrk="1" hangingPunct="1">
              <a:spcBef>
                <a:spcPts val="0"/>
              </a:spcBef>
              <a:buNone/>
            </a:pPr>
            <a:endParaRPr lang="en-GB" sz="1100" kern="0" dirty="0">
              <a:solidFill>
                <a:srgbClr val="285888"/>
              </a:solidFill>
              <a:latin typeface="Arial Narrow"/>
            </a:endParaRPr>
          </a:p>
          <a:p>
            <a:pPr marL="536575" indent="-536575" algn="just" eaLnBrk="1" hangingPunct="1">
              <a:spcBef>
                <a:spcPts val="0"/>
              </a:spcBef>
              <a:buNone/>
            </a:pPr>
            <a:r>
              <a:rPr lang="en-GB" altLang="ja-JP" sz="2200" b="1" kern="0" dirty="0">
                <a:solidFill>
                  <a:srgbClr val="FF0000"/>
                </a:solidFill>
                <a:latin typeface="Arial Narrow"/>
              </a:rPr>
              <a:t>+2</a:t>
            </a:r>
            <a:r>
              <a:rPr lang="en-GB" altLang="ja-JP" sz="2200" kern="0" dirty="0">
                <a:solidFill>
                  <a:srgbClr val="FF0000"/>
                </a:solidFill>
                <a:latin typeface="Arial Narrow"/>
              </a:rPr>
              <a:t>	</a:t>
            </a:r>
            <a:r>
              <a:rPr lang="en-GB" altLang="ja-JP" sz="2200" kern="0" dirty="0">
                <a:solidFill>
                  <a:srgbClr val="285888"/>
                </a:solidFill>
                <a:latin typeface="Arial Narrow"/>
              </a:rPr>
              <a:t>on-site and off-site emissions associated with extracted peat decay</a:t>
            </a:r>
            <a:endParaRPr lang="en-GB" sz="2200" kern="0" dirty="0">
              <a:solidFill>
                <a:srgbClr val="285888"/>
              </a:solidFill>
              <a:latin typeface="Arial Narrow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en-GB" sz="1100" kern="0" dirty="0">
              <a:solidFill>
                <a:srgbClr val="285888"/>
              </a:solidFill>
              <a:latin typeface="Arial Narrow"/>
            </a:endParaRPr>
          </a:p>
          <a:p>
            <a:pPr marL="536575" indent="-536575" algn="just" eaLnBrk="1" hangingPunct="1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9954C8"/>
                </a:solidFill>
                <a:latin typeface="Arial Narrow" panose="020B0606020202030204" pitchFamily="34" charset="0"/>
                <a:ea typeface="游ゴシック" panose="020B0400000000000000" pitchFamily="50" charset="-128"/>
              </a:rPr>
              <a:t>+1	</a:t>
            </a:r>
            <a:r>
              <a:rPr lang="en-GB" sz="2200" dirty="0">
                <a:solidFill>
                  <a:srgbClr val="9954C8"/>
                </a:solidFill>
                <a:latin typeface="Arial Narrow" panose="020B0606020202030204" pitchFamily="34" charset="0"/>
                <a:ea typeface="游ゴシック" panose="020B0400000000000000" pitchFamily="50" charset="-128"/>
              </a:rPr>
              <a:t>for rewetted organic soils only</a:t>
            </a:r>
          </a:p>
          <a:p>
            <a:pPr marL="536575" indent="-536575" algn="just" eaLnBrk="1" hangingPunct="1">
              <a:spcBef>
                <a:spcPts val="0"/>
              </a:spcBef>
              <a:buNone/>
            </a:pPr>
            <a:endParaRPr lang="en-GB" sz="1100" dirty="0">
              <a:solidFill>
                <a:srgbClr val="9954C8"/>
              </a:solidFill>
              <a:latin typeface="Arial Narrow" panose="020B0606020202030204" pitchFamily="34" charset="0"/>
              <a:ea typeface="游ゴシック" panose="020B0400000000000000" pitchFamily="50" charset="-128"/>
            </a:endParaRPr>
          </a:p>
          <a:p>
            <a:pPr marL="536575" indent="-536575" algn="just" eaLnBrk="1" hangingPunct="1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9954C8"/>
                </a:solidFill>
                <a:latin typeface="Arial Narrow" panose="020B0606020202030204" pitchFamily="34" charset="0"/>
                <a:ea typeface="游ゴシック" panose="020B0400000000000000" pitchFamily="50" charset="-128"/>
              </a:rPr>
              <a:t>+2</a:t>
            </a:r>
            <a:r>
              <a:rPr lang="en-GB" sz="2200" dirty="0">
                <a:solidFill>
                  <a:srgbClr val="9954C8"/>
                </a:solidFill>
                <a:latin typeface="Arial Narrow" panose="020B0606020202030204" pitchFamily="34" charset="0"/>
                <a:ea typeface="游ゴシック" panose="020B0400000000000000" pitchFamily="50" charset="-128"/>
              </a:rPr>
              <a:t>	for rewetted organic soil or for SOM excavation in Wetlands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en-GB" sz="1100" kern="0" dirty="0">
              <a:solidFill>
                <a:srgbClr val="285888"/>
              </a:solidFill>
              <a:latin typeface="Arial Narrow"/>
            </a:endParaRPr>
          </a:p>
          <a:p>
            <a:pPr marL="536575" indent="-536575" algn="just" eaLnBrk="1" hangingPunct="1">
              <a:spcBef>
                <a:spcPts val="0"/>
              </a:spcBef>
              <a:buNone/>
            </a:pPr>
            <a:r>
              <a:rPr lang="en-GB" sz="2200" b="1" kern="0" dirty="0">
                <a:solidFill>
                  <a:srgbClr val="FF0000"/>
                </a:solidFill>
                <a:latin typeface="Arial Narrow"/>
              </a:rPr>
              <a:t>*</a:t>
            </a:r>
            <a:r>
              <a:rPr lang="en-GB" sz="2200" b="1" kern="0" dirty="0">
                <a:solidFill>
                  <a:srgbClr val="285888"/>
                </a:solidFill>
                <a:latin typeface="Arial Narrow"/>
              </a:rPr>
              <a:t>	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for regions where Approach 1 of land representation is applied only</a:t>
            </a:r>
          </a:p>
          <a:p>
            <a:pPr marL="536575" indent="-536575" algn="just" eaLnBrk="1" hangingPunct="1">
              <a:spcBef>
                <a:spcPts val="0"/>
              </a:spcBef>
              <a:buNone/>
            </a:pPr>
            <a:endParaRPr lang="en-GB" sz="1100" kern="0" dirty="0">
              <a:solidFill>
                <a:srgbClr val="285888"/>
              </a:solidFill>
              <a:latin typeface="Arial Narrow"/>
            </a:endParaRPr>
          </a:p>
          <a:p>
            <a:pPr marL="536575" indent="-536575" algn="just" eaLnBrk="1" hangingPunct="1">
              <a:spcBef>
                <a:spcPts val="0"/>
              </a:spcBef>
              <a:buNone/>
            </a:pPr>
            <a:r>
              <a:rPr lang="en-GB" sz="2200" b="1" kern="0" dirty="0">
                <a:solidFill>
                  <a:srgbClr val="FF0000"/>
                </a:solidFill>
                <a:latin typeface="Arial Narrow"/>
              </a:rPr>
              <a:t>**	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for management changes only</a:t>
            </a:r>
          </a:p>
          <a:p>
            <a:pPr marL="536575" indent="-536575" algn="just" eaLnBrk="1" hangingPunct="1">
              <a:spcBef>
                <a:spcPts val="0"/>
              </a:spcBef>
              <a:buNone/>
            </a:pPr>
            <a:endParaRPr lang="en-GB" sz="1100" kern="0" dirty="0">
              <a:solidFill>
                <a:srgbClr val="285888"/>
              </a:solidFill>
              <a:latin typeface="Arial Narrow"/>
            </a:endParaRPr>
          </a:p>
          <a:p>
            <a:pPr marL="536575" indent="-536575" algn="just" eaLnBrk="1" hangingPunct="1">
              <a:spcBef>
                <a:spcPts val="0"/>
              </a:spcBef>
              <a:buNone/>
            </a:pPr>
            <a:r>
              <a:rPr lang="en-GB" sz="2200" b="1" kern="0" dirty="0">
                <a:solidFill>
                  <a:srgbClr val="FF0000"/>
                </a:solidFill>
                <a:latin typeface="Arial Narrow"/>
              </a:rPr>
              <a:t>***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  The IPCC generic methodology [</a:t>
            </a:r>
            <a:r>
              <a:rPr lang="en-GB" sz="2200" kern="0" dirty="0" err="1">
                <a:solidFill>
                  <a:srgbClr val="285888"/>
                </a:solidFill>
                <a:latin typeface="Arial Narrow"/>
              </a:rPr>
              <a:t>ADxEF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] applies, but no IPCC default values are provided for EF</a:t>
            </a:r>
          </a:p>
        </p:txBody>
      </p:sp>
    </p:spTree>
    <p:extLst>
      <p:ext uri="{BB962C8B-B14F-4D97-AF65-F5344CB8AC3E}">
        <p14:creationId xmlns:p14="http://schemas.microsoft.com/office/powerpoint/2010/main" val="114941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4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407A6-F6DD-EDA1-F725-9E10F0950D5A}"/>
              </a:ext>
            </a:extLst>
          </p:cNvPr>
          <p:cNvSpPr txBox="1">
            <a:spLocks/>
          </p:cNvSpPr>
          <p:nvPr/>
        </p:nvSpPr>
        <p:spPr>
          <a:xfrm>
            <a:off x="252000" y="1719000"/>
            <a:ext cx="8640000" cy="34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7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All methods in the 2006 IPCC Guidelines are implemented in the IPCC Inventory Software</a:t>
            </a:r>
          </a:p>
          <a:p>
            <a:pPr marL="360363" indent="0" algn="just" eaLnBrk="1" hangingPunct="1">
              <a:spcBef>
                <a:spcPts val="0"/>
              </a:spcBef>
              <a:buNone/>
            </a:pPr>
            <a:r>
              <a:rPr lang="en-US" sz="2200" i="1" kern="0" dirty="0">
                <a:solidFill>
                  <a:schemeClr val="tx1"/>
                </a:solidFill>
                <a:latin typeface="Arial Narrow"/>
              </a:rPr>
              <a:t>Thus, needed flexibility to deal with any national circumstances, as per IPCC tiered approach, is ensured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1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7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Subnational disaggregation</a:t>
            </a:r>
          </a:p>
          <a:p>
            <a:pPr marL="361950" indent="0" algn="just" eaLnBrk="1" hangingPunct="1">
              <a:spcBef>
                <a:spcPts val="0"/>
              </a:spcBef>
              <a:buNone/>
            </a:pPr>
            <a:r>
              <a:rPr lang="en-US" sz="2200" i="1" kern="0" dirty="0">
                <a:solidFill>
                  <a:schemeClr val="tx1"/>
                </a:solidFill>
                <a:latin typeface="Arial Narrow"/>
              </a:rPr>
              <a:t>Thus, </a:t>
            </a:r>
            <a:r>
              <a:rPr lang="en-GB" sz="2200" i="1" kern="0" dirty="0">
                <a:solidFill>
                  <a:schemeClr val="tx1"/>
                </a:solidFill>
                <a:latin typeface="Arial Narrow"/>
              </a:rPr>
              <a:t>tracking of specific activities/projects, and associated emission level &amp; trend, within a national GHG inventory is allowed</a:t>
            </a:r>
            <a:endParaRPr lang="en-US" sz="2200" i="1" kern="0" dirty="0">
              <a:solidFill>
                <a:schemeClr val="tx1"/>
              </a:solidFill>
              <a:latin typeface="Arial Narrow"/>
            </a:endParaRP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1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7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AFOLU sector Guidebook – version 1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379120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2606722"/>
            <a:ext cx="8458200" cy="1419368"/>
          </a:xfrm>
        </p:spPr>
        <p:txBody>
          <a:bodyPr>
            <a:noAutofit/>
          </a:bodyPr>
          <a:lstStyle/>
          <a:p>
            <a:r>
              <a:rPr lang="en-US" sz="6000" b="1" dirty="0"/>
              <a:t>Thank you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04800" y="4258101"/>
            <a:ext cx="8610600" cy="69603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300"/>
              </a:spcAft>
              <a:defRPr/>
            </a:pPr>
            <a:r>
              <a:rPr kumimoji="0" lang="en-US" altLang="ja-JP" kern="0" dirty="0">
                <a:solidFill>
                  <a:srgbClr val="0070C0"/>
                </a:solidFill>
                <a:latin typeface="Arial Narrow" panose="020B0606020202030204" pitchFamily="34" charset="0"/>
                <a:ea typeface="ＭＳ Ｐゴシック" pitchFamily="50" charset="-128"/>
                <a:cs typeface="Arial" pitchFamily="34" charset="0"/>
                <a:hlinkClick r:id="rId2"/>
              </a:rPr>
              <a:t>https://www.ipcc-nggip.iges.or.jp/index.html</a:t>
            </a:r>
            <a:r>
              <a:rPr kumimoji="0" lang="en-US" altLang="ja-JP" kern="0" dirty="0">
                <a:solidFill>
                  <a:srgbClr val="0070C0"/>
                </a:solidFill>
                <a:latin typeface="Arial Narrow" panose="020B0606020202030204" pitchFamily="34" charset="0"/>
                <a:ea typeface="ＭＳ Ｐゴシック" pitchFamily="50" charset="-128"/>
                <a:cs typeface="Arial" pitchFamily="34" charset="0"/>
              </a:rPr>
              <a:t> </a:t>
            </a:r>
          </a:p>
          <a:p>
            <a:endParaRPr lang="en-US" dirty="0">
              <a:latin typeface="+mj-lt"/>
            </a:endParaRPr>
          </a:p>
          <a:p>
            <a:pPr algn="r"/>
            <a:endParaRPr lang="en-US" dirty="0">
              <a:latin typeface="+mj-lt"/>
            </a:endParaRPr>
          </a:p>
          <a:p>
            <a:pPr algn="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015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0" y="4997847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16000"/>
              <a:buFont typeface="Arial" pitchFamily="34" charset="0"/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just" defTabSz="914400" fontAlgn="auto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kumimoji="0" lang="en-US" altLang="ja-JP" sz="2200" kern="0" dirty="0">
                <a:solidFill>
                  <a:srgbClr val="285888"/>
                </a:solidFill>
                <a:latin typeface="Arial Narrow"/>
              </a:rPr>
              <a:t>Region/Geographical zone stratification allows to report at subnational level as well as to further disaggregate estimates according to e.g. drivers/stakeholders and/or relevant variables</a:t>
            </a:r>
            <a:endParaRPr kumimoji="1" lang="en-US" altLang="ja-JP" sz="2200" b="0" i="0" u="none" strike="noStrike" kern="0" cap="none" spc="0" normalizeH="0" baseline="0" noProof="0" dirty="0">
              <a:ln>
                <a:noFill/>
              </a:ln>
              <a:solidFill>
                <a:srgbClr val="285888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0732B6CF-BA4C-B61E-EB15-F8E4451CC8A7}"/>
              </a:ext>
            </a:extLst>
          </p:cNvPr>
          <p:cNvSpPr txBox="1">
            <a:spLocks/>
          </p:cNvSpPr>
          <p:nvPr/>
        </p:nvSpPr>
        <p:spPr bwMode="auto">
          <a:xfrm>
            <a:off x="1" y="222647"/>
            <a:ext cx="914399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300" i="0" u="none" strike="noStrike" kern="0" cap="none" spc="0" normalizeH="0" baseline="0" noProof="0" dirty="0">
                <a:ln>
                  <a:noFill/>
                </a:ln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j-ea"/>
                <a:cs typeface="+mj-cs"/>
              </a:rPr>
              <a:t>Subnational disaggregation</a:t>
            </a:r>
            <a:endParaRPr kumimoji="1" lang="ja-JP" altLang="en-US" sz="3300" i="0" u="none" strike="noStrike" kern="0" cap="none" spc="0" normalizeH="0" baseline="0" noProof="0" dirty="0">
              <a:ln>
                <a:noFill/>
              </a:ln>
              <a:solidFill>
                <a:srgbClr val="9900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B1FA50-8289-2CA5-4710-5C5C32D2B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147"/>
            <a:ext cx="9144000" cy="3270200"/>
          </a:xfrm>
          <a:prstGeom prst="rect">
            <a:avLst/>
          </a:prstGeom>
        </p:spPr>
      </p:pic>
      <p:sp>
        <p:nvSpPr>
          <p:cNvPr id="15" name="正方形/長方形 1">
            <a:extLst>
              <a:ext uri="{FF2B5EF4-FFF2-40B4-BE49-F238E27FC236}">
                <a16:creationId xmlns:a16="http://schemas.microsoft.com/office/drawing/2014/main" id="{91778652-20BB-1F1F-4BF8-129373412286}"/>
              </a:ext>
            </a:extLst>
          </p:cNvPr>
          <p:cNvSpPr/>
          <p:nvPr/>
        </p:nvSpPr>
        <p:spPr>
          <a:xfrm>
            <a:off x="1415961" y="2356072"/>
            <a:ext cx="1520670" cy="22007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35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33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Land Representation Manager (LRM)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6B340-74AC-DF88-4247-56027D4BF756}"/>
              </a:ext>
            </a:extLst>
          </p:cNvPr>
          <p:cNvSpPr txBox="1">
            <a:spLocks/>
          </p:cNvSpPr>
          <p:nvPr/>
        </p:nvSpPr>
        <p:spPr>
          <a:xfrm>
            <a:off x="252000" y="1089000"/>
            <a:ext cx="8640000" cy="468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rgbClr val="0034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rgbClr val="0034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4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rgbClr val="0034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rgbClr val="0034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285888"/>
                </a:solidFill>
                <a:latin typeface="Arial Narrow"/>
              </a:rPr>
              <a:t>Allows to use any of the three IPCC approaches</a:t>
            </a:r>
            <a:r>
              <a:rPr lang="en-US" sz="2200" dirty="0">
                <a:solidFill>
                  <a:srgbClr val="285888"/>
                </a:solidFill>
                <a:latin typeface="Arial Narrow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300" dirty="0">
              <a:solidFill>
                <a:srgbClr val="285888"/>
              </a:solidFill>
              <a:latin typeface="Arial Narrow"/>
            </a:endParaRPr>
          </a:p>
          <a:p>
            <a:pPr marL="717550" lvl="1" indent="-3556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85888"/>
                </a:solidFill>
                <a:latin typeface="Arial Narrow"/>
              </a:rPr>
              <a:t>Approach 1 </a:t>
            </a:r>
            <a:r>
              <a:rPr lang="en-US" sz="1800" i="1" dirty="0">
                <a:solidFill>
                  <a:srgbClr val="285888"/>
                </a:solidFill>
                <a:latin typeface="Arial Narrow"/>
              </a:rPr>
              <a:t>-no land use change identification-</a:t>
            </a:r>
            <a:endParaRPr lang="en-US" sz="2200" i="1" dirty="0">
              <a:solidFill>
                <a:srgbClr val="285888"/>
              </a:solidFill>
              <a:latin typeface="Arial Narrow"/>
            </a:endParaRPr>
          </a:p>
          <a:p>
            <a:pPr marL="717550" lvl="1" indent="-3556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300" dirty="0">
              <a:solidFill>
                <a:srgbClr val="285888"/>
              </a:solidFill>
              <a:latin typeface="Arial Narrow"/>
            </a:endParaRPr>
          </a:p>
          <a:p>
            <a:pPr marL="717550" lvl="1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85888"/>
                </a:solidFill>
                <a:latin typeface="Arial Narrow"/>
              </a:rPr>
              <a:t>Approach 2 </a:t>
            </a:r>
            <a:r>
              <a:rPr lang="en-US" sz="1800" i="1" dirty="0">
                <a:solidFill>
                  <a:srgbClr val="285888"/>
                </a:solidFill>
                <a:latin typeface="Arial Narrow"/>
              </a:rPr>
              <a:t>-land use change identification-</a:t>
            </a:r>
            <a:endParaRPr lang="en-US" sz="2200" i="1" dirty="0">
              <a:solidFill>
                <a:srgbClr val="285888"/>
              </a:solidFill>
              <a:latin typeface="Arial Narrow"/>
            </a:endParaRPr>
          </a:p>
          <a:p>
            <a:pPr marL="717550" lvl="1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300" dirty="0">
              <a:solidFill>
                <a:srgbClr val="285888"/>
              </a:solidFill>
              <a:latin typeface="Arial Narrow"/>
            </a:endParaRPr>
          </a:p>
          <a:p>
            <a:pPr marL="717550" lvl="1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85888"/>
                </a:solidFill>
                <a:latin typeface="Arial Narrow"/>
              </a:rPr>
              <a:t>Approach 3 </a:t>
            </a:r>
            <a:r>
              <a:rPr lang="en-US" sz="1800" i="1" dirty="0">
                <a:solidFill>
                  <a:srgbClr val="285888"/>
                </a:solidFill>
                <a:latin typeface="Arial Narrow"/>
              </a:rPr>
              <a:t>-land use change identification and tracking across time-</a:t>
            </a:r>
            <a:endParaRPr lang="en-US" sz="2200" i="1" dirty="0">
              <a:solidFill>
                <a:srgbClr val="285888"/>
              </a:solidFill>
              <a:latin typeface="Arial Narrow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285888"/>
              </a:solidFill>
              <a:latin typeface="Arial Narrow"/>
            </a:endParaRPr>
          </a:p>
          <a:p>
            <a:pPr marL="342900" lvl="1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285888"/>
                </a:solidFill>
                <a:latin typeface="Arial Narrow"/>
              </a:rPr>
              <a:t>Ensures consistency of land representation</a:t>
            </a:r>
            <a:r>
              <a:rPr lang="en-US" sz="2200" i="1" dirty="0">
                <a:solidFill>
                  <a:srgbClr val="285888"/>
                </a:solidFill>
                <a:latin typeface="Arial Narrow"/>
              </a:rPr>
              <a:t> </a:t>
            </a:r>
            <a:r>
              <a:rPr lang="en-US" sz="1800" i="1" dirty="0">
                <a:solidFill>
                  <a:srgbClr val="285888"/>
                </a:solidFill>
                <a:latin typeface="Arial Narrow"/>
              </a:rPr>
              <a:t>-including through fully spatially explicit tracking of units of land-</a:t>
            </a:r>
            <a:r>
              <a:rPr lang="en-US" sz="2200" i="1" dirty="0">
                <a:solidFill>
                  <a:srgbClr val="285888"/>
                </a:solidFill>
                <a:latin typeface="Arial Narrow"/>
              </a:rPr>
              <a:t> </a:t>
            </a:r>
          </a:p>
          <a:p>
            <a:pPr marL="3429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85888"/>
              </a:solidFill>
              <a:latin typeface="Arial Narrow"/>
            </a:endParaRPr>
          </a:p>
          <a:p>
            <a:pPr marL="0" lvl="1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tx1"/>
                </a:solidFill>
                <a:latin typeface="Arial Narrow"/>
              </a:rPr>
              <a:t>Unit of land</a:t>
            </a:r>
            <a:r>
              <a:rPr lang="en-US" sz="2200" dirty="0">
                <a:solidFill>
                  <a:srgbClr val="285888"/>
                </a:solidFill>
                <a:latin typeface="Arial Narrow"/>
              </a:rPr>
              <a:t>, an </a:t>
            </a:r>
            <a:r>
              <a:rPr lang="en-US" sz="2200" dirty="0">
                <a:solidFill>
                  <a:schemeClr val="tx1"/>
                </a:solidFill>
                <a:latin typeface="Arial Narrow"/>
              </a:rPr>
              <a:t>area homogenous</a:t>
            </a:r>
            <a:r>
              <a:rPr lang="en-US" sz="2200" dirty="0">
                <a:solidFill>
                  <a:srgbClr val="285888"/>
                </a:solidFill>
                <a:latin typeface="Arial Narrow"/>
              </a:rPr>
              <a:t> per</a:t>
            </a:r>
          </a:p>
          <a:p>
            <a:pPr marL="361950" lvl="2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85888"/>
                </a:solidFill>
                <a:latin typeface="Arial Narrow"/>
              </a:rPr>
              <a:t>physical conditions</a:t>
            </a:r>
            <a:r>
              <a:rPr lang="en-US" sz="2200" i="1" dirty="0">
                <a:solidFill>
                  <a:srgbClr val="285888"/>
                </a:solidFill>
                <a:latin typeface="Arial Narrow"/>
              </a:rPr>
              <a:t> </a:t>
            </a:r>
            <a:r>
              <a:rPr lang="en-US" sz="1800" i="1" dirty="0">
                <a:solidFill>
                  <a:srgbClr val="285888"/>
                </a:solidFill>
                <a:latin typeface="Arial Narrow"/>
              </a:rPr>
              <a:t>-climate/vegetation zone and soil type-</a:t>
            </a:r>
            <a:r>
              <a:rPr lang="en-US" sz="2200" dirty="0">
                <a:solidFill>
                  <a:srgbClr val="285888"/>
                </a:solidFill>
                <a:latin typeface="Arial Narrow"/>
              </a:rPr>
              <a:t> and</a:t>
            </a:r>
          </a:p>
          <a:p>
            <a:pPr marL="361950" lvl="2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85888"/>
                </a:solidFill>
                <a:latin typeface="Arial Narrow"/>
              </a:rPr>
              <a:t>current and historical socio-economic functions -</a:t>
            </a:r>
            <a:r>
              <a:rPr lang="en-US" sz="1800" i="1" dirty="0">
                <a:solidFill>
                  <a:srgbClr val="285888"/>
                </a:solidFill>
                <a:latin typeface="Arial Narrow"/>
              </a:rPr>
              <a:t>land use &amp; management type-</a:t>
            </a:r>
          </a:p>
          <a:p>
            <a:pPr marL="361950" lvl="2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800" i="1" dirty="0">
              <a:solidFill>
                <a:srgbClr val="285888"/>
              </a:solidFill>
              <a:latin typeface="Arial Narrow"/>
            </a:endParaRPr>
          </a:p>
          <a:p>
            <a:pPr marL="19050" lvl="2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tx1"/>
                </a:solidFill>
                <a:latin typeface="Arial Narrow"/>
              </a:rPr>
              <a:t>An excel-based tool to input at once the entire land representation is under preparation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9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0906B5-26E8-4BB1-94DF-73422A676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5106933"/>
            <a:ext cx="8640000" cy="1260000"/>
          </a:xfrm>
        </p:spPr>
        <p:txBody>
          <a:bodyPr>
            <a:normAutofit lnSpcReduction="10000"/>
          </a:bodyPr>
          <a:lstStyle/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85888"/>
                </a:solidFill>
                <a:latin typeface="Arial Narrow"/>
              </a:rPr>
              <a:t>A country can be represented in a single set of National data or in a number of Regions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85888"/>
                </a:solidFill>
                <a:latin typeface="Arial Narrow"/>
              </a:rPr>
              <a:t>For each Region the land representation approach is to be selected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38BBB1-F7AA-4959-A24F-0BC243F1C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00" y="789314"/>
            <a:ext cx="6120000" cy="433338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D8DC3C9-2BB1-A895-83D3-2913D7887BAE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33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Regions Tab (LRM)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CBA96F-2B1E-071E-7B79-0A62DF62C9F3}"/>
              </a:ext>
            </a:extLst>
          </p:cNvPr>
          <p:cNvSpPr/>
          <p:nvPr/>
        </p:nvSpPr>
        <p:spPr>
          <a:xfrm>
            <a:off x="1512000" y="959992"/>
            <a:ext cx="371979" cy="1672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3204C4-5DA3-F21A-5FAC-9B9D0D8F3F49}"/>
              </a:ext>
            </a:extLst>
          </p:cNvPr>
          <p:cNvSpPr/>
          <p:nvPr/>
        </p:nvSpPr>
        <p:spPr>
          <a:xfrm>
            <a:off x="1512000" y="1297881"/>
            <a:ext cx="1838172" cy="6255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73D270-03CE-1207-857F-673943CDBD37}"/>
              </a:ext>
            </a:extLst>
          </p:cNvPr>
          <p:cNvSpPr/>
          <p:nvPr/>
        </p:nvSpPr>
        <p:spPr>
          <a:xfrm>
            <a:off x="4667731" y="1292626"/>
            <a:ext cx="1126099" cy="6255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59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0906B5-26E8-4BB1-94DF-73422A676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5096340"/>
            <a:ext cx="8640000" cy="176165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285888"/>
                </a:solidFill>
                <a:latin typeface="Arial Narrow"/>
              </a:rPr>
              <a:t>A Table for each Region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285888"/>
                </a:solidFill>
                <a:latin typeface="Arial Narrow"/>
              </a:rPr>
              <a:t>All info on land use and land use changes is to be input in this Tab</a:t>
            </a:r>
          </a:p>
          <a:p>
            <a:pPr algn="just" eaLnBrk="1" hangingPunct="1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285888"/>
                </a:solidFill>
                <a:latin typeface="Arial Narrow"/>
              </a:rPr>
              <a:t>Each unit of land is identified by a code and contains information on the current and previous land use/management</a:t>
            </a:r>
          </a:p>
          <a:p>
            <a:pPr algn="just" eaLnBrk="1" hangingPunct="1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700" dirty="0">
                <a:solidFill>
                  <a:srgbClr val="285888"/>
                </a:solidFill>
                <a:latin typeface="Arial Narrow"/>
              </a:rPr>
              <a:t>For each conversion, input </a:t>
            </a:r>
            <a:r>
              <a:rPr lang="en-GB" sz="1700" i="1" dirty="0">
                <a:solidFill>
                  <a:srgbClr val="285888"/>
                </a:solidFill>
                <a:latin typeface="Arial Narrow"/>
              </a:rPr>
              <a:t>Transition Period</a:t>
            </a:r>
            <a:r>
              <a:rPr lang="en-GB" sz="1700" dirty="0">
                <a:solidFill>
                  <a:srgbClr val="285888"/>
                </a:solidFill>
                <a:latin typeface="Arial Narrow"/>
              </a:rPr>
              <a:t> and </a:t>
            </a:r>
            <a:r>
              <a:rPr lang="en-GB" sz="1700" i="1" dirty="0">
                <a:solidFill>
                  <a:srgbClr val="285888"/>
                </a:solidFill>
                <a:latin typeface="Arial Narrow"/>
              </a:rPr>
              <a:t>Conversion Year</a:t>
            </a:r>
            <a:r>
              <a:rPr lang="en-GB" sz="1700" dirty="0">
                <a:solidFill>
                  <a:srgbClr val="285888"/>
                </a:solidFill>
                <a:latin typeface="Arial Narrow"/>
              </a:rPr>
              <a:t>, so the software tracks it across time</a:t>
            </a:r>
            <a:endParaRPr lang="en-US" sz="170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FF0000"/>
                </a:solidFill>
                <a:latin typeface="Arial Narrow"/>
              </a:rPr>
              <a:t>Data input in the time series is to be done from its first year forward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700" dirty="0">
              <a:solidFill>
                <a:srgbClr val="285888"/>
              </a:solidFill>
              <a:latin typeface="Arial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992C0-3D7C-46C2-936C-6E0E1B71B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00" y="759385"/>
            <a:ext cx="6120000" cy="433695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5080AC-173E-4418-99E5-625EE183DFE7}"/>
              </a:ext>
            </a:extLst>
          </p:cNvPr>
          <p:cNvSpPr/>
          <p:nvPr/>
        </p:nvSpPr>
        <p:spPr>
          <a:xfrm>
            <a:off x="1810458" y="940803"/>
            <a:ext cx="830266" cy="152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52AA60-9530-84C8-4709-6F9C411B7679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33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Land Representation Tab</a:t>
            </a:r>
          </a:p>
        </p:txBody>
      </p:sp>
    </p:spTree>
    <p:extLst>
      <p:ext uri="{BB962C8B-B14F-4D97-AF65-F5344CB8AC3E}">
        <p14:creationId xmlns:p14="http://schemas.microsoft.com/office/powerpoint/2010/main" val="202205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0906B5-26E8-4BB1-94DF-73422A676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99" y="5508001"/>
            <a:ext cx="8640000" cy="5400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200" dirty="0">
                <a:solidFill>
                  <a:srgbClr val="285888"/>
                </a:solidFill>
                <a:latin typeface="Arial Narrow"/>
              </a:rPr>
              <a:t>No data Input, just for verification (not exportable yet)</a:t>
            </a: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85888"/>
              </a:solidFill>
              <a:latin typeface="Arial Narro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106B37-47B2-48F4-838A-0F66FD29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99" y="962701"/>
            <a:ext cx="6120000" cy="43419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4CAA7BB-0CF7-3C5F-5D12-7409BB87FFD8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33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Annual land representation matrix Tab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0F1843-5440-6B46-FEB5-837613806C08}"/>
              </a:ext>
            </a:extLst>
          </p:cNvPr>
          <p:cNvSpPr/>
          <p:nvPr/>
        </p:nvSpPr>
        <p:spPr>
          <a:xfrm>
            <a:off x="2582969" y="1137872"/>
            <a:ext cx="1523948" cy="1470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5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33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Higher Tiers </a:t>
            </a:r>
            <a:r>
              <a:rPr lang="en-GB" sz="3300" b="1" dirty="0">
                <a:solidFill>
                  <a:srgbClr val="9954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additional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407A6-F6DD-EDA1-F725-9E10F0950D5A}"/>
              </a:ext>
            </a:extLst>
          </p:cNvPr>
          <p:cNvSpPr txBox="1">
            <a:spLocks/>
          </p:cNvSpPr>
          <p:nvPr/>
        </p:nvSpPr>
        <p:spPr>
          <a:xfrm>
            <a:off x="252000" y="1629000"/>
            <a:ext cx="8640000" cy="36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kern="0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Stock difference approach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kern="0" dirty="0">
                <a:solidFill>
                  <a:srgbClr val="285888"/>
                </a:solidFill>
                <a:latin typeface="Arial Narrow"/>
              </a:rPr>
              <a:t>	in each carbon pool of each land use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2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kern="0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Formulation B for SOC change in mineral soils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kern="0" dirty="0">
                <a:solidFill>
                  <a:srgbClr val="285888"/>
                </a:solidFill>
                <a:latin typeface="Arial Narrow"/>
              </a:rPr>
              <a:t>When Approach 3 for land representation is applied, the software calculates SOC net changes associated with land use/management change based on the actual SOC content of the unit of land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2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kern="0" dirty="0">
                <a:solidFill>
                  <a:srgbClr val="9954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Wetlands Supplement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kern="0" dirty="0">
                <a:solidFill>
                  <a:srgbClr val="9954C8"/>
                </a:solidFill>
                <a:latin typeface="Arial Narrow"/>
              </a:rPr>
              <a:t>Additional methods provided, identified through the use of Lilac color</a:t>
            </a:r>
            <a:r>
              <a:rPr lang="en-GB" sz="2200" kern="0" dirty="0">
                <a:solidFill>
                  <a:srgbClr val="9954C8"/>
                </a:solidFill>
                <a:latin typeface="Arial Narrow"/>
              </a:rPr>
              <a:t> 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kern="0" dirty="0">
                <a:solidFill>
                  <a:srgbClr val="9954C8"/>
                </a:solidFill>
                <a:latin typeface="Arial Narrow"/>
              </a:rPr>
              <a:t>Additional source/sink categories</a:t>
            </a:r>
            <a:r>
              <a:rPr lang="en-US" sz="2200" kern="0" dirty="0">
                <a:solidFill>
                  <a:srgbClr val="9954C8"/>
                </a:solidFill>
                <a:latin typeface="Arial Narrow"/>
              </a:rPr>
              <a:t>, identified through the use of Lilac color</a:t>
            </a:r>
            <a:endParaRPr lang="en-GB" sz="2200" kern="0" dirty="0">
              <a:solidFill>
                <a:srgbClr val="9954C8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8307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33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Improvements in worksheet structure and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407A6-F6DD-EDA1-F725-9E10F0950D5A}"/>
              </a:ext>
            </a:extLst>
          </p:cNvPr>
          <p:cNvSpPr txBox="1">
            <a:spLocks/>
          </p:cNvSpPr>
          <p:nvPr/>
        </p:nvSpPr>
        <p:spPr>
          <a:xfrm>
            <a:off x="252000" y="1629000"/>
            <a:ext cx="8640000" cy="36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Combination of Tiers within the same set of worksheets, where the structure of IPCC equations allows e.g. Enteric fermentation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2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Addition of (set of) worksheets for each different Tier, where IPCC equations do not allow combination of multiple tiers e.g. Gain &amp; Loss vs Stock-Difference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2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492 worksheets in total available, among which the user selects those that better deal with national circumstances.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2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Such a large number allows any combinations of tiers to be composed to estimate GHG emissions from the AFOLU sector. 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200" kern="0" dirty="0">
              <a:solidFill>
                <a:srgbClr val="285888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7371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01_Intro_IPCC_2010_JICA</Template>
  <TotalTime>29681</TotalTime>
  <Words>3645</Words>
  <Application>Microsoft Office PowerPoint</Application>
  <PresentationFormat>On-screen Show (4:3)</PresentationFormat>
  <Paragraphs>636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Narrow</vt:lpstr>
      <vt:lpstr>Wingdings</vt:lpstr>
      <vt:lpstr>Office テーマ</vt:lpstr>
      <vt:lpstr>IPCC Inventory Software for National GHG inventories Overview of the AFOLU Sector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Improvements in worksheet structure and layout</vt:lpstr>
      <vt:lpstr>Improvements in worksheet structure and layout</vt:lpstr>
      <vt:lpstr>Improvements in worksheet structure and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IGES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&amp; Objectives</dc:title>
  <dc:creator>Simon Eggleston</dc:creator>
  <cp:lastModifiedBy>Sandro Federici</cp:lastModifiedBy>
  <cp:revision>961</cp:revision>
  <cp:lastPrinted>2021-09-08T06:52:40Z</cp:lastPrinted>
  <dcterms:created xsi:type="dcterms:W3CDTF">2006-10-09T17:01:38Z</dcterms:created>
  <dcterms:modified xsi:type="dcterms:W3CDTF">2022-11-08T13:48:37Z</dcterms:modified>
</cp:coreProperties>
</file>