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E94_4D3C6B1E.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E7F_946AA462.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9" r:id="rId6"/>
    <p:sldMasterId id="2147483686" r:id="rId7"/>
    <p:sldMasterId id="2147483698" r:id="rId8"/>
  </p:sldMasterIdLst>
  <p:notesMasterIdLst>
    <p:notesMasterId r:id="rId93"/>
  </p:notesMasterIdLst>
  <p:sldIdLst>
    <p:sldId id="3643" r:id="rId9"/>
    <p:sldId id="3752" r:id="rId10"/>
    <p:sldId id="3656" r:id="rId11"/>
    <p:sldId id="3655" r:id="rId12"/>
    <p:sldId id="3650" r:id="rId13"/>
    <p:sldId id="3651" r:id="rId14"/>
    <p:sldId id="3652" r:id="rId15"/>
    <p:sldId id="3653" r:id="rId16"/>
    <p:sldId id="3654" r:id="rId17"/>
    <p:sldId id="3753" r:id="rId18"/>
    <p:sldId id="3756" r:id="rId19"/>
    <p:sldId id="3657" r:id="rId20"/>
    <p:sldId id="3661" r:id="rId21"/>
    <p:sldId id="3659" r:id="rId22"/>
    <p:sldId id="3662" r:id="rId23"/>
    <p:sldId id="3663" r:id="rId24"/>
    <p:sldId id="3754" r:id="rId25"/>
    <p:sldId id="3730" r:id="rId26"/>
    <p:sldId id="3731" r:id="rId27"/>
    <p:sldId id="3732" r:id="rId28"/>
    <p:sldId id="3733" r:id="rId29"/>
    <p:sldId id="3734" r:id="rId30"/>
    <p:sldId id="3735" r:id="rId31"/>
    <p:sldId id="3736" r:id="rId32"/>
    <p:sldId id="3737" r:id="rId33"/>
    <p:sldId id="3738" r:id="rId34"/>
    <p:sldId id="3705" r:id="rId35"/>
    <p:sldId id="3739" r:id="rId36"/>
    <p:sldId id="3697" r:id="rId37"/>
    <p:sldId id="3695" r:id="rId38"/>
    <p:sldId id="3698" r:id="rId39"/>
    <p:sldId id="3740" r:id="rId40"/>
    <p:sldId id="3741" r:id="rId41"/>
    <p:sldId id="3742" r:id="rId42"/>
    <p:sldId id="3687" r:id="rId43"/>
    <p:sldId id="3743" r:id="rId44"/>
    <p:sldId id="3744" r:id="rId45"/>
    <p:sldId id="3745" r:id="rId46"/>
    <p:sldId id="3746" r:id="rId47"/>
    <p:sldId id="3716" r:id="rId48"/>
    <p:sldId id="3747" r:id="rId49"/>
    <p:sldId id="3717" r:id="rId50"/>
    <p:sldId id="3748" r:id="rId51"/>
    <p:sldId id="3749" r:id="rId52"/>
    <p:sldId id="3750" r:id="rId53"/>
    <p:sldId id="3726" r:id="rId54"/>
    <p:sldId id="3725" r:id="rId55"/>
    <p:sldId id="3751" r:id="rId56"/>
    <p:sldId id="3755" r:id="rId57"/>
    <p:sldId id="3719" r:id="rId58"/>
    <p:sldId id="3720" r:id="rId59"/>
    <p:sldId id="3721" r:id="rId60"/>
    <p:sldId id="3722" r:id="rId61"/>
    <p:sldId id="3723" r:id="rId62"/>
    <p:sldId id="3724" r:id="rId63"/>
    <p:sldId id="3727" r:id="rId64"/>
    <p:sldId id="3689" r:id="rId65"/>
    <p:sldId id="3690" r:id="rId66"/>
    <p:sldId id="3691" r:id="rId67"/>
    <p:sldId id="3692" r:id="rId68"/>
    <p:sldId id="3693" r:id="rId69"/>
    <p:sldId id="3694" r:id="rId70"/>
    <p:sldId id="3709" r:id="rId71"/>
    <p:sldId id="3710" r:id="rId72"/>
    <p:sldId id="3711" r:id="rId73"/>
    <p:sldId id="3699" r:id="rId74"/>
    <p:sldId id="3700" r:id="rId75"/>
    <p:sldId id="3701" r:id="rId76"/>
    <p:sldId id="3702" r:id="rId77"/>
    <p:sldId id="3703" r:id="rId78"/>
    <p:sldId id="3704" r:id="rId79"/>
    <p:sldId id="3712" r:id="rId80"/>
    <p:sldId id="3706" r:id="rId81"/>
    <p:sldId id="3707" r:id="rId82"/>
    <p:sldId id="3708" r:id="rId83"/>
    <p:sldId id="3713" r:id="rId84"/>
    <p:sldId id="3714" r:id="rId85"/>
    <p:sldId id="3715" r:id="rId86"/>
    <p:sldId id="3718" r:id="rId87"/>
    <p:sldId id="3658" r:id="rId88"/>
    <p:sldId id="3626" r:id="rId89"/>
    <p:sldId id="3628" r:id="rId90"/>
    <p:sldId id="3629" r:id="rId91"/>
    <p:sldId id="3630" r:id="rId92"/>
  </p:sldIdLst>
  <p:sldSz cx="12192000" cy="6858000"/>
  <p:notesSz cx="6858000" cy="9144000"/>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13E520-BB5E-4B0D-2390-41CB2EE91102}" name="Dawn Lee" initials="DL" userId="S::dLee@unfccc.int::8fcd77b3-507e-47ab-8c14-589cc9fd9bea" providerId="AD"/>
  <p188:author id="{2B4BEF67-4F83-E5BF-347D-6D6A3E2C2CA2}" name="Ahmed Abdelfattah" initials="AA" userId="S::aAbdelfattah@unfccc.int::a3f66e70-76e3-4269-86e5-2b838d844e80" providerId="AD"/>
  <p188:author id="{F8B9C1E4-F545-D68B-2157-5B14EA9B74C3}" name="Mimansha Joshi" initials="MJ" userId="S::mjoshi@unfccc.int::edf64a6b-a839-4852-9bca-e4050eb58a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4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94" autoAdjust="0"/>
    <p:restoredTop sz="80162" autoAdjust="0"/>
  </p:normalViewPr>
  <p:slideViewPr>
    <p:cSldViewPr snapToGrid="0">
      <p:cViewPr varScale="1">
        <p:scale>
          <a:sx n="90" d="100"/>
          <a:sy n="90" d="100"/>
        </p:scale>
        <p:origin x="232" y="920"/>
      </p:cViewPr>
      <p:guideLst/>
    </p:cSldViewPr>
  </p:slideViewPr>
  <p:outlineViewPr>
    <p:cViewPr>
      <p:scale>
        <a:sx n="33" d="100"/>
        <a:sy n="33" d="100"/>
      </p:scale>
      <p:origin x="0" y="-7924"/>
    </p:cViewPr>
  </p:outlineViewPr>
  <p:notesTextViewPr>
    <p:cViewPr>
      <p:scale>
        <a:sx n="1" d="1"/>
        <a:sy n="1" d="1"/>
      </p:scale>
      <p:origin x="0" y="0"/>
    </p:cViewPr>
  </p:notesTextViewPr>
  <p:sorterViewPr>
    <p:cViewPr>
      <p:scale>
        <a:sx n="100" d="100"/>
        <a:sy n="100" d="100"/>
      </p:scale>
      <p:origin x="0" y="-41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presProps" Target="presProp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ags" Target="tags/tag1.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omments/modernComment_E7F_946AA462.xml><?xml version="1.0" encoding="utf-8"?>
<p188:cmLst xmlns:a="http://schemas.openxmlformats.org/drawingml/2006/main" xmlns:r="http://schemas.openxmlformats.org/officeDocument/2006/relationships" xmlns:p188="http://schemas.microsoft.com/office/powerpoint/2018/8/main">
  <p188:cm id="{801B46C5-FD09-F049-806E-ABA14192D98F}" authorId="{F8B9C1E4-F545-D68B-2157-5B14EA9B74C3}" status="resolved" created="2023-07-21T04:36:41.665">
    <ac:txMkLst xmlns:ac="http://schemas.microsoft.com/office/drawing/2013/main/command">
      <pc:docMk xmlns:pc="http://schemas.microsoft.com/office/powerpoint/2013/main/command"/>
      <pc:sldMk xmlns:pc="http://schemas.microsoft.com/office/powerpoint/2013/main/command" cId="2490016866" sldId="3711"/>
      <ac:spMk id="7" creationId="{63410A0A-98F5-C987-E9A4-4485A47FFDE2}"/>
      <ac:txMk cp="9" len="161">
        <ac:context len="171" hash="2539284029"/>
      </ac:txMk>
    </ac:txMkLst>
    <p188:pos x="8788819" y="284466"/>
    <p188:replyLst>
      <p188:reply id="{AD001F95-B6D8-4A7E-9858-4A145D7D7336}" authorId="{2B4BEF67-4F83-E5BF-347D-6D6A3E2C2CA2}" created="2023-07-21T09:14:02.136">
        <p188:txBody>
          <a:bodyPr/>
          <a:lstStyle/>
          <a:p>
            <a:r>
              <a:rPr lang="en-CA"/>
              <a:t>Unfortunately desertification as an SOE seems to have low response/recovery planning or implementation from Chad, Mauritania, Niger, Iran, and Palestine. They have not provided inputs under this section as of yet</a:t>
            </a:r>
          </a:p>
        </p188:txBody>
      </p188:reply>
    </p188:replyLst>
    <p188:txBody>
      <a:bodyPr/>
      <a:lstStyle/>
      <a:p>
        <a:r>
          <a:rPr lang="en-NP"/>
          <a:t>We don’t have input for this section?</a:t>
        </a:r>
      </a:p>
    </p188:txBody>
  </p188:cm>
</p188:cmLst>
</file>

<file path=ppt/comments/modernComment_E94_4D3C6B1E.xml><?xml version="1.0" encoding="utf-8"?>
<p188:cmLst xmlns:a="http://schemas.openxmlformats.org/drawingml/2006/main" xmlns:r="http://schemas.openxmlformats.org/officeDocument/2006/relationships" xmlns:p188="http://schemas.microsoft.com/office/powerpoint/2018/8/main">
  <p188:cm id="{4D54399E-7D5C-6C40-9F06-69D41BE2E434}" authorId="{F8B9C1E4-F545-D68B-2157-5B14EA9B74C3}" status="resolved" created="2023-08-08T08:19:08.983">
    <ac:deMkLst xmlns:ac="http://schemas.microsoft.com/office/drawing/2013/main/command">
      <pc:docMk xmlns:pc="http://schemas.microsoft.com/office/powerpoint/2013/main/command"/>
      <pc:sldMk xmlns:pc="http://schemas.microsoft.com/office/powerpoint/2013/main/command" cId="1295805214" sldId="3732"/>
      <ac:graphicFrameMk id="8" creationId="{73D835AD-67FF-0A45-E458-06728B25A1EC}"/>
    </ac:deMkLst>
    <p188:txBody>
      <a:bodyPr/>
      <a:lstStyle/>
      <a:p>
        <a:r>
          <a:rPr lang="en-NP"/>
          <a:t>Day 0 missing. Evacuation &lt;&gt; 2 phases within phase 1 - first where visibility of event becomes apparent - call for  help - 
Phase 1b. Stuff that is in response to actual loss where there is provision of drinking water, medical aid.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94F2F-6F1B-4721-8149-F989117C4FB4}" type="doc">
      <dgm:prSet loTypeId="urn:microsoft.com/office/officeart/2005/8/layout/chevron1" loCatId="process" qsTypeId="urn:microsoft.com/office/officeart/2005/8/quickstyle/simple1" qsCatId="simple" csTypeId="urn:microsoft.com/office/officeart/2005/8/colors/accent1_2" csCatId="accent1" phldr="1"/>
      <dgm:spPr/>
    </dgm:pt>
    <dgm:pt modelId="{33DD5B6B-9EFA-4F5D-9E4A-3FABF99C661A}">
      <dgm:prSet phldrT="[Text]"/>
      <dgm:spPr>
        <a:solidFill>
          <a:schemeClr val="bg2">
            <a:lumMod val="40000"/>
            <a:lumOff val="60000"/>
          </a:schemeClr>
        </a:solidFill>
      </dgm:spPr>
      <dgm:t>
        <a:bodyPr/>
        <a:lstStyle/>
        <a:p>
          <a:r>
            <a:rPr lang="en-US"/>
            <a:t> </a:t>
          </a:r>
        </a:p>
      </dgm:t>
    </dgm:pt>
    <dgm:pt modelId="{BC29CE80-5902-4462-AB9D-CBD7FF26310D}" type="parTrans" cxnId="{73FDBD04-6D0A-4996-8068-05AECB64069B}">
      <dgm:prSet/>
      <dgm:spPr/>
      <dgm:t>
        <a:bodyPr/>
        <a:lstStyle/>
        <a:p>
          <a:endParaRPr lang="en-US"/>
        </a:p>
      </dgm:t>
    </dgm:pt>
    <dgm:pt modelId="{1C58F4D9-E072-40BE-8AD5-85C1191603E8}" type="sibTrans" cxnId="{73FDBD04-6D0A-4996-8068-05AECB64069B}">
      <dgm:prSet/>
      <dgm:spPr/>
      <dgm:t>
        <a:bodyPr/>
        <a:lstStyle/>
        <a:p>
          <a:endParaRPr lang="en-US"/>
        </a:p>
      </dgm:t>
    </dgm:pt>
    <dgm:pt modelId="{10CF8E98-DAD6-450F-862F-C212D2382663}">
      <dgm:prSet phldrT="[Text]"/>
      <dgm:spPr>
        <a:solidFill>
          <a:srgbClr val="B7D4F1"/>
        </a:solidFill>
      </dgm:spPr>
      <dgm:t>
        <a:bodyPr/>
        <a:lstStyle/>
        <a:p>
          <a:r>
            <a:rPr lang="en-US"/>
            <a:t> </a:t>
          </a:r>
        </a:p>
      </dgm:t>
    </dgm:pt>
    <dgm:pt modelId="{2967B520-CD06-4B9E-B3CF-0756A438F944}" type="parTrans" cxnId="{7325AE9F-FB60-41FE-BC87-197AC9D5D7AB}">
      <dgm:prSet/>
      <dgm:spPr/>
      <dgm:t>
        <a:bodyPr/>
        <a:lstStyle/>
        <a:p>
          <a:endParaRPr lang="en-US"/>
        </a:p>
      </dgm:t>
    </dgm:pt>
    <dgm:pt modelId="{82B0B37A-95BC-4162-9607-590C9E28BF0B}" type="sibTrans" cxnId="{7325AE9F-FB60-41FE-BC87-197AC9D5D7AB}">
      <dgm:prSet/>
      <dgm:spPr/>
      <dgm:t>
        <a:bodyPr/>
        <a:lstStyle/>
        <a:p>
          <a:endParaRPr lang="en-US"/>
        </a:p>
      </dgm:t>
    </dgm:pt>
    <dgm:pt modelId="{0011E665-7C89-49F8-9E40-34FDC66C8B12}">
      <dgm:prSet phldrT="[Text]"/>
      <dgm:spPr>
        <a:solidFill>
          <a:srgbClr val="FF0000">
            <a:alpha val="89804"/>
          </a:srgbClr>
        </a:solidFill>
      </dgm:spPr>
      <dgm:t>
        <a:bodyPr/>
        <a:lstStyle/>
        <a:p>
          <a:r>
            <a:rPr lang="en-US"/>
            <a:t> </a:t>
          </a:r>
        </a:p>
      </dgm:t>
    </dgm:pt>
    <dgm:pt modelId="{0F791065-5526-4350-8E94-C8B0BA9E89F3}" type="parTrans" cxnId="{72A4BE02-59D5-4C73-9B94-6BB9C3F523F4}">
      <dgm:prSet/>
      <dgm:spPr/>
      <dgm:t>
        <a:bodyPr/>
        <a:lstStyle/>
        <a:p>
          <a:endParaRPr lang="en-US"/>
        </a:p>
      </dgm:t>
    </dgm:pt>
    <dgm:pt modelId="{42A8970B-2962-483A-A7F2-6702E64A2CCD}" type="sibTrans" cxnId="{72A4BE02-59D5-4C73-9B94-6BB9C3F523F4}">
      <dgm:prSet/>
      <dgm:spPr/>
      <dgm:t>
        <a:bodyPr/>
        <a:lstStyle/>
        <a:p>
          <a:endParaRPr lang="en-US"/>
        </a:p>
      </dgm:t>
    </dgm:pt>
    <dgm:pt modelId="{BB1B9420-A851-4CA3-8994-0541C32FEB73}">
      <dgm:prSet/>
      <dgm:spPr>
        <a:solidFill>
          <a:srgbClr val="FFC000">
            <a:alpha val="74902"/>
          </a:srgbClr>
        </a:solidFill>
      </dgm:spPr>
      <dgm:t>
        <a:bodyPr/>
        <a:lstStyle/>
        <a:p>
          <a:endParaRPr lang="en-US"/>
        </a:p>
      </dgm:t>
    </dgm:pt>
    <dgm:pt modelId="{E9E6A735-3394-4336-AB40-30DF42A01605}" type="parTrans" cxnId="{CAD53AA3-6828-4894-8CC0-705E3C177F02}">
      <dgm:prSet/>
      <dgm:spPr/>
      <dgm:t>
        <a:bodyPr/>
        <a:lstStyle/>
        <a:p>
          <a:endParaRPr lang="en-US"/>
        </a:p>
      </dgm:t>
    </dgm:pt>
    <dgm:pt modelId="{279D2F93-2457-48A0-B8AA-56D1F837E451}" type="sibTrans" cxnId="{CAD53AA3-6828-4894-8CC0-705E3C177F02}">
      <dgm:prSet/>
      <dgm:spPr/>
      <dgm:t>
        <a:bodyPr/>
        <a:lstStyle/>
        <a:p>
          <a:endParaRPr lang="en-US"/>
        </a:p>
      </dgm:t>
    </dgm:pt>
    <dgm:pt modelId="{63791380-E3F3-41EF-BE42-1935FB0F4E41}">
      <dgm:prSet/>
      <dgm:spPr>
        <a:solidFill>
          <a:srgbClr val="00B050"/>
        </a:solidFill>
      </dgm:spPr>
      <dgm:t>
        <a:bodyPr/>
        <a:lstStyle/>
        <a:p>
          <a:endParaRPr lang="en-US"/>
        </a:p>
      </dgm:t>
    </dgm:pt>
    <dgm:pt modelId="{BBBD8804-BD88-4F63-94C6-2DD8D397522E}" type="parTrans" cxnId="{4260E6E3-6749-415A-8571-A15F6EC8B511}">
      <dgm:prSet/>
      <dgm:spPr/>
      <dgm:t>
        <a:bodyPr/>
        <a:lstStyle/>
        <a:p>
          <a:endParaRPr lang="en-US"/>
        </a:p>
      </dgm:t>
    </dgm:pt>
    <dgm:pt modelId="{9E47F0B0-BAF6-46B8-ABEE-BAAF71051B02}" type="sibTrans" cxnId="{4260E6E3-6749-415A-8571-A15F6EC8B511}">
      <dgm:prSet/>
      <dgm:spPr/>
      <dgm:t>
        <a:bodyPr/>
        <a:lstStyle/>
        <a:p>
          <a:endParaRPr lang="en-US"/>
        </a:p>
      </dgm:t>
    </dgm:pt>
    <dgm:pt modelId="{35BA8447-1147-4FAF-8E55-29529D59CE85}">
      <dgm:prSet/>
      <dgm:spPr>
        <a:solidFill>
          <a:schemeClr val="accent3">
            <a:lumMod val="50000"/>
          </a:schemeClr>
        </a:solidFill>
      </dgm:spPr>
      <dgm:t>
        <a:bodyPr/>
        <a:lstStyle/>
        <a:p>
          <a:endParaRPr lang="en-US"/>
        </a:p>
      </dgm:t>
    </dgm:pt>
    <dgm:pt modelId="{7C3A68EB-5403-46A1-89F6-32678C9C9536}" type="parTrans" cxnId="{BAB00CFD-927B-4ABE-B041-3257EC4A3FDA}">
      <dgm:prSet/>
      <dgm:spPr/>
      <dgm:t>
        <a:bodyPr/>
        <a:lstStyle/>
        <a:p>
          <a:endParaRPr lang="en-US"/>
        </a:p>
      </dgm:t>
    </dgm:pt>
    <dgm:pt modelId="{DBF99A8E-97DA-40CD-B807-81192AD4DB9A}" type="sibTrans" cxnId="{BAB00CFD-927B-4ABE-B041-3257EC4A3FDA}">
      <dgm:prSet/>
      <dgm:spPr/>
      <dgm:t>
        <a:bodyPr/>
        <a:lstStyle/>
        <a:p>
          <a:endParaRPr lang="en-US"/>
        </a:p>
      </dgm:t>
    </dgm:pt>
    <dgm:pt modelId="{F73794D1-ACBD-431A-A1C2-87F29A665D67}" type="pres">
      <dgm:prSet presAssocID="{87994F2F-6F1B-4721-8149-F989117C4FB4}" presName="Name0" presStyleCnt="0">
        <dgm:presLayoutVars>
          <dgm:dir/>
          <dgm:animLvl val="lvl"/>
          <dgm:resizeHandles val="exact"/>
        </dgm:presLayoutVars>
      </dgm:prSet>
      <dgm:spPr/>
    </dgm:pt>
    <dgm:pt modelId="{4D2BEEE5-9066-4E73-BDC5-4E04789A6243}" type="pres">
      <dgm:prSet presAssocID="{33DD5B6B-9EFA-4F5D-9E4A-3FABF99C661A}" presName="parTxOnly" presStyleLbl="node1" presStyleIdx="0" presStyleCnt="6">
        <dgm:presLayoutVars>
          <dgm:chMax val="0"/>
          <dgm:chPref val="0"/>
          <dgm:bulletEnabled val="1"/>
        </dgm:presLayoutVars>
      </dgm:prSet>
      <dgm:spPr/>
    </dgm:pt>
    <dgm:pt modelId="{743B01F1-68B1-4AED-80F0-2048AA66AA3B}" type="pres">
      <dgm:prSet presAssocID="{1C58F4D9-E072-40BE-8AD5-85C1191603E8}" presName="parTxOnlySpace" presStyleCnt="0"/>
      <dgm:spPr/>
    </dgm:pt>
    <dgm:pt modelId="{A0EB4962-AA6D-44C7-A86A-BD5827C95B12}" type="pres">
      <dgm:prSet presAssocID="{35BA8447-1147-4FAF-8E55-29529D59CE85}" presName="parTxOnly" presStyleLbl="node1" presStyleIdx="1" presStyleCnt="6">
        <dgm:presLayoutVars>
          <dgm:chMax val="0"/>
          <dgm:chPref val="0"/>
          <dgm:bulletEnabled val="1"/>
        </dgm:presLayoutVars>
      </dgm:prSet>
      <dgm:spPr/>
    </dgm:pt>
    <dgm:pt modelId="{64CA8116-62C2-441A-9E13-F9F962E59E09}" type="pres">
      <dgm:prSet presAssocID="{DBF99A8E-97DA-40CD-B807-81192AD4DB9A}" presName="parTxOnlySpace" presStyleCnt="0"/>
      <dgm:spPr/>
    </dgm:pt>
    <dgm:pt modelId="{4BED71BB-20F2-4566-9B3D-AE87DEE01600}" type="pres">
      <dgm:prSet presAssocID="{10CF8E98-DAD6-450F-862F-C212D2382663}" presName="parTxOnly" presStyleLbl="node1" presStyleIdx="2" presStyleCnt="6">
        <dgm:presLayoutVars>
          <dgm:chMax val="0"/>
          <dgm:chPref val="0"/>
          <dgm:bulletEnabled val="1"/>
        </dgm:presLayoutVars>
      </dgm:prSet>
      <dgm:spPr/>
    </dgm:pt>
    <dgm:pt modelId="{603C93A5-8D4D-4819-9B4B-6C3928131AC7}" type="pres">
      <dgm:prSet presAssocID="{82B0B37A-95BC-4162-9607-590C9E28BF0B}" presName="parTxOnlySpace" presStyleCnt="0"/>
      <dgm:spPr/>
    </dgm:pt>
    <dgm:pt modelId="{00D7D908-EE29-4966-837E-83391CFE2BF4}" type="pres">
      <dgm:prSet presAssocID="{0011E665-7C89-49F8-9E40-34FDC66C8B12}" presName="parTxOnly" presStyleLbl="node1" presStyleIdx="3" presStyleCnt="6">
        <dgm:presLayoutVars>
          <dgm:chMax val="0"/>
          <dgm:chPref val="0"/>
          <dgm:bulletEnabled val="1"/>
        </dgm:presLayoutVars>
      </dgm:prSet>
      <dgm:spPr/>
    </dgm:pt>
    <dgm:pt modelId="{2E01700A-0B86-49F4-9E47-D66E2C19A620}" type="pres">
      <dgm:prSet presAssocID="{42A8970B-2962-483A-A7F2-6702E64A2CCD}" presName="parTxOnlySpace" presStyleCnt="0"/>
      <dgm:spPr/>
    </dgm:pt>
    <dgm:pt modelId="{437354A7-8D59-4071-86E5-954B2CF81ECE}" type="pres">
      <dgm:prSet presAssocID="{BB1B9420-A851-4CA3-8994-0541C32FEB73}" presName="parTxOnly" presStyleLbl="node1" presStyleIdx="4" presStyleCnt="6">
        <dgm:presLayoutVars>
          <dgm:chMax val="0"/>
          <dgm:chPref val="0"/>
          <dgm:bulletEnabled val="1"/>
        </dgm:presLayoutVars>
      </dgm:prSet>
      <dgm:spPr/>
    </dgm:pt>
    <dgm:pt modelId="{DD8828F9-4444-4759-9A55-E76A3339991C}" type="pres">
      <dgm:prSet presAssocID="{279D2F93-2457-48A0-B8AA-56D1F837E451}" presName="parTxOnlySpace" presStyleCnt="0"/>
      <dgm:spPr/>
    </dgm:pt>
    <dgm:pt modelId="{D182D142-1E4F-40B0-969A-BD7A3726D506}" type="pres">
      <dgm:prSet presAssocID="{63791380-E3F3-41EF-BE42-1935FB0F4E41}" presName="parTxOnly" presStyleLbl="node1" presStyleIdx="5" presStyleCnt="6">
        <dgm:presLayoutVars>
          <dgm:chMax val="0"/>
          <dgm:chPref val="0"/>
          <dgm:bulletEnabled val="1"/>
        </dgm:presLayoutVars>
      </dgm:prSet>
      <dgm:spPr/>
    </dgm:pt>
  </dgm:ptLst>
  <dgm:cxnLst>
    <dgm:cxn modelId="{72A4BE02-59D5-4C73-9B94-6BB9C3F523F4}" srcId="{87994F2F-6F1B-4721-8149-F989117C4FB4}" destId="{0011E665-7C89-49F8-9E40-34FDC66C8B12}" srcOrd="3" destOrd="0" parTransId="{0F791065-5526-4350-8E94-C8B0BA9E89F3}" sibTransId="{42A8970B-2962-483A-A7F2-6702E64A2CCD}"/>
    <dgm:cxn modelId="{73FDBD04-6D0A-4996-8068-05AECB64069B}" srcId="{87994F2F-6F1B-4721-8149-F989117C4FB4}" destId="{33DD5B6B-9EFA-4F5D-9E4A-3FABF99C661A}" srcOrd="0" destOrd="0" parTransId="{BC29CE80-5902-4462-AB9D-CBD7FF26310D}" sibTransId="{1C58F4D9-E072-40BE-8AD5-85C1191603E8}"/>
    <dgm:cxn modelId="{FC5D2367-6E24-4E1E-9D22-09018923FFD3}" type="presOf" srcId="{33DD5B6B-9EFA-4F5D-9E4A-3FABF99C661A}" destId="{4D2BEEE5-9066-4E73-BDC5-4E04789A6243}" srcOrd="0" destOrd="0" presId="urn:microsoft.com/office/officeart/2005/8/layout/chevron1"/>
    <dgm:cxn modelId="{B5B1E367-DE72-4801-A4E1-2660CD4DB2B9}" type="presOf" srcId="{87994F2F-6F1B-4721-8149-F989117C4FB4}" destId="{F73794D1-ACBD-431A-A1C2-87F29A665D67}" srcOrd="0" destOrd="0" presId="urn:microsoft.com/office/officeart/2005/8/layout/chevron1"/>
    <dgm:cxn modelId="{8C7B7196-DFFF-4010-8E0A-ED6091B30FF0}" type="presOf" srcId="{63791380-E3F3-41EF-BE42-1935FB0F4E41}" destId="{D182D142-1E4F-40B0-969A-BD7A3726D506}" srcOrd="0" destOrd="0" presId="urn:microsoft.com/office/officeart/2005/8/layout/chevron1"/>
    <dgm:cxn modelId="{7325AE9F-FB60-41FE-BC87-197AC9D5D7AB}" srcId="{87994F2F-6F1B-4721-8149-F989117C4FB4}" destId="{10CF8E98-DAD6-450F-862F-C212D2382663}" srcOrd="2" destOrd="0" parTransId="{2967B520-CD06-4B9E-B3CF-0756A438F944}" sibTransId="{82B0B37A-95BC-4162-9607-590C9E28BF0B}"/>
    <dgm:cxn modelId="{866000A2-F62C-4CEC-ADCA-B3A86E7E7138}" type="presOf" srcId="{35BA8447-1147-4FAF-8E55-29529D59CE85}" destId="{A0EB4962-AA6D-44C7-A86A-BD5827C95B12}" srcOrd="0" destOrd="0" presId="urn:microsoft.com/office/officeart/2005/8/layout/chevron1"/>
    <dgm:cxn modelId="{CAD53AA3-6828-4894-8CC0-705E3C177F02}" srcId="{87994F2F-6F1B-4721-8149-F989117C4FB4}" destId="{BB1B9420-A851-4CA3-8994-0541C32FEB73}" srcOrd="4" destOrd="0" parTransId="{E9E6A735-3394-4336-AB40-30DF42A01605}" sibTransId="{279D2F93-2457-48A0-B8AA-56D1F837E451}"/>
    <dgm:cxn modelId="{CB143CAE-7C38-4738-8AA6-A3E9B5A67F19}" type="presOf" srcId="{0011E665-7C89-49F8-9E40-34FDC66C8B12}" destId="{00D7D908-EE29-4966-837E-83391CFE2BF4}" srcOrd="0" destOrd="0" presId="urn:microsoft.com/office/officeart/2005/8/layout/chevron1"/>
    <dgm:cxn modelId="{742FA2B8-F457-43AA-A1DC-16C1AB144DDE}" type="presOf" srcId="{10CF8E98-DAD6-450F-862F-C212D2382663}" destId="{4BED71BB-20F2-4566-9B3D-AE87DEE01600}" srcOrd="0" destOrd="0" presId="urn:microsoft.com/office/officeart/2005/8/layout/chevron1"/>
    <dgm:cxn modelId="{3C2099D0-17EB-40E3-A00A-3AA201990119}" type="presOf" srcId="{BB1B9420-A851-4CA3-8994-0541C32FEB73}" destId="{437354A7-8D59-4071-86E5-954B2CF81ECE}" srcOrd="0" destOrd="0" presId="urn:microsoft.com/office/officeart/2005/8/layout/chevron1"/>
    <dgm:cxn modelId="{4260E6E3-6749-415A-8571-A15F6EC8B511}" srcId="{87994F2F-6F1B-4721-8149-F989117C4FB4}" destId="{63791380-E3F3-41EF-BE42-1935FB0F4E41}" srcOrd="5" destOrd="0" parTransId="{BBBD8804-BD88-4F63-94C6-2DD8D397522E}" sibTransId="{9E47F0B0-BAF6-46B8-ABEE-BAAF71051B02}"/>
    <dgm:cxn modelId="{BAB00CFD-927B-4ABE-B041-3257EC4A3FDA}" srcId="{87994F2F-6F1B-4721-8149-F989117C4FB4}" destId="{35BA8447-1147-4FAF-8E55-29529D59CE85}" srcOrd="1" destOrd="0" parTransId="{7C3A68EB-5403-46A1-89F6-32678C9C9536}" sibTransId="{DBF99A8E-97DA-40CD-B807-81192AD4DB9A}"/>
    <dgm:cxn modelId="{459FF920-AF46-4E8C-9820-847DFE00AD26}" type="presParOf" srcId="{F73794D1-ACBD-431A-A1C2-87F29A665D67}" destId="{4D2BEEE5-9066-4E73-BDC5-4E04789A6243}" srcOrd="0" destOrd="0" presId="urn:microsoft.com/office/officeart/2005/8/layout/chevron1"/>
    <dgm:cxn modelId="{D944C7BB-3899-412E-A855-8E0A098D02FB}" type="presParOf" srcId="{F73794D1-ACBD-431A-A1C2-87F29A665D67}" destId="{743B01F1-68B1-4AED-80F0-2048AA66AA3B}" srcOrd="1" destOrd="0" presId="urn:microsoft.com/office/officeart/2005/8/layout/chevron1"/>
    <dgm:cxn modelId="{045826A3-3DDE-46EE-8101-37ECC0C3105D}" type="presParOf" srcId="{F73794D1-ACBD-431A-A1C2-87F29A665D67}" destId="{A0EB4962-AA6D-44C7-A86A-BD5827C95B12}" srcOrd="2" destOrd="0" presId="urn:microsoft.com/office/officeart/2005/8/layout/chevron1"/>
    <dgm:cxn modelId="{F8A16363-0117-47D5-B307-7C1535FA2DBB}" type="presParOf" srcId="{F73794D1-ACBD-431A-A1C2-87F29A665D67}" destId="{64CA8116-62C2-441A-9E13-F9F962E59E09}" srcOrd="3" destOrd="0" presId="urn:microsoft.com/office/officeart/2005/8/layout/chevron1"/>
    <dgm:cxn modelId="{BF8D545F-C1C1-41A6-B214-E2C91E916F32}" type="presParOf" srcId="{F73794D1-ACBD-431A-A1C2-87F29A665D67}" destId="{4BED71BB-20F2-4566-9B3D-AE87DEE01600}" srcOrd="4" destOrd="0" presId="urn:microsoft.com/office/officeart/2005/8/layout/chevron1"/>
    <dgm:cxn modelId="{D58AF7AA-E369-4E18-826D-E3AEB1C290BB}" type="presParOf" srcId="{F73794D1-ACBD-431A-A1C2-87F29A665D67}" destId="{603C93A5-8D4D-4819-9B4B-6C3928131AC7}" srcOrd="5" destOrd="0" presId="urn:microsoft.com/office/officeart/2005/8/layout/chevron1"/>
    <dgm:cxn modelId="{1F2937F1-CBB9-4405-B488-EF3BAD44FD7A}" type="presParOf" srcId="{F73794D1-ACBD-431A-A1C2-87F29A665D67}" destId="{00D7D908-EE29-4966-837E-83391CFE2BF4}" srcOrd="6" destOrd="0" presId="urn:microsoft.com/office/officeart/2005/8/layout/chevron1"/>
    <dgm:cxn modelId="{D2328553-6D1D-4A4E-851E-7B6CC7FD0A1C}" type="presParOf" srcId="{F73794D1-ACBD-431A-A1C2-87F29A665D67}" destId="{2E01700A-0B86-49F4-9E47-D66E2C19A620}" srcOrd="7" destOrd="0" presId="urn:microsoft.com/office/officeart/2005/8/layout/chevron1"/>
    <dgm:cxn modelId="{5EB70511-AC0B-4726-9015-D1C794EA2414}" type="presParOf" srcId="{F73794D1-ACBD-431A-A1C2-87F29A665D67}" destId="{437354A7-8D59-4071-86E5-954B2CF81ECE}" srcOrd="8" destOrd="0" presId="urn:microsoft.com/office/officeart/2005/8/layout/chevron1"/>
    <dgm:cxn modelId="{828999F0-677A-4A54-AC01-725231249466}" type="presParOf" srcId="{F73794D1-ACBD-431A-A1C2-87F29A665D67}" destId="{DD8828F9-4444-4759-9A55-E76A3339991C}" srcOrd="9" destOrd="0" presId="urn:microsoft.com/office/officeart/2005/8/layout/chevron1"/>
    <dgm:cxn modelId="{431474C8-4E1E-418A-9998-0ADAC13EC600}" type="presParOf" srcId="{F73794D1-ACBD-431A-A1C2-87F29A665D67}" destId="{D182D142-1E4F-40B0-969A-BD7A3726D506}"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94F2F-6F1B-4721-8149-F989117C4FB4}" type="doc">
      <dgm:prSet loTypeId="urn:microsoft.com/office/officeart/2005/8/layout/chevron1" loCatId="process" qsTypeId="urn:microsoft.com/office/officeart/2005/8/quickstyle/simple1" qsCatId="simple" csTypeId="urn:microsoft.com/office/officeart/2005/8/colors/accent1_2" csCatId="accent1" phldr="1"/>
      <dgm:spPr/>
    </dgm:pt>
    <dgm:pt modelId="{0011E665-7C89-49F8-9E40-34FDC66C8B12}">
      <dgm:prSet phldrT="[Text]"/>
      <dgm:spPr>
        <a:solidFill>
          <a:srgbClr val="FF0000">
            <a:alpha val="89804"/>
          </a:srgbClr>
        </a:solidFill>
      </dgm:spPr>
      <dgm:t>
        <a:bodyPr/>
        <a:lstStyle/>
        <a:p>
          <a:r>
            <a:rPr lang="en-US"/>
            <a:t> </a:t>
          </a:r>
        </a:p>
      </dgm:t>
    </dgm:pt>
    <dgm:pt modelId="{0F791065-5526-4350-8E94-C8B0BA9E89F3}" type="parTrans" cxnId="{72A4BE02-59D5-4C73-9B94-6BB9C3F523F4}">
      <dgm:prSet/>
      <dgm:spPr/>
      <dgm:t>
        <a:bodyPr/>
        <a:lstStyle/>
        <a:p>
          <a:endParaRPr lang="en-US"/>
        </a:p>
      </dgm:t>
    </dgm:pt>
    <dgm:pt modelId="{42A8970B-2962-483A-A7F2-6702E64A2CCD}" type="sibTrans" cxnId="{72A4BE02-59D5-4C73-9B94-6BB9C3F523F4}">
      <dgm:prSet/>
      <dgm:spPr/>
      <dgm:t>
        <a:bodyPr/>
        <a:lstStyle/>
        <a:p>
          <a:endParaRPr lang="en-US"/>
        </a:p>
      </dgm:t>
    </dgm:pt>
    <dgm:pt modelId="{BB1B9420-A851-4CA3-8994-0541C32FEB73}">
      <dgm:prSet/>
      <dgm:spPr>
        <a:solidFill>
          <a:srgbClr val="FFC000">
            <a:alpha val="74902"/>
          </a:srgbClr>
        </a:solidFill>
      </dgm:spPr>
      <dgm:t>
        <a:bodyPr/>
        <a:lstStyle/>
        <a:p>
          <a:endParaRPr lang="en-US"/>
        </a:p>
      </dgm:t>
    </dgm:pt>
    <dgm:pt modelId="{E9E6A735-3394-4336-AB40-30DF42A01605}" type="parTrans" cxnId="{CAD53AA3-6828-4894-8CC0-705E3C177F02}">
      <dgm:prSet/>
      <dgm:spPr/>
      <dgm:t>
        <a:bodyPr/>
        <a:lstStyle/>
        <a:p>
          <a:endParaRPr lang="en-US"/>
        </a:p>
      </dgm:t>
    </dgm:pt>
    <dgm:pt modelId="{279D2F93-2457-48A0-B8AA-56D1F837E451}" type="sibTrans" cxnId="{CAD53AA3-6828-4894-8CC0-705E3C177F02}">
      <dgm:prSet/>
      <dgm:spPr/>
      <dgm:t>
        <a:bodyPr/>
        <a:lstStyle/>
        <a:p>
          <a:endParaRPr lang="en-US"/>
        </a:p>
      </dgm:t>
    </dgm:pt>
    <dgm:pt modelId="{63791380-E3F3-41EF-BE42-1935FB0F4E41}">
      <dgm:prSet/>
      <dgm:spPr>
        <a:solidFill>
          <a:srgbClr val="00B050"/>
        </a:solidFill>
      </dgm:spPr>
      <dgm:t>
        <a:bodyPr/>
        <a:lstStyle/>
        <a:p>
          <a:endParaRPr lang="en-US"/>
        </a:p>
      </dgm:t>
    </dgm:pt>
    <dgm:pt modelId="{BBBD8804-BD88-4F63-94C6-2DD8D397522E}" type="parTrans" cxnId="{4260E6E3-6749-415A-8571-A15F6EC8B511}">
      <dgm:prSet/>
      <dgm:spPr/>
      <dgm:t>
        <a:bodyPr/>
        <a:lstStyle/>
        <a:p>
          <a:endParaRPr lang="en-US"/>
        </a:p>
      </dgm:t>
    </dgm:pt>
    <dgm:pt modelId="{9E47F0B0-BAF6-46B8-ABEE-BAAF71051B02}" type="sibTrans" cxnId="{4260E6E3-6749-415A-8571-A15F6EC8B511}">
      <dgm:prSet/>
      <dgm:spPr/>
      <dgm:t>
        <a:bodyPr/>
        <a:lstStyle/>
        <a:p>
          <a:endParaRPr lang="en-US"/>
        </a:p>
      </dgm:t>
    </dgm:pt>
    <dgm:pt modelId="{F73794D1-ACBD-431A-A1C2-87F29A665D67}" type="pres">
      <dgm:prSet presAssocID="{87994F2F-6F1B-4721-8149-F989117C4FB4}" presName="Name0" presStyleCnt="0">
        <dgm:presLayoutVars>
          <dgm:dir/>
          <dgm:animLvl val="lvl"/>
          <dgm:resizeHandles val="exact"/>
        </dgm:presLayoutVars>
      </dgm:prSet>
      <dgm:spPr/>
    </dgm:pt>
    <dgm:pt modelId="{00D7D908-EE29-4966-837E-83391CFE2BF4}" type="pres">
      <dgm:prSet presAssocID="{0011E665-7C89-49F8-9E40-34FDC66C8B12}" presName="parTxOnly" presStyleLbl="node1" presStyleIdx="0" presStyleCnt="3" custScaleX="56142">
        <dgm:presLayoutVars>
          <dgm:chMax val="0"/>
          <dgm:chPref val="0"/>
          <dgm:bulletEnabled val="1"/>
        </dgm:presLayoutVars>
      </dgm:prSet>
      <dgm:spPr/>
    </dgm:pt>
    <dgm:pt modelId="{2E01700A-0B86-49F4-9E47-D66E2C19A620}" type="pres">
      <dgm:prSet presAssocID="{42A8970B-2962-483A-A7F2-6702E64A2CCD}" presName="parTxOnlySpace" presStyleCnt="0"/>
      <dgm:spPr/>
    </dgm:pt>
    <dgm:pt modelId="{437354A7-8D59-4071-86E5-954B2CF81ECE}" type="pres">
      <dgm:prSet presAssocID="{BB1B9420-A851-4CA3-8994-0541C32FEB73}" presName="parTxOnly" presStyleLbl="node1" presStyleIdx="1" presStyleCnt="3" custLinFactNeighborX="-1532" custLinFactNeighborY="-828">
        <dgm:presLayoutVars>
          <dgm:chMax val="0"/>
          <dgm:chPref val="0"/>
          <dgm:bulletEnabled val="1"/>
        </dgm:presLayoutVars>
      </dgm:prSet>
      <dgm:spPr/>
    </dgm:pt>
    <dgm:pt modelId="{DD8828F9-4444-4759-9A55-E76A3339991C}" type="pres">
      <dgm:prSet presAssocID="{279D2F93-2457-48A0-B8AA-56D1F837E451}" presName="parTxOnlySpace" presStyleCnt="0"/>
      <dgm:spPr/>
    </dgm:pt>
    <dgm:pt modelId="{D182D142-1E4F-40B0-969A-BD7A3726D506}" type="pres">
      <dgm:prSet presAssocID="{63791380-E3F3-41EF-BE42-1935FB0F4E41}" presName="parTxOnly" presStyleLbl="node1" presStyleIdx="2" presStyleCnt="3">
        <dgm:presLayoutVars>
          <dgm:chMax val="0"/>
          <dgm:chPref val="0"/>
          <dgm:bulletEnabled val="1"/>
        </dgm:presLayoutVars>
      </dgm:prSet>
      <dgm:spPr/>
    </dgm:pt>
  </dgm:ptLst>
  <dgm:cxnLst>
    <dgm:cxn modelId="{72A4BE02-59D5-4C73-9B94-6BB9C3F523F4}" srcId="{87994F2F-6F1B-4721-8149-F989117C4FB4}" destId="{0011E665-7C89-49F8-9E40-34FDC66C8B12}" srcOrd="0" destOrd="0" parTransId="{0F791065-5526-4350-8E94-C8B0BA9E89F3}" sibTransId="{42A8970B-2962-483A-A7F2-6702E64A2CCD}"/>
    <dgm:cxn modelId="{B5B1E367-DE72-4801-A4E1-2660CD4DB2B9}" type="presOf" srcId="{87994F2F-6F1B-4721-8149-F989117C4FB4}" destId="{F73794D1-ACBD-431A-A1C2-87F29A665D67}" srcOrd="0" destOrd="0" presId="urn:microsoft.com/office/officeart/2005/8/layout/chevron1"/>
    <dgm:cxn modelId="{8C7B7196-DFFF-4010-8E0A-ED6091B30FF0}" type="presOf" srcId="{63791380-E3F3-41EF-BE42-1935FB0F4E41}" destId="{D182D142-1E4F-40B0-969A-BD7A3726D506}" srcOrd="0" destOrd="0" presId="urn:microsoft.com/office/officeart/2005/8/layout/chevron1"/>
    <dgm:cxn modelId="{CAD53AA3-6828-4894-8CC0-705E3C177F02}" srcId="{87994F2F-6F1B-4721-8149-F989117C4FB4}" destId="{BB1B9420-A851-4CA3-8994-0541C32FEB73}" srcOrd="1" destOrd="0" parTransId="{E9E6A735-3394-4336-AB40-30DF42A01605}" sibTransId="{279D2F93-2457-48A0-B8AA-56D1F837E451}"/>
    <dgm:cxn modelId="{CB143CAE-7C38-4738-8AA6-A3E9B5A67F19}" type="presOf" srcId="{0011E665-7C89-49F8-9E40-34FDC66C8B12}" destId="{00D7D908-EE29-4966-837E-83391CFE2BF4}" srcOrd="0" destOrd="0" presId="urn:microsoft.com/office/officeart/2005/8/layout/chevron1"/>
    <dgm:cxn modelId="{3C2099D0-17EB-40E3-A00A-3AA201990119}" type="presOf" srcId="{BB1B9420-A851-4CA3-8994-0541C32FEB73}" destId="{437354A7-8D59-4071-86E5-954B2CF81ECE}" srcOrd="0" destOrd="0" presId="urn:microsoft.com/office/officeart/2005/8/layout/chevron1"/>
    <dgm:cxn modelId="{4260E6E3-6749-415A-8571-A15F6EC8B511}" srcId="{87994F2F-6F1B-4721-8149-F989117C4FB4}" destId="{63791380-E3F3-41EF-BE42-1935FB0F4E41}" srcOrd="2" destOrd="0" parTransId="{BBBD8804-BD88-4F63-94C6-2DD8D397522E}" sibTransId="{9E47F0B0-BAF6-46B8-ABEE-BAAF71051B02}"/>
    <dgm:cxn modelId="{1F2937F1-CBB9-4405-B488-EF3BAD44FD7A}" type="presParOf" srcId="{F73794D1-ACBD-431A-A1C2-87F29A665D67}" destId="{00D7D908-EE29-4966-837E-83391CFE2BF4}" srcOrd="0" destOrd="0" presId="urn:microsoft.com/office/officeart/2005/8/layout/chevron1"/>
    <dgm:cxn modelId="{D2328553-6D1D-4A4E-851E-7B6CC7FD0A1C}" type="presParOf" srcId="{F73794D1-ACBD-431A-A1C2-87F29A665D67}" destId="{2E01700A-0B86-49F4-9E47-D66E2C19A620}" srcOrd="1" destOrd="0" presId="urn:microsoft.com/office/officeart/2005/8/layout/chevron1"/>
    <dgm:cxn modelId="{5EB70511-AC0B-4726-9015-D1C794EA2414}" type="presParOf" srcId="{F73794D1-ACBD-431A-A1C2-87F29A665D67}" destId="{437354A7-8D59-4071-86E5-954B2CF81ECE}" srcOrd="2" destOrd="0" presId="urn:microsoft.com/office/officeart/2005/8/layout/chevron1"/>
    <dgm:cxn modelId="{828999F0-677A-4A54-AC01-725231249466}" type="presParOf" srcId="{F73794D1-ACBD-431A-A1C2-87F29A665D67}" destId="{DD8828F9-4444-4759-9A55-E76A3339991C}" srcOrd="3" destOrd="0" presId="urn:microsoft.com/office/officeart/2005/8/layout/chevron1"/>
    <dgm:cxn modelId="{431474C8-4E1E-418A-9998-0ADAC13EC600}" type="presParOf" srcId="{F73794D1-ACBD-431A-A1C2-87F29A665D67}" destId="{D182D142-1E4F-40B0-969A-BD7A3726D506}"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94F2F-6F1B-4721-8149-F989117C4FB4}" type="doc">
      <dgm:prSet loTypeId="urn:microsoft.com/office/officeart/2005/8/layout/chevron1" loCatId="process" qsTypeId="urn:microsoft.com/office/officeart/2005/8/quickstyle/simple1" qsCatId="simple" csTypeId="urn:microsoft.com/office/officeart/2005/8/colors/accent1_2" csCatId="accent1" phldr="1"/>
      <dgm:spPr/>
    </dgm:pt>
    <dgm:pt modelId="{0011E665-7C89-49F8-9E40-34FDC66C8B12}">
      <dgm:prSet phldrT="[Text]"/>
      <dgm:spPr>
        <a:solidFill>
          <a:srgbClr val="FF0000">
            <a:alpha val="89804"/>
          </a:srgbClr>
        </a:solidFill>
      </dgm:spPr>
      <dgm:t>
        <a:bodyPr/>
        <a:lstStyle/>
        <a:p>
          <a:r>
            <a:rPr lang="en-US"/>
            <a:t> </a:t>
          </a:r>
        </a:p>
      </dgm:t>
    </dgm:pt>
    <dgm:pt modelId="{0F791065-5526-4350-8E94-C8B0BA9E89F3}" type="parTrans" cxnId="{72A4BE02-59D5-4C73-9B94-6BB9C3F523F4}">
      <dgm:prSet/>
      <dgm:spPr/>
      <dgm:t>
        <a:bodyPr/>
        <a:lstStyle/>
        <a:p>
          <a:endParaRPr lang="en-US"/>
        </a:p>
      </dgm:t>
    </dgm:pt>
    <dgm:pt modelId="{42A8970B-2962-483A-A7F2-6702E64A2CCD}" type="sibTrans" cxnId="{72A4BE02-59D5-4C73-9B94-6BB9C3F523F4}">
      <dgm:prSet/>
      <dgm:spPr/>
      <dgm:t>
        <a:bodyPr/>
        <a:lstStyle/>
        <a:p>
          <a:endParaRPr lang="en-US"/>
        </a:p>
      </dgm:t>
    </dgm:pt>
    <dgm:pt modelId="{BB1B9420-A851-4CA3-8994-0541C32FEB73}">
      <dgm:prSet/>
      <dgm:spPr>
        <a:solidFill>
          <a:srgbClr val="FFC000">
            <a:alpha val="74902"/>
          </a:srgbClr>
        </a:solidFill>
      </dgm:spPr>
      <dgm:t>
        <a:bodyPr/>
        <a:lstStyle/>
        <a:p>
          <a:endParaRPr lang="en-US"/>
        </a:p>
      </dgm:t>
    </dgm:pt>
    <dgm:pt modelId="{E9E6A735-3394-4336-AB40-30DF42A01605}" type="parTrans" cxnId="{CAD53AA3-6828-4894-8CC0-705E3C177F02}">
      <dgm:prSet/>
      <dgm:spPr/>
      <dgm:t>
        <a:bodyPr/>
        <a:lstStyle/>
        <a:p>
          <a:endParaRPr lang="en-US"/>
        </a:p>
      </dgm:t>
    </dgm:pt>
    <dgm:pt modelId="{279D2F93-2457-48A0-B8AA-56D1F837E451}" type="sibTrans" cxnId="{CAD53AA3-6828-4894-8CC0-705E3C177F02}">
      <dgm:prSet/>
      <dgm:spPr/>
      <dgm:t>
        <a:bodyPr/>
        <a:lstStyle/>
        <a:p>
          <a:endParaRPr lang="en-US"/>
        </a:p>
      </dgm:t>
    </dgm:pt>
    <dgm:pt modelId="{63791380-E3F3-41EF-BE42-1935FB0F4E41}">
      <dgm:prSet/>
      <dgm:spPr>
        <a:solidFill>
          <a:srgbClr val="00B050"/>
        </a:solidFill>
      </dgm:spPr>
      <dgm:t>
        <a:bodyPr/>
        <a:lstStyle/>
        <a:p>
          <a:endParaRPr lang="en-US"/>
        </a:p>
      </dgm:t>
    </dgm:pt>
    <dgm:pt modelId="{BBBD8804-BD88-4F63-94C6-2DD8D397522E}" type="parTrans" cxnId="{4260E6E3-6749-415A-8571-A15F6EC8B511}">
      <dgm:prSet/>
      <dgm:spPr/>
      <dgm:t>
        <a:bodyPr/>
        <a:lstStyle/>
        <a:p>
          <a:endParaRPr lang="en-US"/>
        </a:p>
      </dgm:t>
    </dgm:pt>
    <dgm:pt modelId="{9E47F0B0-BAF6-46B8-ABEE-BAAF71051B02}" type="sibTrans" cxnId="{4260E6E3-6749-415A-8571-A15F6EC8B511}">
      <dgm:prSet/>
      <dgm:spPr/>
      <dgm:t>
        <a:bodyPr/>
        <a:lstStyle/>
        <a:p>
          <a:endParaRPr lang="en-US"/>
        </a:p>
      </dgm:t>
    </dgm:pt>
    <dgm:pt modelId="{F73794D1-ACBD-431A-A1C2-87F29A665D67}" type="pres">
      <dgm:prSet presAssocID="{87994F2F-6F1B-4721-8149-F989117C4FB4}" presName="Name0" presStyleCnt="0">
        <dgm:presLayoutVars>
          <dgm:dir/>
          <dgm:animLvl val="lvl"/>
          <dgm:resizeHandles val="exact"/>
        </dgm:presLayoutVars>
      </dgm:prSet>
      <dgm:spPr/>
    </dgm:pt>
    <dgm:pt modelId="{00D7D908-EE29-4966-837E-83391CFE2BF4}" type="pres">
      <dgm:prSet presAssocID="{0011E665-7C89-49F8-9E40-34FDC66C8B12}" presName="parTxOnly" presStyleLbl="node1" presStyleIdx="0" presStyleCnt="3">
        <dgm:presLayoutVars>
          <dgm:chMax val="0"/>
          <dgm:chPref val="0"/>
          <dgm:bulletEnabled val="1"/>
        </dgm:presLayoutVars>
      </dgm:prSet>
      <dgm:spPr/>
    </dgm:pt>
    <dgm:pt modelId="{2E01700A-0B86-49F4-9E47-D66E2C19A620}" type="pres">
      <dgm:prSet presAssocID="{42A8970B-2962-483A-A7F2-6702E64A2CCD}" presName="parTxOnlySpace" presStyleCnt="0"/>
      <dgm:spPr/>
    </dgm:pt>
    <dgm:pt modelId="{437354A7-8D59-4071-86E5-954B2CF81ECE}" type="pres">
      <dgm:prSet presAssocID="{BB1B9420-A851-4CA3-8994-0541C32FEB73}" presName="parTxOnly" presStyleLbl="node1" presStyleIdx="1" presStyleCnt="3">
        <dgm:presLayoutVars>
          <dgm:chMax val="0"/>
          <dgm:chPref val="0"/>
          <dgm:bulletEnabled val="1"/>
        </dgm:presLayoutVars>
      </dgm:prSet>
      <dgm:spPr/>
    </dgm:pt>
    <dgm:pt modelId="{DD8828F9-4444-4759-9A55-E76A3339991C}" type="pres">
      <dgm:prSet presAssocID="{279D2F93-2457-48A0-B8AA-56D1F837E451}" presName="parTxOnlySpace" presStyleCnt="0"/>
      <dgm:spPr/>
    </dgm:pt>
    <dgm:pt modelId="{D182D142-1E4F-40B0-969A-BD7A3726D506}" type="pres">
      <dgm:prSet presAssocID="{63791380-E3F3-41EF-BE42-1935FB0F4E41}" presName="parTxOnly" presStyleLbl="node1" presStyleIdx="2" presStyleCnt="3">
        <dgm:presLayoutVars>
          <dgm:chMax val="0"/>
          <dgm:chPref val="0"/>
          <dgm:bulletEnabled val="1"/>
        </dgm:presLayoutVars>
      </dgm:prSet>
      <dgm:spPr/>
    </dgm:pt>
  </dgm:ptLst>
  <dgm:cxnLst>
    <dgm:cxn modelId="{72A4BE02-59D5-4C73-9B94-6BB9C3F523F4}" srcId="{87994F2F-6F1B-4721-8149-F989117C4FB4}" destId="{0011E665-7C89-49F8-9E40-34FDC66C8B12}" srcOrd="0" destOrd="0" parTransId="{0F791065-5526-4350-8E94-C8B0BA9E89F3}" sibTransId="{42A8970B-2962-483A-A7F2-6702E64A2CCD}"/>
    <dgm:cxn modelId="{B5B1E367-DE72-4801-A4E1-2660CD4DB2B9}" type="presOf" srcId="{87994F2F-6F1B-4721-8149-F989117C4FB4}" destId="{F73794D1-ACBD-431A-A1C2-87F29A665D67}" srcOrd="0" destOrd="0" presId="urn:microsoft.com/office/officeart/2005/8/layout/chevron1"/>
    <dgm:cxn modelId="{8C7B7196-DFFF-4010-8E0A-ED6091B30FF0}" type="presOf" srcId="{63791380-E3F3-41EF-BE42-1935FB0F4E41}" destId="{D182D142-1E4F-40B0-969A-BD7A3726D506}" srcOrd="0" destOrd="0" presId="urn:microsoft.com/office/officeart/2005/8/layout/chevron1"/>
    <dgm:cxn modelId="{CAD53AA3-6828-4894-8CC0-705E3C177F02}" srcId="{87994F2F-6F1B-4721-8149-F989117C4FB4}" destId="{BB1B9420-A851-4CA3-8994-0541C32FEB73}" srcOrd="1" destOrd="0" parTransId="{E9E6A735-3394-4336-AB40-30DF42A01605}" sibTransId="{279D2F93-2457-48A0-B8AA-56D1F837E451}"/>
    <dgm:cxn modelId="{CB143CAE-7C38-4738-8AA6-A3E9B5A67F19}" type="presOf" srcId="{0011E665-7C89-49F8-9E40-34FDC66C8B12}" destId="{00D7D908-EE29-4966-837E-83391CFE2BF4}" srcOrd="0" destOrd="0" presId="urn:microsoft.com/office/officeart/2005/8/layout/chevron1"/>
    <dgm:cxn modelId="{3C2099D0-17EB-40E3-A00A-3AA201990119}" type="presOf" srcId="{BB1B9420-A851-4CA3-8994-0541C32FEB73}" destId="{437354A7-8D59-4071-86E5-954B2CF81ECE}" srcOrd="0" destOrd="0" presId="urn:microsoft.com/office/officeart/2005/8/layout/chevron1"/>
    <dgm:cxn modelId="{4260E6E3-6749-415A-8571-A15F6EC8B511}" srcId="{87994F2F-6F1B-4721-8149-F989117C4FB4}" destId="{63791380-E3F3-41EF-BE42-1935FB0F4E41}" srcOrd="2" destOrd="0" parTransId="{BBBD8804-BD88-4F63-94C6-2DD8D397522E}" sibTransId="{9E47F0B0-BAF6-46B8-ABEE-BAAF71051B02}"/>
    <dgm:cxn modelId="{1F2937F1-CBB9-4405-B488-EF3BAD44FD7A}" type="presParOf" srcId="{F73794D1-ACBD-431A-A1C2-87F29A665D67}" destId="{00D7D908-EE29-4966-837E-83391CFE2BF4}" srcOrd="0" destOrd="0" presId="urn:microsoft.com/office/officeart/2005/8/layout/chevron1"/>
    <dgm:cxn modelId="{D2328553-6D1D-4A4E-851E-7B6CC7FD0A1C}" type="presParOf" srcId="{F73794D1-ACBD-431A-A1C2-87F29A665D67}" destId="{2E01700A-0B86-49F4-9E47-D66E2C19A620}" srcOrd="1" destOrd="0" presId="urn:microsoft.com/office/officeart/2005/8/layout/chevron1"/>
    <dgm:cxn modelId="{5EB70511-AC0B-4726-9015-D1C794EA2414}" type="presParOf" srcId="{F73794D1-ACBD-431A-A1C2-87F29A665D67}" destId="{437354A7-8D59-4071-86E5-954B2CF81ECE}" srcOrd="2" destOrd="0" presId="urn:microsoft.com/office/officeart/2005/8/layout/chevron1"/>
    <dgm:cxn modelId="{828999F0-677A-4A54-AC01-725231249466}" type="presParOf" srcId="{F73794D1-ACBD-431A-A1C2-87F29A665D67}" destId="{DD8828F9-4444-4759-9A55-E76A3339991C}" srcOrd="3" destOrd="0" presId="urn:microsoft.com/office/officeart/2005/8/layout/chevron1"/>
    <dgm:cxn modelId="{431474C8-4E1E-418A-9998-0ADAC13EC600}" type="presParOf" srcId="{F73794D1-ACBD-431A-A1C2-87F29A665D67}" destId="{D182D142-1E4F-40B0-969A-BD7A3726D506}"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94F2F-6F1B-4721-8149-F989117C4FB4}" type="doc">
      <dgm:prSet loTypeId="urn:microsoft.com/office/officeart/2005/8/layout/chevron1" loCatId="process" qsTypeId="urn:microsoft.com/office/officeart/2005/8/quickstyle/simple1" qsCatId="simple" csTypeId="urn:microsoft.com/office/officeart/2005/8/colors/accent1_2" csCatId="accent1" phldr="1"/>
      <dgm:spPr/>
    </dgm:pt>
    <dgm:pt modelId="{0011E665-7C89-49F8-9E40-34FDC66C8B12}">
      <dgm:prSet phldrT="[Text]"/>
      <dgm:spPr>
        <a:solidFill>
          <a:srgbClr val="FF0000">
            <a:alpha val="89804"/>
          </a:srgbClr>
        </a:solidFill>
      </dgm:spPr>
      <dgm:t>
        <a:bodyPr/>
        <a:lstStyle/>
        <a:p>
          <a:r>
            <a:rPr lang="en-US"/>
            <a:t> </a:t>
          </a:r>
        </a:p>
      </dgm:t>
    </dgm:pt>
    <dgm:pt modelId="{0F791065-5526-4350-8E94-C8B0BA9E89F3}" type="parTrans" cxnId="{72A4BE02-59D5-4C73-9B94-6BB9C3F523F4}">
      <dgm:prSet/>
      <dgm:spPr/>
      <dgm:t>
        <a:bodyPr/>
        <a:lstStyle/>
        <a:p>
          <a:endParaRPr lang="en-US"/>
        </a:p>
      </dgm:t>
    </dgm:pt>
    <dgm:pt modelId="{42A8970B-2962-483A-A7F2-6702E64A2CCD}" type="sibTrans" cxnId="{72A4BE02-59D5-4C73-9B94-6BB9C3F523F4}">
      <dgm:prSet/>
      <dgm:spPr/>
      <dgm:t>
        <a:bodyPr/>
        <a:lstStyle/>
        <a:p>
          <a:endParaRPr lang="en-US"/>
        </a:p>
      </dgm:t>
    </dgm:pt>
    <dgm:pt modelId="{BB1B9420-A851-4CA3-8994-0541C32FEB73}">
      <dgm:prSet/>
      <dgm:spPr>
        <a:solidFill>
          <a:srgbClr val="00B050">
            <a:alpha val="74902"/>
          </a:srgbClr>
        </a:solidFill>
      </dgm:spPr>
      <dgm:t>
        <a:bodyPr/>
        <a:lstStyle/>
        <a:p>
          <a:endParaRPr lang="en-US"/>
        </a:p>
      </dgm:t>
    </dgm:pt>
    <dgm:pt modelId="{E9E6A735-3394-4336-AB40-30DF42A01605}" type="parTrans" cxnId="{CAD53AA3-6828-4894-8CC0-705E3C177F02}">
      <dgm:prSet/>
      <dgm:spPr/>
      <dgm:t>
        <a:bodyPr/>
        <a:lstStyle/>
        <a:p>
          <a:endParaRPr lang="en-US"/>
        </a:p>
      </dgm:t>
    </dgm:pt>
    <dgm:pt modelId="{279D2F93-2457-48A0-B8AA-56D1F837E451}" type="sibTrans" cxnId="{CAD53AA3-6828-4894-8CC0-705E3C177F02}">
      <dgm:prSet/>
      <dgm:spPr/>
      <dgm:t>
        <a:bodyPr/>
        <a:lstStyle/>
        <a:p>
          <a:endParaRPr lang="en-US"/>
        </a:p>
      </dgm:t>
    </dgm:pt>
    <dgm:pt modelId="{F73794D1-ACBD-431A-A1C2-87F29A665D67}" type="pres">
      <dgm:prSet presAssocID="{87994F2F-6F1B-4721-8149-F989117C4FB4}" presName="Name0" presStyleCnt="0">
        <dgm:presLayoutVars>
          <dgm:dir/>
          <dgm:animLvl val="lvl"/>
          <dgm:resizeHandles val="exact"/>
        </dgm:presLayoutVars>
      </dgm:prSet>
      <dgm:spPr/>
    </dgm:pt>
    <dgm:pt modelId="{00D7D908-EE29-4966-837E-83391CFE2BF4}" type="pres">
      <dgm:prSet presAssocID="{0011E665-7C89-49F8-9E40-34FDC66C8B12}" presName="parTxOnly" presStyleLbl="node1" presStyleIdx="0" presStyleCnt="2" custScaleX="77159">
        <dgm:presLayoutVars>
          <dgm:chMax val="0"/>
          <dgm:chPref val="0"/>
          <dgm:bulletEnabled val="1"/>
        </dgm:presLayoutVars>
      </dgm:prSet>
      <dgm:spPr/>
    </dgm:pt>
    <dgm:pt modelId="{2E01700A-0B86-49F4-9E47-D66E2C19A620}" type="pres">
      <dgm:prSet presAssocID="{42A8970B-2962-483A-A7F2-6702E64A2CCD}" presName="parTxOnlySpace" presStyleCnt="0"/>
      <dgm:spPr/>
    </dgm:pt>
    <dgm:pt modelId="{437354A7-8D59-4071-86E5-954B2CF81ECE}" type="pres">
      <dgm:prSet presAssocID="{BB1B9420-A851-4CA3-8994-0541C32FEB73}" presName="parTxOnly" presStyleLbl="node1" presStyleIdx="1" presStyleCnt="2" custScaleX="30719">
        <dgm:presLayoutVars>
          <dgm:chMax val="0"/>
          <dgm:chPref val="0"/>
          <dgm:bulletEnabled val="1"/>
        </dgm:presLayoutVars>
      </dgm:prSet>
      <dgm:spPr/>
    </dgm:pt>
  </dgm:ptLst>
  <dgm:cxnLst>
    <dgm:cxn modelId="{72A4BE02-59D5-4C73-9B94-6BB9C3F523F4}" srcId="{87994F2F-6F1B-4721-8149-F989117C4FB4}" destId="{0011E665-7C89-49F8-9E40-34FDC66C8B12}" srcOrd="0" destOrd="0" parTransId="{0F791065-5526-4350-8E94-C8B0BA9E89F3}" sibTransId="{42A8970B-2962-483A-A7F2-6702E64A2CCD}"/>
    <dgm:cxn modelId="{B5B1E367-DE72-4801-A4E1-2660CD4DB2B9}" type="presOf" srcId="{87994F2F-6F1B-4721-8149-F989117C4FB4}" destId="{F73794D1-ACBD-431A-A1C2-87F29A665D67}" srcOrd="0" destOrd="0" presId="urn:microsoft.com/office/officeart/2005/8/layout/chevron1"/>
    <dgm:cxn modelId="{CAD53AA3-6828-4894-8CC0-705E3C177F02}" srcId="{87994F2F-6F1B-4721-8149-F989117C4FB4}" destId="{BB1B9420-A851-4CA3-8994-0541C32FEB73}" srcOrd="1" destOrd="0" parTransId="{E9E6A735-3394-4336-AB40-30DF42A01605}" sibTransId="{279D2F93-2457-48A0-B8AA-56D1F837E451}"/>
    <dgm:cxn modelId="{CB143CAE-7C38-4738-8AA6-A3E9B5A67F19}" type="presOf" srcId="{0011E665-7C89-49F8-9E40-34FDC66C8B12}" destId="{00D7D908-EE29-4966-837E-83391CFE2BF4}" srcOrd="0" destOrd="0" presId="urn:microsoft.com/office/officeart/2005/8/layout/chevron1"/>
    <dgm:cxn modelId="{3C2099D0-17EB-40E3-A00A-3AA201990119}" type="presOf" srcId="{BB1B9420-A851-4CA3-8994-0541C32FEB73}" destId="{437354A7-8D59-4071-86E5-954B2CF81ECE}" srcOrd="0" destOrd="0" presId="urn:microsoft.com/office/officeart/2005/8/layout/chevron1"/>
    <dgm:cxn modelId="{1F2937F1-CBB9-4405-B488-EF3BAD44FD7A}" type="presParOf" srcId="{F73794D1-ACBD-431A-A1C2-87F29A665D67}" destId="{00D7D908-EE29-4966-837E-83391CFE2BF4}" srcOrd="0" destOrd="0" presId="urn:microsoft.com/office/officeart/2005/8/layout/chevron1"/>
    <dgm:cxn modelId="{D2328553-6D1D-4A4E-851E-7B6CC7FD0A1C}" type="presParOf" srcId="{F73794D1-ACBD-431A-A1C2-87F29A665D67}" destId="{2E01700A-0B86-49F4-9E47-D66E2C19A620}" srcOrd="1" destOrd="0" presId="urn:microsoft.com/office/officeart/2005/8/layout/chevron1"/>
    <dgm:cxn modelId="{5EB70511-AC0B-4726-9015-D1C794EA2414}" type="presParOf" srcId="{F73794D1-ACBD-431A-A1C2-87F29A665D67}" destId="{437354A7-8D59-4071-86E5-954B2CF81ECE}" srcOrd="2"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994F2F-6F1B-4721-8149-F989117C4FB4}" type="doc">
      <dgm:prSet loTypeId="urn:microsoft.com/office/officeart/2005/8/layout/chevron1" loCatId="process" qsTypeId="urn:microsoft.com/office/officeart/2005/8/quickstyle/simple1" qsCatId="simple" csTypeId="urn:microsoft.com/office/officeart/2005/8/colors/accent1_2" csCatId="accent1" phldr="1"/>
      <dgm:spPr/>
    </dgm:pt>
    <dgm:pt modelId="{0011E665-7C89-49F8-9E40-34FDC66C8B12}">
      <dgm:prSet phldrT="[Text]"/>
      <dgm:spPr>
        <a:solidFill>
          <a:srgbClr val="FF0000">
            <a:alpha val="89804"/>
          </a:srgbClr>
        </a:solidFill>
      </dgm:spPr>
      <dgm:t>
        <a:bodyPr/>
        <a:lstStyle/>
        <a:p>
          <a:r>
            <a:rPr lang="en-US"/>
            <a:t> </a:t>
          </a:r>
        </a:p>
      </dgm:t>
    </dgm:pt>
    <dgm:pt modelId="{0F791065-5526-4350-8E94-C8B0BA9E89F3}" type="parTrans" cxnId="{72A4BE02-59D5-4C73-9B94-6BB9C3F523F4}">
      <dgm:prSet/>
      <dgm:spPr/>
      <dgm:t>
        <a:bodyPr/>
        <a:lstStyle/>
        <a:p>
          <a:endParaRPr lang="en-US"/>
        </a:p>
      </dgm:t>
    </dgm:pt>
    <dgm:pt modelId="{42A8970B-2962-483A-A7F2-6702E64A2CCD}" type="sibTrans" cxnId="{72A4BE02-59D5-4C73-9B94-6BB9C3F523F4}">
      <dgm:prSet/>
      <dgm:spPr/>
      <dgm:t>
        <a:bodyPr/>
        <a:lstStyle/>
        <a:p>
          <a:endParaRPr lang="en-US"/>
        </a:p>
      </dgm:t>
    </dgm:pt>
    <dgm:pt modelId="{F73794D1-ACBD-431A-A1C2-87F29A665D67}" type="pres">
      <dgm:prSet presAssocID="{87994F2F-6F1B-4721-8149-F989117C4FB4}" presName="Name0" presStyleCnt="0">
        <dgm:presLayoutVars>
          <dgm:dir/>
          <dgm:animLvl val="lvl"/>
          <dgm:resizeHandles val="exact"/>
        </dgm:presLayoutVars>
      </dgm:prSet>
      <dgm:spPr/>
    </dgm:pt>
    <dgm:pt modelId="{00D7D908-EE29-4966-837E-83391CFE2BF4}" type="pres">
      <dgm:prSet presAssocID="{0011E665-7C89-49F8-9E40-34FDC66C8B12}" presName="parTxOnly" presStyleLbl="node1" presStyleIdx="0" presStyleCnt="1">
        <dgm:presLayoutVars>
          <dgm:chMax val="0"/>
          <dgm:chPref val="0"/>
          <dgm:bulletEnabled val="1"/>
        </dgm:presLayoutVars>
      </dgm:prSet>
      <dgm:spPr/>
    </dgm:pt>
  </dgm:ptLst>
  <dgm:cxnLst>
    <dgm:cxn modelId="{72A4BE02-59D5-4C73-9B94-6BB9C3F523F4}" srcId="{87994F2F-6F1B-4721-8149-F989117C4FB4}" destId="{0011E665-7C89-49F8-9E40-34FDC66C8B12}" srcOrd="0" destOrd="0" parTransId="{0F791065-5526-4350-8E94-C8B0BA9E89F3}" sibTransId="{42A8970B-2962-483A-A7F2-6702E64A2CCD}"/>
    <dgm:cxn modelId="{B5B1E367-DE72-4801-A4E1-2660CD4DB2B9}" type="presOf" srcId="{87994F2F-6F1B-4721-8149-F989117C4FB4}" destId="{F73794D1-ACBD-431A-A1C2-87F29A665D67}" srcOrd="0" destOrd="0" presId="urn:microsoft.com/office/officeart/2005/8/layout/chevron1"/>
    <dgm:cxn modelId="{CB143CAE-7C38-4738-8AA6-A3E9B5A67F19}" type="presOf" srcId="{0011E665-7C89-49F8-9E40-34FDC66C8B12}" destId="{00D7D908-EE29-4966-837E-83391CFE2BF4}" srcOrd="0" destOrd="0" presId="urn:microsoft.com/office/officeart/2005/8/layout/chevron1"/>
    <dgm:cxn modelId="{1F2937F1-CBB9-4405-B488-EF3BAD44FD7A}" type="presParOf" srcId="{F73794D1-ACBD-431A-A1C2-87F29A665D67}" destId="{00D7D908-EE29-4966-837E-83391CFE2BF4}" srcOrd="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BEEE5-9066-4E73-BDC5-4E04789A6243}">
      <dsp:nvSpPr>
        <dsp:cNvPr id="0" name=""/>
        <dsp:cNvSpPr/>
      </dsp:nvSpPr>
      <dsp:spPr>
        <a:xfrm>
          <a:off x="5052" y="1106170"/>
          <a:ext cx="1879375" cy="751750"/>
        </a:xfrm>
        <a:prstGeom prst="chevron">
          <a:avLst/>
        </a:prstGeom>
        <a:solidFill>
          <a:schemeClr val="bg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US" sz="4500" kern="1200" dirty="0"/>
            <a:t> </a:t>
          </a:r>
        </a:p>
      </dsp:txBody>
      <dsp:txXfrm>
        <a:off x="380927" y="1106170"/>
        <a:ext cx="1127625" cy="751750"/>
      </dsp:txXfrm>
    </dsp:sp>
    <dsp:sp modelId="{A0EB4962-AA6D-44C7-A86A-BD5827C95B12}">
      <dsp:nvSpPr>
        <dsp:cNvPr id="0" name=""/>
        <dsp:cNvSpPr/>
      </dsp:nvSpPr>
      <dsp:spPr>
        <a:xfrm>
          <a:off x="1696489" y="1106170"/>
          <a:ext cx="1879375" cy="751750"/>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2072364" y="1106170"/>
        <a:ext cx="1127625" cy="751750"/>
      </dsp:txXfrm>
    </dsp:sp>
    <dsp:sp modelId="{4BED71BB-20F2-4566-9B3D-AE87DEE01600}">
      <dsp:nvSpPr>
        <dsp:cNvPr id="0" name=""/>
        <dsp:cNvSpPr/>
      </dsp:nvSpPr>
      <dsp:spPr>
        <a:xfrm>
          <a:off x="3387927" y="1106170"/>
          <a:ext cx="1879375" cy="751750"/>
        </a:xfrm>
        <a:prstGeom prst="chevron">
          <a:avLst/>
        </a:prstGeom>
        <a:solidFill>
          <a:srgbClr val="B7D4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US" sz="4500" kern="1200" dirty="0"/>
            <a:t> </a:t>
          </a:r>
        </a:p>
      </dsp:txBody>
      <dsp:txXfrm>
        <a:off x="3763802" y="1106170"/>
        <a:ext cx="1127625" cy="751750"/>
      </dsp:txXfrm>
    </dsp:sp>
    <dsp:sp modelId="{00D7D908-EE29-4966-837E-83391CFE2BF4}">
      <dsp:nvSpPr>
        <dsp:cNvPr id="0" name=""/>
        <dsp:cNvSpPr/>
      </dsp:nvSpPr>
      <dsp:spPr>
        <a:xfrm>
          <a:off x="5079364" y="1106170"/>
          <a:ext cx="1879375" cy="751750"/>
        </a:xfrm>
        <a:prstGeom prst="chevron">
          <a:avLst/>
        </a:prstGeom>
        <a:solidFill>
          <a:srgbClr val="FF000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r>
            <a:rPr lang="en-US" sz="4500" kern="1200" dirty="0"/>
            <a:t> </a:t>
          </a:r>
        </a:p>
      </dsp:txBody>
      <dsp:txXfrm>
        <a:off x="5455239" y="1106170"/>
        <a:ext cx="1127625" cy="751750"/>
      </dsp:txXfrm>
    </dsp:sp>
    <dsp:sp modelId="{437354A7-8D59-4071-86E5-954B2CF81ECE}">
      <dsp:nvSpPr>
        <dsp:cNvPr id="0" name=""/>
        <dsp:cNvSpPr/>
      </dsp:nvSpPr>
      <dsp:spPr>
        <a:xfrm>
          <a:off x="6770802" y="1106170"/>
          <a:ext cx="1879375" cy="751750"/>
        </a:xfrm>
        <a:prstGeom prst="chevron">
          <a:avLst/>
        </a:prstGeom>
        <a:solidFill>
          <a:srgbClr val="FFC000">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7146677" y="1106170"/>
        <a:ext cx="1127625" cy="751750"/>
      </dsp:txXfrm>
    </dsp:sp>
    <dsp:sp modelId="{D182D142-1E4F-40B0-969A-BD7A3726D506}">
      <dsp:nvSpPr>
        <dsp:cNvPr id="0" name=""/>
        <dsp:cNvSpPr/>
      </dsp:nvSpPr>
      <dsp:spPr>
        <a:xfrm>
          <a:off x="8462239" y="1106170"/>
          <a:ext cx="1879375" cy="751750"/>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23" tIns="60008" rIns="60008" bIns="60008"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8838114" y="1106170"/>
        <a:ext cx="1127625" cy="75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7D908-EE29-4966-837E-83391CFE2BF4}">
      <dsp:nvSpPr>
        <dsp:cNvPr id="0" name=""/>
        <dsp:cNvSpPr/>
      </dsp:nvSpPr>
      <dsp:spPr>
        <a:xfrm>
          <a:off x="1465" y="611521"/>
          <a:ext cx="2198936" cy="1566696"/>
        </a:xfrm>
        <a:prstGeom prst="chevron">
          <a:avLst/>
        </a:prstGeom>
        <a:solidFill>
          <a:srgbClr val="FF000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r>
            <a:rPr lang="en-US" sz="6400" kern="1200" dirty="0"/>
            <a:t> </a:t>
          </a:r>
        </a:p>
      </dsp:txBody>
      <dsp:txXfrm>
        <a:off x="784813" y="611521"/>
        <a:ext cx="632240" cy="1566696"/>
      </dsp:txXfrm>
    </dsp:sp>
    <dsp:sp modelId="{437354A7-8D59-4071-86E5-954B2CF81ECE}">
      <dsp:nvSpPr>
        <dsp:cNvPr id="0" name=""/>
        <dsp:cNvSpPr/>
      </dsp:nvSpPr>
      <dsp:spPr>
        <a:xfrm>
          <a:off x="1802727" y="598549"/>
          <a:ext cx="3916740" cy="1566696"/>
        </a:xfrm>
        <a:prstGeom prst="chevron">
          <a:avLst/>
        </a:prstGeom>
        <a:solidFill>
          <a:srgbClr val="FFC000">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2586075" y="598549"/>
        <a:ext cx="2350044" cy="1566696"/>
      </dsp:txXfrm>
    </dsp:sp>
    <dsp:sp modelId="{D182D142-1E4F-40B0-969A-BD7A3726D506}">
      <dsp:nvSpPr>
        <dsp:cNvPr id="0" name=""/>
        <dsp:cNvSpPr/>
      </dsp:nvSpPr>
      <dsp:spPr>
        <a:xfrm>
          <a:off x="5333794" y="611521"/>
          <a:ext cx="3916740" cy="1566696"/>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6117142" y="611521"/>
        <a:ext cx="2350044" cy="1566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7D908-EE29-4966-837E-83391CFE2BF4}">
      <dsp:nvSpPr>
        <dsp:cNvPr id="0" name=""/>
        <dsp:cNvSpPr/>
      </dsp:nvSpPr>
      <dsp:spPr>
        <a:xfrm>
          <a:off x="2710" y="734400"/>
          <a:ext cx="3302349" cy="1320939"/>
        </a:xfrm>
        <a:prstGeom prst="chevron">
          <a:avLst/>
        </a:prstGeom>
        <a:solidFill>
          <a:srgbClr val="FF000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63180" y="734400"/>
        <a:ext cx="1981410" cy="1320939"/>
      </dsp:txXfrm>
    </dsp:sp>
    <dsp:sp modelId="{437354A7-8D59-4071-86E5-954B2CF81ECE}">
      <dsp:nvSpPr>
        <dsp:cNvPr id="0" name=""/>
        <dsp:cNvSpPr/>
      </dsp:nvSpPr>
      <dsp:spPr>
        <a:xfrm>
          <a:off x="2974825" y="734400"/>
          <a:ext cx="3302349" cy="1320939"/>
        </a:xfrm>
        <a:prstGeom prst="chevron">
          <a:avLst/>
        </a:prstGeom>
        <a:solidFill>
          <a:srgbClr val="FFC000">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635295" y="734400"/>
        <a:ext cx="1981410" cy="1320939"/>
      </dsp:txXfrm>
    </dsp:sp>
    <dsp:sp modelId="{D182D142-1E4F-40B0-969A-BD7A3726D506}">
      <dsp:nvSpPr>
        <dsp:cNvPr id="0" name=""/>
        <dsp:cNvSpPr/>
      </dsp:nvSpPr>
      <dsp:spPr>
        <a:xfrm>
          <a:off x="5946939" y="734400"/>
          <a:ext cx="3302349" cy="1320939"/>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607409" y="734400"/>
        <a:ext cx="1981410" cy="1320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7D908-EE29-4966-837E-83391CFE2BF4}">
      <dsp:nvSpPr>
        <dsp:cNvPr id="0" name=""/>
        <dsp:cNvSpPr/>
      </dsp:nvSpPr>
      <dsp:spPr>
        <a:xfrm>
          <a:off x="102585" y="0"/>
          <a:ext cx="7131779" cy="1536147"/>
        </a:xfrm>
        <a:prstGeom prst="chevron">
          <a:avLst/>
        </a:prstGeom>
        <a:solidFill>
          <a:srgbClr val="FF000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870659" y="0"/>
        <a:ext cx="5595632" cy="1536147"/>
      </dsp:txXfrm>
    </dsp:sp>
    <dsp:sp modelId="{437354A7-8D59-4071-86E5-954B2CF81ECE}">
      <dsp:nvSpPr>
        <dsp:cNvPr id="0" name=""/>
        <dsp:cNvSpPr/>
      </dsp:nvSpPr>
      <dsp:spPr>
        <a:xfrm>
          <a:off x="6310068" y="0"/>
          <a:ext cx="2839346" cy="1536147"/>
        </a:xfrm>
        <a:prstGeom prst="chevron">
          <a:avLst/>
        </a:prstGeom>
        <a:solidFill>
          <a:srgbClr val="00B050">
            <a:alpha val="74902"/>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078142" y="0"/>
        <a:ext cx="1303199" cy="1536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7D908-EE29-4966-837E-83391CFE2BF4}">
      <dsp:nvSpPr>
        <dsp:cNvPr id="0" name=""/>
        <dsp:cNvSpPr/>
      </dsp:nvSpPr>
      <dsp:spPr>
        <a:xfrm>
          <a:off x="4517" y="0"/>
          <a:ext cx="9242964" cy="1494589"/>
        </a:xfrm>
        <a:prstGeom prst="chevron">
          <a:avLst/>
        </a:prstGeom>
        <a:solidFill>
          <a:srgbClr val="FF000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751812" y="0"/>
        <a:ext cx="7748375" cy="14945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D09DB-51FE-4CD5-9E49-2D0AC7DA1AFD}" type="datetimeFigureOut">
              <a:rPr lang="en-US" smtClean="0"/>
              <a:t>4/30/24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93B36-AD62-412B-BBC6-576E6D9B8866}" type="slidenum">
              <a:rPr lang="en-US" smtClean="0"/>
              <a:t>‹#›</a:t>
            </a:fld>
            <a:endParaRPr lang="en-US"/>
          </a:p>
        </p:txBody>
      </p:sp>
    </p:spTree>
    <p:extLst>
      <p:ext uri="{BB962C8B-B14F-4D97-AF65-F5344CB8AC3E}">
        <p14:creationId xmlns:p14="http://schemas.microsoft.com/office/powerpoint/2010/main" val="21241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93B36-AD62-412B-BBC6-576E6D9B8866}" type="slidenum">
              <a:rPr lang="en-US" smtClean="0"/>
              <a:t>3</a:t>
            </a:fld>
            <a:endParaRPr lang="en-US" dirty="0"/>
          </a:p>
        </p:txBody>
      </p:sp>
    </p:spTree>
    <p:extLst>
      <p:ext uri="{BB962C8B-B14F-4D97-AF65-F5344CB8AC3E}">
        <p14:creationId xmlns:p14="http://schemas.microsoft.com/office/powerpoint/2010/main" val="3763962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82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7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6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113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50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56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39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72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33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54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93B36-AD62-412B-BBC6-576E6D9B8866}" type="slidenum">
              <a:rPr lang="en-US" smtClean="0"/>
              <a:t>5</a:t>
            </a:fld>
            <a:endParaRPr lang="en-US"/>
          </a:p>
        </p:txBody>
      </p:sp>
    </p:spTree>
    <p:extLst>
      <p:ext uri="{BB962C8B-B14F-4D97-AF65-F5344CB8AC3E}">
        <p14:creationId xmlns:p14="http://schemas.microsoft.com/office/powerpoint/2010/main" val="3676634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406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50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36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466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71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330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26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33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026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5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93B36-AD62-412B-BBC6-576E6D9B8866}" type="slidenum">
              <a:rPr lang="en-US" smtClean="0"/>
              <a:t>7</a:t>
            </a:fld>
            <a:endParaRPr lang="en-US"/>
          </a:p>
        </p:txBody>
      </p:sp>
    </p:spTree>
    <p:extLst>
      <p:ext uri="{BB962C8B-B14F-4D97-AF65-F5344CB8AC3E}">
        <p14:creationId xmlns:p14="http://schemas.microsoft.com/office/powerpoint/2010/main" val="4021261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794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065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101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074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603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66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458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84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66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82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93B36-AD62-412B-BBC6-576E6D9B8866}" type="slidenum">
              <a:rPr lang="en-US" smtClean="0"/>
              <a:t>9</a:t>
            </a:fld>
            <a:endParaRPr lang="en-US"/>
          </a:p>
        </p:txBody>
      </p:sp>
    </p:spTree>
    <p:extLst>
      <p:ext uri="{BB962C8B-B14F-4D97-AF65-F5344CB8AC3E}">
        <p14:creationId xmlns:p14="http://schemas.microsoft.com/office/powerpoint/2010/main" val="2000735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58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56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059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62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175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823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450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549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773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30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893B36-AD62-412B-BBC6-576E6D9B8866}" type="slidenum">
              <a:rPr lang="en-US" smtClean="0"/>
              <a:t>13</a:t>
            </a:fld>
            <a:endParaRPr lang="en-US"/>
          </a:p>
        </p:txBody>
      </p:sp>
    </p:spTree>
    <p:extLst>
      <p:ext uri="{BB962C8B-B14F-4D97-AF65-F5344CB8AC3E}">
        <p14:creationId xmlns:p14="http://schemas.microsoft.com/office/powerpoint/2010/main" val="16046426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91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1280E-67E5-744F-9CCA-3D7A323FE06C}"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346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838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8872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36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71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38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02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P"/>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B47F-6CAD-0C44-BD29-88C50A63A918}" type="slidenum">
              <a:rPr kumimoji="0" lang="en-NP"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P"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982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9"/>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3100" name="Rectangle 28"/>
          <p:cNvSpPr>
            <a:spLocks noGrp="1" noChangeArrowheads="1"/>
          </p:cNvSpPr>
          <p:nvPr>
            <p:ph type="ctrTitle"/>
          </p:nvPr>
        </p:nvSpPr>
        <p:spPr>
          <a:xfrm>
            <a:off x="836085" y="2205038"/>
            <a:ext cx="10509249"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4364568"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GB"/>
              <a:t>UNFCCC secretariat, programme</a:t>
            </a:r>
            <a:endParaRPr lang="de-DE"/>
          </a:p>
        </p:txBody>
      </p:sp>
      <p:sp>
        <p:nvSpPr>
          <p:cNvPr id="3109" name="Rectangle 37"/>
          <p:cNvSpPr>
            <a:spLocks noGrp="1" noChangeArrowheads="1"/>
          </p:cNvSpPr>
          <p:nvPr>
            <p:ph type="ftr" sz="quarter" idx="3"/>
          </p:nvPr>
        </p:nvSpPr>
        <p:spPr bwMode="auto">
          <a:xfrm>
            <a:off x="4364568"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a:t>Firstname Lastname, Job Title</a:t>
            </a:r>
          </a:p>
        </p:txBody>
      </p:sp>
      <p:sp>
        <p:nvSpPr>
          <p:cNvPr id="3110" name="Line 38"/>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3111" name="Line 39"/>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pic>
        <p:nvPicPr>
          <p:cNvPr id="3112" name="Picture 40" descr="unfccc_schriftzug_bi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0467" y="309564"/>
            <a:ext cx="10488084"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10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597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4317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43"/>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3100" name="Rectangle 28"/>
          <p:cNvSpPr>
            <a:spLocks noGrp="1" noChangeArrowheads="1"/>
          </p:cNvSpPr>
          <p:nvPr>
            <p:ph type="ctrTitle"/>
          </p:nvPr>
        </p:nvSpPr>
        <p:spPr>
          <a:xfrm>
            <a:off x="836088" y="2205038"/>
            <a:ext cx="10509249"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833969" y="3922718"/>
            <a:ext cx="10509251"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4364570"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a:p>
        </p:txBody>
      </p:sp>
      <p:sp>
        <p:nvSpPr>
          <p:cNvPr id="3109" name="Rectangle 37"/>
          <p:cNvSpPr>
            <a:spLocks noGrp="1" noChangeArrowheads="1"/>
          </p:cNvSpPr>
          <p:nvPr>
            <p:ph type="ftr" sz="quarter" idx="3"/>
          </p:nvPr>
        </p:nvSpPr>
        <p:spPr bwMode="auto">
          <a:xfrm>
            <a:off x="4364570"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3111" name="Line 39"/>
          <p:cNvSpPr>
            <a:spLocks noChangeShapeType="1"/>
          </p:cNvSpPr>
          <p:nvPr/>
        </p:nvSpPr>
        <p:spPr bwMode="auto">
          <a:xfrm>
            <a:off x="842433" y="6078543"/>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3112" name="Picture 40" descr="unfccc_schriftzug_bi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0467" y="309567"/>
            <a:ext cx="7865854" cy="314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BECA06B-F52B-41FF-9763-71F648DD471B}"/>
              </a:ext>
            </a:extLst>
          </p:cNvPr>
          <p:cNvPicPr>
            <a:picLocks noChangeAspect="1"/>
          </p:cNvPicPr>
          <p:nvPr userDrawn="1"/>
        </p:nvPicPr>
        <p:blipFill>
          <a:blip r:embed="rId3"/>
          <a:stretch>
            <a:fillRect/>
          </a:stretch>
        </p:blipFill>
        <p:spPr>
          <a:xfrm>
            <a:off x="833969" y="6117372"/>
            <a:ext cx="646232" cy="646232"/>
          </a:xfrm>
          <a:prstGeom prst="rect">
            <a:avLst/>
          </a:prstGeom>
        </p:spPr>
      </p:pic>
    </p:spTree>
    <p:extLst>
      <p:ext uri="{BB962C8B-B14F-4D97-AF65-F5344CB8AC3E}">
        <p14:creationId xmlns:p14="http://schemas.microsoft.com/office/powerpoint/2010/main" val="259938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userDrawn="1"/>
        </p:nvSpPr>
        <p:spPr>
          <a:xfrm>
            <a:off x="10818283" y="6237317"/>
            <a:ext cx="558304" cy="254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1200" smtClean="0"/>
              <a:pPr/>
              <a:t>‹#›</a:t>
            </a:fld>
            <a:endParaRPr lang="en-GB" sz="1200"/>
          </a:p>
        </p:txBody>
      </p:sp>
    </p:spTree>
    <p:extLst>
      <p:ext uri="{BB962C8B-B14F-4D97-AF65-F5344CB8AC3E}">
        <p14:creationId xmlns:p14="http://schemas.microsoft.com/office/powerpoint/2010/main" val="2700929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5"/>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5"/>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userDrawn="1"/>
        </p:nvSpPr>
        <p:spPr>
          <a:xfrm>
            <a:off x="10818283" y="6237317"/>
            <a:ext cx="558304" cy="254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1200" smtClean="0"/>
              <a:pPr/>
              <a:t>‹#›</a:t>
            </a:fld>
            <a:endParaRPr lang="en-GB" sz="1200"/>
          </a:p>
        </p:txBody>
      </p:sp>
    </p:spTree>
    <p:extLst>
      <p:ext uri="{BB962C8B-B14F-4D97-AF65-F5344CB8AC3E}">
        <p14:creationId xmlns:p14="http://schemas.microsoft.com/office/powerpoint/2010/main" val="115293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57199"/>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userDrawn="1"/>
        </p:nvSpPr>
        <p:spPr>
          <a:xfrm>
            <a:off x="10818283" y="6237317"/>
            <a:ext cx="558304" cy="254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1200" smtClean="0"/>
              <a:pPr/>
              <a:t>‹#›</a:t>
            </a:fld>
            <a:endParaRPr lang="en-GB" sz="1200"/>
          </a:p>
        </p:txBody>
      </p:sp>
    </p:spTree>
    <p:extLst>
      <p:ext uri="{BB962C8B-B14F-4D97-AF65-F5344CB8AC3E}">
        <p14:creationId xmlns:p14="http://schemas.microsoft.com/office/powerpoint/2010/main" val="15251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userDrawn="1"/>
        </p:nvSpPr>
        <p:spPr>
          <a:xfrm>
            <a:off x="10818283" y="6237317"/>
            <a:ext cx="558304" cy="254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1200" smtClean="0"/>
              <a:pPr/>
              <a:t>‹#›</a:t>
            </a:fld>
            <a:endParaRPr lang="en-GB" sz="1200"/>
          </a:p>
        </p:txBody>
      </p:sp>
    </p:spTree>
    <p:extLst>
      <p:ext uri="{BB962C8B-B14F-4D97-AF65-F5344CB8AC3E}">
        <p14:creationId xmlns:p14="http://schemas.microsoft.com/office/powerpoint/2010/main" val="178486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nvSpPr>
        <p:spPr>
          <a:xfrm>
            <a:off x="10818283" y="6237317"/>
            <a:ext cx="558304" cy="254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1200" smtClean="0"/>
              <a:pPr/>
              <a:t>‹#›</a:t>
            </a:fld>
            <a:endParaRPr lang="en-GB" sz="1200"/>
          </a:p>
        </p:txBody>
      </p:sp>
    </p:spTree>
    <p:extLst>
      <p:ext uri="{BB962C8B-B14F-4D97-AF65-F5344CB8AC3E}">
        <p14:creationId xmlns:p14="http://schemas.microsoft.com/office/powerpoint/2010/main" val="2829877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2E0C-6518-4F5C-AC94-F66463D83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270F90A-C867-4723-A104-9C61647C5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5" name="Footer Placeholder 4">
            <a:extLst>
              <a:ext uri="{FF2B5EF4-FFF2-40B4-BE49-F238E27FC236}">
                <a16:creationId xmlns:a16="http://schemas.microsoft.com/office/drawing/2014/main" id="{767AC275-094C-4046-84E6-D7DDC275BD4D}"/>
              </a:ext>
            </a:extLst>
          </p:cNvPr>
          <p:cNvSpPr>
            <a:spLocks noGrp="1"/>
          </p:cNvSpPr>
          <p:nvPr>
            <p:ph type="ftr" sz="quarter" idx="11"/>
          </p:nvPr>
        </p:nvSpPr>
        <p:spPr/>
        <p:txBody>
          <a:bodyPr/>
          <a:lstStyle/>
          <a:p>
            <a:r>
              <a:rPr lang="en-US"/>
              <a:t>LEG - Least Developed Countries Expert Group</a:t>
            </a:r>
            <a:endParaRPr lang="en-ID"/>
          </a:p>
        </p:txBody>
      </p:sp>
      <p:sp>
        <p:nvSpPr>
          <p:cNvPr id="6" name="Slide Number Placeholder 5">
            <a:extLst>
              <a:ext uri="{FF2B5EF4-FFF2-40B4-BE49-F238E27FC236}">
                <a16:creationId xmlns:a16="http://schemas.microsoft.com/office/drawing/2014/main" id="{AF40B882-E32E-4C31-9E17-49684C4A702D}"/>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207331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7" name="Object 66" hidden="1">
            <a:extLst>
              <a:ext uri="{FF2B5EF4-FFF2-40B4-BE49-F238E27FC236}">
                <a16:creationId xmlns:a16="http://schemas.microsoft.com/office/drawing/2014/main" id="{32452EC7-0E2F-437B-B5C1-C2826D32A44F}"/>
              </a:ext>
            </a:extLst>
          </p:cNvPr>
          <p:cNvGraphicFramePr>
            <a:graphicFrameLocks noChangeAspect="1"/>
          </p:cNvGraphicFramePr>
          <p:nvPr userDrawn="1">
            <p:custDataLst>
              <p:tags r:id="rId1"/>
            </p:custDataLst>
            <p:extLst>
              <p:ext uri="{D42A27DB-BD31-4B8C-83A1-F6EECF244321}">
                <p14:modId xmlns:p14="http://schemas.microsoft.com/office/powerpoint/2010/main" val="3145815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67" name="Object 66" hidden="1">
                        <a:extLst>
                          <a:ext uri="{FF2B5EF4-FFF2-40B4-BE49-F238E27FC236}">
                            <a16:creationId xmlns:a16="http://schemas.microsoft.com/office/drawing/2014/main" id="{32452EC7-0E2F-437B-B5C1-C2826D32A4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7FCF59F-F2C4-4E70-8F37-0A81B38DD8A8}"/>
              </a:ext>
            </a:extLst>
          </p:cNvPr>
          <p:cNvSpPr>
            <a:spLocks noGrp="1"/>
          </p:cNvSpPr>
          <p:nvPr>
            <p:ph type="title"/>
          </p:nvPr>
        </p:nvSpPr>
        <p:spPr/>
        <p:txBody>
          <a:bodyPr vert="horz" wrap="square"/>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8CC47A47-BDF6-4729-85C6-E78FF9AF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9" name="Rectangle 58">
            <a:extLst>
              <a:ext uri="{FF2B5EF4-FFF2-40B4-BE49-F238E27FC236}">
                <a16:creationId xmlns:a16="http://schemas.microsoft.com/office/drawing/2014/main" id="{28883A86-6BC3-43DB-A574-A3DFA32E8C43}"/>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60" name="Straight Connector 59">
            <a:extLst>
              <a:ext uri="{FF2B5EF4-FFF2-40B4-BE49-F238E27FC236}">
                <a16:creationId xmlns:a16="http://schemas.microsoft.com/office/drawing/2014/main" id="{A1FAE1A3-C059-4B8A-97D9-CD34531A3537}"/>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61" name="Picture 60" descr="Text&#10;&#10;Description automatically generated with medium confidence">
            <a:extLst>
              <a:ext uri="{FF2B5EF4-FFF2-40B4-BE49-F238E27FC236}">
                <a16:creationId xmlns:a16="http://schemas.microsoft.com/office/drawing/2014/main" id="{C929B0E0-D3FC-4CCD-9A65-A01FC4919DE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8134" y="502959"/>
            <a:ext cx="408348" cy="319643"/>
          </a:xfrm>
          <a:prstGeom prst="rect">
            <a:avLst/>
          </a:prstGeom>
        </p:spPr>
      </p:pic>
      <p:pic>
        <p:nvPicPr>
          <p:cNvPr id="62" name="Picture 61" descr="Text&#10;&#10;Description automatically generated with medium confidence">
            <a:extLst>
              <a:ext uri="{FF2B5EF4-FFF2-40B4-BE49-F238E27FC236}">
                <a16:creationId xmlns:a16="http://schemas.microsoft.com/office/drawing/2014/main" id="{48007E24-A4A5-448D-87E1-C50CBEFAE52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71735" y="863448"/>
            <a:ext cx="381147" cy="227065"/>
          </a:xfrm>
          <a:prstGeom prst="rect">
            <a:avLst/>
          </a:prstGeom>
        </p:spPr>
      </p:pic>
      <p:pic>
        <p:nvPicPr>
          <p:cNvPr id="63" name="Picture 62" descr="Text&#10;&#10;Description automatically generated with medium confidence">
            <a:extLst>
              <a:ext uri="{FF2B5EF4-FFF2-40B4-BE49-F238E27FC236}">
                <a16:creationId xmlns:a16="http://schemas.microsoft.com/office/drawing/2014/main" id="{FC1EB194-0DFF-4F20-82D6-4DE9485C4639}"/>
              </a:ext>
            </a:extLst>
          </p:cNvPr>
          <p:cNvPicPr>
            <a:picLocks noChangeAspect="1"/>
          </p:cNvPicPr>
          <p:nvPr userDrawn="1"/>
        </p:nvPicPr>
        <p:blipFill rotWithShape="1">
          <a:blip r:embed="rId7"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64" name="Rectangle 63">
            <a:extLst>
              <a:ext uri="{FF2B5EF4-FFF2-40B4-BE49-F238E27FC236}">
                <a16:creationId xmlns:a16="http://schemas.microsoft.com/office/drawing/2014/main" id="{4DF125DD-641D-457D-80AA-40C92ED8AB60}"/>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327BCB-9632-4B74-83D1-1C30E806AD0E}"/>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2443843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4306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E0D2-1860-4AA8-9310-57EF0910D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D08721E-0434-42DA-9DF3-3BC8909B4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AB0461E-CB5F-4D90-A4F9-DDE57620D741}"/>
              </a:ext>
            </a:extLst>
          </p:cNvPr>
          <p:cNvSpPr>
            <a:spLocks noGrp="1"/>
          </p:cNvSpPr>
          <p:nvPr>
            <p:ph type="ftr" sz="quarter" idx="11"/>
          </p:nvPr>
        </p:nvSpPr>
        <p:spPr/>
        <p:txBody>
          <a:bodyPr/>
          <a:lstStyle/>
          <a:p>
            <a:r>
              <a:rPr lang="en-US"/>
              <a:t>LEG - Least Developed Countries Expert Group</a:t>
            </a:r>
            <a:endParaRPr lang="en-ID"/>
          </a:p>
        </p:txBody>
      </p:sp>
      <p:sp>
        <p:nvSpPr>
          <p:cNvPr id="6" name="Slide Number Placeholder 5">
            <a:extLst>
              <a:ext uri="{FF2B5EF4-FFF2-40B4-BE49-F238E27FC236}">
                <a16:creationId xmlns:a16="http://schemas.microsoft.com/office/drawing/2014/main" id="{0B474C28-0158-413E-B54C-F7E1281F49AA}"/>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1933673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A05EA00-5BB3-4B80-8F6F-E6C49A38D85C}"/>
              </a:ext>
            </a:extLst>
          </p:cNvPr>
          <p:cNvGraphicFramePr>
            <a:graphicFrameLocks noChangeAspect="1"/>
          </p:cNvGraphicFramePr>
          <p:nvPr userDrawn="1">
            <p:custDataLst>
              <p:tags r:id="rId1"/>
            </p:custDataLst>
            <p:extLst>
              <p:ext uri="{D42A27DB-BD31-4B8C-83A1-F6EECF244321}">
                <p14:modId xmlns:p14="http://schemas.microsoft.com/office/powerpoint/2010/main" val="1025445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7" name="Object 6" hidden="1">
                        <a:extLst>
                          <a:ext uri="{FF2B5EF4-FFF2-40B4-BE49-F238E27FC236}">
                            <a16:creationId xmlns:a16="http://schemas.microsoft.com/office/drawing/2014/main" id="{6A05EA00-5BB3-4B80-8F6F-E6C49A38D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2E6FC0-D97E-40D0-9947-2567051B29BA}"/>
              </a:ext>
            </a:extLst>
          </p:cNvPr>
          <p:cNvSpPr>
            <a:spLocks noGrp="1"/>
          </p:cNvSpPr>
          <p:nvPr>
            <p:ph type="title"/>
          </p:nvPr>
        </p:nvSpPr>
        <p:spPr/>
        <p:txBody>
          <a:bodyPr vert="horz"/>
          <a:lstStyle/>
          <a:p>
            <a:r>
              <a:rPr lang="en-US"/>
              <a:t>Click to edit Master title style</a:t>
            </a:r>
            <a:endParaRPr lang="en-ID"/>
          </a:p>
        </p:txBody>
      </p:sp>
      <p:sp>
        <p:nvSpPr>
          <p:cNvPr id="4" name="Footer Placeholder 3">
            <a:extLst>
              <a:ext uri="{FF2B5EF4-FFF2-40B4-BE49-F238E27FC236}">
                <a16:creationId xmlns:a16="http://schemas.microsoft.com/office/drawing/2014/main" id="{FB1310C1-366C-4B1C-95D7-D500CCCBEA04}"/>
              </a:ext>
            </a:extLst>
          </p:cNvPr>
          <p:cNvSpPr>
            <a:spLocks noGrp="1"/>
          </p:cNvSpPr>
          <p:nvPr>
            <p:ph type="ftr" sz="quarter" idx="11"/>
          </p:nvPr>
        </p:nvSpPr>
        <p:spPr/>
        <p:txBody>
          <a:bodyPr/>
          <a:lstStyle/>
          <a:p>
            <a:r>
              <a:rPr lang="en-US"/>
              <a:t>LEG - Least Developed Countries Expert Group</a:t>
            </a:r>
            <a:endParaRPr lang="en-ID"/>
          </a:p>
        </p:txBody>
      </p:sp>
      <p:sp>
        <p:nvSpPr>
          <p:cNvPr id="8" name="Rectangle 7">
            <a:extLst>
              <a:ext uri="{FF2B5EF4-FFF2-40B4-BE49-F238E27FC236}">
                <a16:creationId xmlns:a16="http://schemas.microsoft.com/office/drawing/2014/main" id="{C0F1CC77-D049-4E2C-A69C-C67AA1CDF4F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9" name="Straight Connector 8">
            <a:extLst>
              <a:ext uri="{FF2B5EF4-FFF2-40B4-BE49-F238E27FC236}">
                <a16:creationId xmlns:a16="http://schemas.microsoft.com/office/drawing/2014/main" id="{C5C72183-6748-48DB-B2E6-D04517EC54EC}"/>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D40FD119-4239-4450-99D3-B9F3CC842A0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8134" y="502959"/>
            <a:ext cx="408348" cy="319643"/>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848744F5-7484-489D-AAC2-F25F5E23C43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71735" y="863448"/>
            <a:ext cx="381147" cy="227065"/>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F18DFED2-30D7-4B0E-8207-9AFF17AE6916}"/>
              </a:ext>
            </a:extLst>
          </p:cNvPr>
          <p:cNvPicPr>
            <a:picLocks noChangeAspect="1"/>
          </p:cNvPicPr>
          <p:nvPr userDrawn="1"/>
        </p:nvPicPr>
        <p:blipFill rotWithShape="1">
          <a:blip r:embed="rId7"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3" name="Rectangle 12">
            <a:extLst>
              <a:ext uri="{FF2B5EF4-FFF2-40B4-BE49-F238E27FC236}">
                <a16:creationId xmlns:a16="http://schemas.microsoft.com/office/drawing/2014/main" id="{9978A96D-F7EF-4343-9554-8C0EB59A6C9C}"/>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AA0E945-2C8F-4F31-86C2-497523DA50D3}"/>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531862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C9ACB163-ABAC-45DD-B0EB-CDB0D8ED59F2}"/>
              </a:ext>
            </a:extLst>
          </p:cNvPr>
          <p:cNvGraphicFramePr>
            <a:graphicFrameLocks noChangeAspect="1"/>
          </p:cNvGraphicFramePr>
          <p:nvPr userDrawn="1">
            <p:custDataLst>
              <p:tags r:id="rId1"/>
            </p:custDataLst>
            <p:extLst>
              <p:ext uri="{D42A27DB-BD31-4B8C-83A1-F6EECF244321}">
                <p14:modId xmlns:p14="http://schemas.microsoft.com/office/powerpoint/2010/main" val="2428159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19" name="Object 18" hidden="1">
                        <a:extLst>
                          <a:ext uri="{FF2B5EF4-FFF2-40B4-BE49-F238E27FC236}">
                            <a16:creationId xmlns:a16="http://schemas.microsoft.com/office/drawing/2014/main" id="{C9ACB163-ABAC-45DD-B0EB-CDB0D8ED59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8017989B-2C2C-479F-96DC-114FB5076B40}"/>
              </a:ext>
            </a:extLst>
          </p:cNvPr>
          <p:cNvSpPr>
            <a:spLocks noGrp="1"/>
          </p:cNvSpPr>
          <p:nvPr>
            <p:ph type="ftr" sz="quarter" idx="11"/>
          </p:nvPr>
        </p:nvSpPr>
        <p:spPr/>
        <p:txBody>
          <a:bodyPr/>
          <a:lstStyle/>
          <a:p>
            <a:r>
              <a:rPr lang="en-US"/>
              <a:t>LEG - Least Developed Countries Expert Group</a:t>
            </a:r>
            <a:endParaRPr lang="en-ID"/>
          </a:p>
        </p:txBody>
      </p:sp>
      <p:sp>
        <p:nvSpPr>
          <p:cNvPr id="12" name="Rectangle 11">
            <a:extLst>
              <a:ext uri="{FF2B5EF4-FFF2-40B4-BE49-F238E27FC236}">
                <a16:creationId xmlns:a16="http://schemas.microsoft.com/office/drawing/2014/main" id="{12395A42-A1A5-47EA-9089-F9630BE62F1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13" name="Straight Connector 12">
            <a:extLst>
              <a:ext uri="{FF2B5EF4-FFF2-40B4-BE49-F238E27FC236}">
                <a16:creationId xmlns:a16="http://schemas.microsoft.com/office/drawing/2014/main" id="{87CB78DA-CE59-4A78-A838-844CCFA3AD5B}"/>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AD360839-8D00-4BF8-B8EA-F31DE6B0DAB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58134" y="502959"/>
            <a:ext cx="408348" cy="31964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99D8231A-AA75-459A-956A-80889E1D309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71735" y="863448"/>
            <a:ext cx="381147" cy="227065"/>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025536CA-4076-4419-B3AE-563EFC333B3F}"/>
              </a:ext>
            </a:extLst>
          </p:cNvPr>
          <p:cNvPicPr>
            <a:picLocks noChangeAspect="1"/>
          </p:cNvPicPr>
          <p:nvPr userDrawn="1"/>
        </p:nvPicPr>
        <p:blipFill rotWithShape="1">
          <a:blip r:embed="rId7"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7" name="Rectangle 16">
            <a:extLst>
              <a:ext uri="{FF2B5EF4-FFF2-40B4-BE49-F238E27FC236}">
                <a16:creationId xmlns:a16="http://schemas.microsoft.com/office/drawing/2014/main" id="{D0D539DC-97CB-43BC-A0A9-342A385C7583}"/>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432CC67-CCD9-4237-BAA4-9FDE61F1A202}"/>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4284074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84">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D6A0325-C859-2249-8189-2AB9C4E11981}"/>
              </a:ext>
            </a:extLst>
          </p:cNvPr>
          <p:cNvSpPr>
            <a:spLocks noGrp="1"/>
          </p:cNvSpPr>
          <p:nvPr>
            <p:ph type="pic" sz="quarter" idx="15"/>
          </p:nvPr>
        </p:nvSpPr>
        <p:spPr>
          <a:xfrm>
            <a:off x="1147896" y="3181082"/>
            <a:ext cx="1666871" cy="2030116"/>
          </a:xfrm>
          <a:prstGeom prst="rect">
            <a:avLst/>
          </a:prstGeom>
          <a:solidFill>
            <a:schemeClr val="bg1">
              <a:lumMod val="95000"/>
            </a:schemeClr>
          </a:solidFill>
        </p:spPr>
        <p:txBody>
          <a:bodyPr>
            <a:normAutofit/>
          </a:bodyPr>
          <a:lstStyle>
            <a:lvl1pPr>
              <a:defRPr sz="1051"/>
            </a:lvl1pPr>
          </a:lstStyle>
          <a:p>
            <a:endParaRPr lang="en-US"/>
          </a:p>
        </p:txBody>
      </p:sp>
      <p:sp>
        <p:nvSpPr>
          <p:cNvPr id="6" name="Picture Placeholder 8">
            <a:extLst>
              <a:ext uri="{FF2B5EF4-FFF2-40B4-BE49-F238E27FC236}">
                <a16:creationId xmlns:a16="http://schemas.microsoft.com/office/drawing/2014/main" id="{B89B5716-351A-1F4B-A892-CA1405DE914A}"/>
              </a:ext>
            </a:extLst>
          </p:cNvPr>
          <p:cNvSpPr>
            <a:spLocks noGrp="1"/>
          </p:cNvSpPr>
          <p:nvPr>
            <p:ph type="pic" sz="quarter" idx="16"/>
          </p:nvPr>
        </p:nvSpPr>
        <p:spPr>
          <a:xfrm>
            <a:off x="2648676" y="3181082"/>
            <a:ext cx="1666871" cy="203011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332042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4"/>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59747" name="Rectangle 3"/>
          <p:cNvSpPr>
            <a:spLocks noGrp="1" noChangeArrowheads="1"/>
          </p:cNvSpPr>
          <p:nvPr>
            <p:ph type="ctrTitle"/>
          </p:nvPr>
        </p:nvSpPr>
        <p:spPr>
          <a:xfrm>
            <a:off x="836085" y="2205038"/>
            <a:ext cx="10509249"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4364568"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en-GB"/>
              <a:t>UNFCCC secretariat, programme</a:t>
            </a:r>
            <a:endParaRPr lang="de-DE"/>
          </a:p>
        </p:txBody>
      </p:sp>
      <p:sp>
        <p:nvSpPr>
          <p:cNvPr id="159752" name="Rectangle 8"/>
          <p:cNvSpPr>
            <a:spLocks noGrp="1" noChangeArrowheads="1"/>
          </p:cNvSpPr>
          <p:nvPr>
            <p:ph type="ftr" sz="quarter" idx="3"/>
          </p:nvPr>
        </p:nvSpPr>
        <p:spPr bwMode="auto">
          <a:xfrm>
            <a:off x="4364568"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a:t>Firstname Lastname, Job Title</a:t>
            </a:r>
          </a:p>
        </p:txBody>
      </p:sp>
      <p:sp>
        <p:nvSpPr>
          <p:cNvPr id="159753" name="Line 9"/>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59754" name="Line 10"/>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pic>
        <p:nvPicPr>
          <p:cNvPr id="159755" name="Picture 11" descr="unfccc_schriftzug_bi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0467" y="309564"/>
            <a:ext cx="10488084"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19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6277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5355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1352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0260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98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636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588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9091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8628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923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3807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F03A-A685-DF72-9705-9B1362990A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P"/>
          </a:p>
        </p:txBody>
      </p:sp>
      <p:sp>
        <p:nvSpPr>
          <p:cNvPr id="3" name="Subtitle 2">
            <a:extLst>
              <a:ext uri="{FF2B5EF4-FFF2-40B4-BE49-F238E27FC236}">
                <a16:creationId xmlns:a16="http://schemas.microsoft.com/office/drawing/2014/main" id="{7264D990-DCF3-D92C-DDD0-55E0136CB8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P"/>
          </a:p>
        </p:txBody>
      </p:sp>
      <p:sp>
        <p:nvSpPr>
          <p:cNvPr id="4" name="Date Placeholder 3">
            <a:extLst>
              <a:ext uri="{FF2B5EF4-FFF2-40B4-BE49-F238E27FC236}">
                <a16:creationId xmlns:a16="http://schemas.microsoft.com/office/drawing/2014/main" id="{F972FB07-8CE4-2226-5369-33F88C0141AB}"/>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5" name="Footer Placeholder 4">
            <a:extLst>
              <a:ext uri="{FF2B5EF4-FFF2-40B4-BE49-F238E27FC236}">
                <a16:creationId xmlns:a16="http://schemas.microsoft.com/office/drawing/2014/main" id="{24D96957-7F88-3777-89B5-9B6388B9C66D}"/>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98F3D246-1E90-A9ED-918E-83DB2FA5EA46}"/>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1880632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6FAF-029B-AE1F-D5CD-1261BF4A2180}"/>
              </a:ext>
            </a:extLst>
          </p:cNvPr>
          <p:cNvSpPr>
            <a:spLocks noGrp="1"/>
          </p:cNvSpPr>
          <p:nvPr>
            <p:ph type="title"/>
          </p:nvPr>
        </p:nvSpPr>
        <p:spPr/>
        <p:txBody>
          <a:bodyPr/>
          <a:lstStyle/>
          <a:p>
            <a:r>
              <a:rPr lang="en-US"/>
              <a:t>Click to edit Master title style</a:t>
            </a:r>
            <a:endParaRPr lang="en-NP"/>
          </a:p>
        </p:txBody>
      </p:sp>
      <p:sp>
        <p:nvSpPr>
          <p:cNvPr id="3" name="Content Placeholder 2">
            <a:extLst>
              <a:ext uri="{FF2B5EF4-FFF2-40B4-BE49-F238E27FC236}">
                <a16:creationId xmlns:a16="http://schemas.microsoft.com/office/drawing/2014/main" id="{3BDA854C-88A7-A1A6-7619-BD4211EB1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B9794C7A-9349-231D-CD7D-F912A06B879D}"/>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5" name="Footer Placeholder 4">
            <a:extLst>
              <a:ext uri="{FF2B5EF4-FFF2-40B4-BE49-F238E27FC236}">
                <a16:creationId xmlns:a16="http://schemas.microsoft.com/office/drawing/2014/main" id="{046CF9F0-4957-AF15-1D4E-F8F2352A1684}"/>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376AA68D-CAF2-1212-B535-8C72B7421749}"/>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4211784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FB8D-BC93-AA72-9EE4-A04884A1E6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P"/>
          </a:p>
        </p:txBody>
      </p:sp>
      <p:sp>
        <p:nvSpPr>
          <p:cNvPr id="3" name="Text Placeholder 2">
            <a:extLst>
              <a:ext uri="{FF2B5EF4-FFF2-40B4-BE49-F238E27FC236}">
                <a16:creationId xmlns:a16="http://schemas.microsoft.com/office/drawing/2014/main" id="{B6E07AFF-7DDB-BD76-8709-1FB438E4D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A6110B-C880-8121-7654-795290818A3A}"/>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5" name="Footer Placeholder 4">
            <a:extLst>
              <a:ext uri="{FF2B5EF4-FFF2-40B4-BE49-F238E27FC236}">
                <a16:creationId xmlns:a16="http://schemas.microsoft.com/office/drawing/2014/main" id="{EC114F16-C380-52E6-E1A7-BA7E0B8968DF}"/>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E6AE9A6B-EAF7-5631-4508-278F41A68E27}"/>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293524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AE5B-C07F-29CA-0798-3A303C7F0761}"/>
              </a:ext>
            </a:extLst>
          </p:cNvPr>
          <p:cNvSpPr>
            <a:spLocks noGrp="1"/>
          </p:cNvSpPr>
          <p:nvPr>
            <p:ph type="title"/>
          </p:nvPr>
        </p:nvSpPr>
        <p:spPr/>
        <p:txBody>
          <a:bodyPr/>
          <a:lstStyle/>
          <a:p>
            <a:r>
              <a:rPr lang="en-US"/>
              <a:t>Click to edit Master title style</a:t>
            </a:r>
            <a:endParaRPr lang="en-NP"/>
          </a:p>
        </p:txBody>
      </p:sp>
      <p:sp>
        <p:nvSpPr>
          <p:cNvPr id="3" name="Content Placeholder 2">
            <a:extLst>
              <a:ext uri="{FF2B5EF4-FFF2-40B4-BE49-F238E27FC236}">
                <a16:creationId xmlns:a16="http://schemas.microsoft.com/office/drawing/2014/main" id="{9688B98C-5684-1868-2E82-832F27CED1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Content Placeholder 3">
            <a:extLst>
              <a:ext uri="{FF2B5EF4-FFF2-40B4-BE49-F238E27FC236}">
                <a16:creationId xmlns:a16="http://schemas.microsoft.com/office/drawing/2014/main" id="{BF6A4738-2286-0746-177D-C8F1EC4667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5" name="Date Placeholder 4">
            <a:extLst>
              <a:ext uri="{FF2B5EF4-FFF2-40B4-BE49-F238E27FC236}">
                <a16:creationId xmlns:a16="http://schemas.microsoft.com/office/drawing/2014/main" id="{4A5AF598-7044-02B1-DAF7-037CB141AF96}"/>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6" name="Footer Placeholder 5">
            <a:extLst>
              <a:ext uri="{FF2B5EF4-FFF2-40B4-BE49-F238E27FC236}">
                <a16:creationId xmlns:a16="http://schemas.microsoft.com/office/drawing/2014/main" id="{FB6A8518-F5B4-1ECD-E26C-54F7337067B1}"/>
              </a:ext>
            </a:extLst>
          </p:cNvPr>
          <p:cNvSpPr>
            <a:spLocks noGrp="1"/>
          </p:cNvSpPr>
          <p:nvPr>
            <p:ph type="ftr" sz="quarter" idx="11"/>
          </p:nvPr>
        </p:nvSpPr>
        <p:spPr/>
        <p:txBody>
          <a:bodyPr/>
          <a:lstStyle/>
          <a:p>
            <a:endParaRPr lang="en-NP"/>
          </a:p>
        </p:txBody>
      </p:sp>
      <p:sp>
        <p:nvSpPr>
          <p:cNvPr id="7" name="Slide Number Placeholder 6">
            <a:extLst>
              <a:ext uri="{FF2B5EF4-FFF2-40B4-BE49-F238E27FC236}">
                <a16:creationId xmlns:a16="http://schemas.microsoft.com/office/drawing/2014/main" id="{9B1D1652-3F17-D63E-2405-E1EAFD65C193}"/>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1284802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BEAB-77BB-9EAF-2FB8-DBC9C0BA2B8A}"/>
              </a:ext>
            </a:extLst>
          </p:cNvPr>
          <p:cNvSpPr>
            <a:spLocks noGrp="1"/>
          </p:cNvSpPr>
          <p:nvPr>
            <p:ph type="title"/>
          </p:nvPr>
        </p:nvSpPr>
        <p:spPr>
          <a:xfrm>
            <a:off x="839788" y="365125"/>
            <a:ext cx="10515600" cy="1325563"/>
          </a:xfrm>
        </p:spPr>
        <p:txBody>
          <a:bodyPr/>
          <a:lstStyle/>
          <a:p>
            <a:r>
              <a:rPr lang="en-US"/>
              <a:t>Click to edit Master title style</a:t>
            </a:r>
            <a:endParaRPr lang="en-NP"/>
          </a:p>
        </p:txBody>
      </p:sp>
      <p:sp>
        <p:nvSpPr>
          <p:cNvPr id="3" name="Text Placeholder 2">
            <a:extLst>
              <a:ext uri="{FF2B5EF4-FFF2-40B4-BE49-F238E27FC236}">
                <a16:creationId xmlns:a16="http://schemas.microsoft.com/office/drawing/2014/main" id="{8F8656AF-24A5-E4F1-435F-8CF04DF30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E8651-7E80-9DB4-ACAB-F1EC350B2C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5" name="Text Placeholder 4">
            <a:extLst>
              <a:ext uri="{FF2B5EF4-FFF2-40B4-BE49-F238E27FC236}">
                <a16:creationId xmlns:a16="http://schemas.microsoft.com/office/drawing/2014/main" id="{E3BC87D8-394B-0C76-D743-9FCF1BEC4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D0A84-6213-779F-2B6D-526E17CA07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7" name="Date Placeholder 6">
            <a:extLst>
              <a:ext uri="{FF2B5EF4-FFF2-40B4-BE49-F238E27FC236}">
                <a16:creationId xmlns:a16="http://schemas.microsoft.com/office/drawing/2014/main" id="{C20D70D0-2D5E-C5C5-F715-17736C9C7484}"/>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8" name="Footer Placeholder 7">
            <a:extLst>
              <a:ext uri="{FF2B5EF4-FFF2-40B4-BE49-F238E27FC236}">
                <a16:creationId xmlns:a16="http://schemas.microsoft.com/office/drawing/2014/main" id="{4B95721D-9BC3-00D4-478E-79291D7D453E}"/>
              </a:ext>
            </a:extLst>
          </p:cNvPr>
          <p:cNvSpPr>
            <a:spLocks noGrp="1"/>
          </p:cNvSpPr>
          <p:nvPr>
            <p:ph type="ftr" sz="quarter" idx="11"/>
          </p:nvPr>
        </p:nvSpPr>
        <p:spPr/>
        <p:txBody>
          <a:bodyPr/>
          <a:lstStyle/>
          <a:p>
            <a:endParaRPr lang="en-NP"/>
          </a:p>
        </p:txBody>
      </p:sp>
      <p:sp>
        <p:nvSpPr>
          <p:cNvPr id="9" name="Slide Number Placeholder 8">
            <a:extLst>
              <a:ext uri="{FF2B5EF4-FFF2-40B4-BE49-F238E27FC236}">
                <a16:creationId xmlns:a16="http://schemas.microsoft.com/office/drawing/2014/main" id="{C81A3EF7-55A3-2C85-C80B-A04722A80585}"/>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181320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1"/>
            <a:ext cx="5143500"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408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A269-E40B-04C9-DB0E-1B7B54261A23}"/>
              </a:ext>
            </a:extLst>
          </p:cNvPr>
          <p:cNvSpPr>
            <a:spLocks noGrp="1"/>
          </p:cNvSpPr>
          <p:nvPr>
            <p:ph type="title"/>
          </p:nvPr>
        </p:nvSpPr>
        <p:spPr/>
        <p:txBody>
          <a:bodyPr/>
          <a:lstStyle/>
          <a:p>
            <a:r>
              <a:rPr lang="en-US"/>
              <a:t>Click to edit Master title style</a:t>
            </a:r>
            <a:endParaRPr lang="en-NP"/>
          </a:p>
        </p:txBody>
      </p:sp>
      <p:sp>
        <p:nvSpPr>
          <p:cNvPr id="3" name="Date Placeholder 2">
            <a:extLst>
              <a:ext uri="{FF2B5EF4-FFF2-40B4-BE49-F238E27FC236}">
                <a16:creationId xmlns:a16="http://schemas.microsoft.com/office/drawing/2014/main" id="{8EA33C24-8F50-1C51-0538-18217F061CCC}"/>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4" name="Footer Placeholder 3">
            <a:extLst>
              <a:ext uri="{FF2B5EF4-FFF2-40B4-BE49-F238E27FC236}">
                <a16:creationId xmlns:a16="http://schemas.microsoft.com/office/drawing/2014/main" id="{FBE1A999-A7A5-C9C1-87AC-B7B8197D27CA}"/>
              </a:ext>
            </a:extLst>
          </p:cNvPr>
          <p:cNvSpPr>
            <a:spLocks noGrp="1"/>
          </p:cNvSpPr>
          <p:nvPr>
            <p:ph type="ftr" sz="quarter" idx="11"/>
          </p:nvPr>
        </p:nvSpPr>
        <p:spPr/>
        <p:txBody>
          <a:bodyPr/>
          <a:lstStyle/>
          <a:p>
            <a:endParaRPr lang="en-NP"/>
          </a:p>
        </p:txBody>
      </p:sp>
      <p:sp>
        <p:nvSpPr>
          <p:cNvPr id="5" name="Slide Number Placeholder 4">
            <a:extLst>
              <a:ext uri="{FF2B5EF4-FFF2-40B4-BE49-F238E27FC236}">
                <a16:creationId xmlns:a16="http://schemas.microsoft.com/office/drawing/2014/main" id="{3BC885BA-623F-C022-9AD7-DCF7AD3F841F}"/>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690955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0CFD0-2BB7-5677-FBE8-300995BDE0BE}"/>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3" name="Footer Placeholder 2">
            <a:extLst>
              <a:ext uri="{FF2B5EF4-FFF2-40B4-BE49-F238E27FC236}">
                <a16:creationId xmlns:a16="http://schemas.microsoft.com/office/drawing/2014/main" id="{472A7DF6-FD38-772A-3664-C21D0CE1BEAC}"/>
              </a:ext>
            </a:extLst>
          </p:cNvPr>
          <p:cNvSpPr>
            <a:spLocks noGrp="1"/>
          </p:cNvSpPr>
          <p:nvPr>
            <p:ph type="ftr" sz="quarter" idx="11"/>
          </p:nvPr>
        </p:nvSpPr>
        <p:spPr/>
        <p:txBody>
          <a:bodyPr/>
          <a:lstStyle/>
          <a:p>
            <a:endParaRPr lang="en-NP"/>
          </a:p>
        </p:txBody>
      </p:sp>
      <p:sp>
        <p:nvSpPr>
          <p:cNvPr id="4" name="Slide Number Placeholder 3">
            <a:extLst>
              <a:ext uri="{FF2B5EF4-FFF2-40B4-BE49-F238E27FC236}">
                <a16:creationId xmlns:a16="http://schemas.microsoft.com/office/drawing/2014/main" id="{6A44EDA1-DBBA-9047-55B9-24A21E2B0C68}"/>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3148726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E55D-4912-4F2B-A0ED-894B0525A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P"/>
          </a:p>
        </p:txBody>
      </p:sp>
      <p:sp>
        <p:nvSpPr>
          <p:cNvPr id="3" name="Content Placeholder 2">
            <a:extLst>
              <a:ext uri="{FF2B5EF4-FFF2-40B4-BE49-F238E27FC236}">
                <a16:creationId xmlns:a16="http://schemas.microsoft.com/office/drawing/2014/main" id="{806BC013-EAEA-97D5-F16E-A43D5A5CF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Text Placeholder 3">
            <a:extLst>
              <a:ext uri="{FF2B5EF4-FFF2-40B4-BE49-F238E27FC236}">
                <a16:creationId xmlns:a16="http://schemas.microsoft.com/office/drawing/2014/main" id="{DC90122F-D80F-858E-0E14-CD36F00AB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059C1-AB70-E5F8-1881-F60AF0584007}"/>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6" name="Footer Placeholder 5">
            <a:extLst>
              <a:ext uri="{FF2B5EF4-FFF2-40B4-BE49-F238E27FC236}">
                <a16:creationId xmlns:a16="http://schemas.microsoft.com/office/drawing/2014/main" id="{AE62E4F9-32BF-FE6E-F85A-620E1151263D}"/>
              </a:ext>
            </a:extLst>
          </p:cNvPr>
          <p:cNvSpPr>
            <a:spLocks noGrp="1"/>
          </p:cNvSpPr>
          <p:nvPr>
            <p:ph type="ftr" sz="quarter" idx="11"/>
          </p:nvPr>
        </p:nvSpPr>
        <p:spPr/>
        <p:txBody>
          <a:bodyPr/>
          <a:lstStyle/>
          <a:p>
            <a:endParaRPr lang="en-NP"/>
          </a:p>
        </p:txBody>
      </p:sp>
      <p:sp>
        <p:nvSpPr>
          <p:cNvPr id="7" name="Slide Number Placeholder 6">
            <a:extLst>
              <a:ext uri="{FF2B5EF4-FFF2-40B4-BE49-F238E27FC236}">
                <a16:creationId xmlns:a16="http://schemas.microsoft.com/office/drawing/2014/main" id="{D903B917-CD6C-C898-77C3-15B1BACB99AC}"/>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2933336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6EFC-49AD-17EB-86D4-468983D60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P"/>
          </a:p>
        </p:txBody>
      </p:sp>
      <p:sp>
        <p:nvSpPr>
          <p:cNvPr id="3" name="Picture Placeholder 2">
            <a:extLst>
              <a:ext uri="{FF2B5EF4-FFF2-40B4-BE49-F238E27FC236}">
                <a16:creationId xmlns:a16="http://schemas.microsoft.com/office/drawing/2014/main" id="{EFE62A7E-C756-C4CC-0E32-A4ED43AEB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P"/>
          </a:p>
        </p:txBody>
      </p:sp>
      <p:sp>
        <p:nvSpPr>
          <p:cNvPr id="4" name="Text Placeholder 3">
            <a:extLst>
              <a:ext uri="{FF2B5EF4-FFF2-40B4-BE49-F238E27FC236}">
                <a16:creationId xmlns:a16="http://schemas.microsoft.com/office/drawing/2014/main" id="{37E49376-32E7-2932-DB54-07757A27A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347BE-C111-2E89-3447-48169DE1613E}"/>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6" name="Footer Placeholder 5">
            <a:extLst>
              <a:ext uri="{FF2B5EF4-FFF2-40B4-BE49-F238E27FC236}">
                <a16:creationId xmlns:a16="http://schemas.microsoft.com/office/drawing/2014/main" id="{EEEE041D-501C-B621-220D-227D7978321D}"/>
              </a:ext>
            </a:extLst>
          </p:cNvPr>
          <p:cNvSpPr>
            <a:spLocks noGrp="1"/>
          </p:cNvSpPr>
          <p:nvPr>
            <p:ph type="ftr" sz="quarter" idx="11"/>
          </p:nvPr>
        </p:nvSpPr>
        <p:spPr/>
        <p:txBody>
          <a:bodyPr/>
          <a:lstStyle/>
          <a:p>
            <a:endParaRPr lang="en-NP"/>
          </a:p>
        </p:txBody>
      </p:sp>
      <p:sp>
        <p:nvSpPr>
          <p:cNvPr id="7" name="Slide Number Placeholder 6">
            <a:extLst>
              <a:ext uri="{FF2B5EF4-FFF2-40B4-BE49-F238E27FC236}">
                <a16:creationId xmlns:a16="http://schemas.microsoft.com/office/drawing/2014/main" id="{55CDC123-656E-A239-74A6-883E62B2C2AC}"/>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1366145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F7EF-C587-69CC-6974-5753D03F8BE0}"/>
              </a:ext>
            </a:extLst>
          </p:cNvPr>
          <p:cNvSpPr>
            <a:spLocks noGrp="1"/>
          </p:cNvSpPr>
          <p:nvPr>
            <p:ph type="title"/>
          </p:nvPr>
        </p:nvSpPr>
        <p:spPr/>
        <p:txBody>
          <a:bodyPr/>
          <a:lstStyle/>
          <a:p>
            <a:r>
              <a:rPr lang="en-US"/>
              <a:t>Click to edit Master title style</a:t>
            </a:r>
            <a:endParaRPr lang="en-NP"/>
          </a:p>
        </p:txBody>
      </p:sp>
      <p:sp>
        <p:nvSpPr>
          <p:cNvPr id="3" name="Vertical Text Placeholder 2">
            <a:extLst>
              <a:ext uri="{FF2B5EF4-FFF2-40B4-BE49-F238E27FC236}">
                <a16:creationId xmlns:a16="http://schemas.microsoft.com/office/drawing/2014/main" id="{863C6B9F-E924-7C4E-0FD5-0932634AF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0566EFA0-2004-4022-6A41-0AE5D2F931BF}"/>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5" name="Footer Placeholder 4">
            <a:extLst>
              <a:ext uri="{FF2B5EF4-FFF2-40B4-BE49-F238E27FC236}">
                <a16:creationId xmlns:a16="http://schemas.microsoft.com/office/drawing/2014/main" id="{C513C60E-EB73-7AED-5ED3-3DA71B986B80}"/>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9BFC4995-3FC7-9C95-FF00-412410F7A6F9}"/>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2078607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9023D-C48E-CA44-4FD5-083F9DAAC3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P"/>
          </a:p>
        </p:txBody>
      </p:sp>
      <p:sp>
        <p:nvSpPr>
          <p:cNvPr id="3" name="Vertical Text Placeholder 2">
            <a:extLst>
              <a:ext uri="{FF2B5EF4-FFF2-40B4-BE49-F238E27FC236}">
                <a16:creationId xmlns:a16="http://schemas.microsoft.com/office/drawing/2014/main" id="{7BF0E3CB-090A-EB55-A5E8-CDF9A8A06B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3816F337-A030-C65E-147A-65811531DF32}"/>
              </a:ext>
            </a:extLst>
          </p:cNvPr>
          <p:cNvSpPr>
            <a:spLocks noGrp="1"/>
          </p:cNvSpPr>
          <p:nvPr>
            <p:ph type="dt" sz="half" idx="10"/>
          </p:nvPr>
        </p:nvSpPr>
        <p:spPr/>
        <p:txBody>
          <a:bodyPr/>
          <a:lstStyle/>
          <a:p>
            <a:fld id="{6A84EA9A-DFD2-844C-874C-D524D6F87187}" type="datetimeFigureOut">
              <a:rPr lang="en-NP" smtClean="0"/>
              <a:t>4/30/24</a:t>
            </a:fld>
            <a:endParaRPr lang="en-NP"/>
          </a:p>
        </p:txBody>
      </p:sp>
      <p:sp>
        <p:nvSpPr>
          <p:cNvPr id="5" name="Footer Placeholder 4">
            <a:extLst>
              <a:ext uri="{FF2B5EF4-FFF2-40B4-BE49-F238E27FC236}">
                <a16:creationId xmlns:a16="http://schemas.microsoft.com/office/drawing/2014/main" id="{D8453B29-9CD8-A69E-AF05-CB879FC2FC4B}"/>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915A5D2C-16CA-E984-F14C-A532C143DED0}"/>
              </a:ext>
            </a:extLst>
          </p:cNvPr>
          <p:cNvSpPr>
            <a:spLocks noGrp="1"/>
          </p:cNvSpPr>
          <p:nvPr>
            <p:ph type="sldNum" sz="quarter" idx="12"/>
          </p:nvPr>
        </p:nvSpPr>
        <p:spPr/>
        <p:txBody>
          <a:bodyPr/>
          <a:lstStyle/>
          <a:p>
            <a:fld id="{C68725AB-DCA9-BE41-8775-0F5569B81AE7}" type="slidenum">
              <a:rPr lang="en-NP" smtClean="0"/>
              <a:t>‹#›</a:t>
            </a:fld>
            <a:endParaRPr lang="en-NP"/>
          </a:p>
        </p:txBody>
      </p:sp>
    </p:spTree>
    <p:extLst>
      <p:ext uri="{BB962C8B-B14F-4D97-AF65-F5344CB8AC3E}">
        <p14:creationId xmlns:p14="http://schemas.microsoft.com/office/powerpoint/2010/main" val="119400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944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03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40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7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831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emf"/><Relationship Id="rId4" Type="http://schemas.openxmlformats.org/officeDocument/2006/relationships/slideLayout" Target="../slideLayouts/slideLayout15.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6.emf"/><Relationship Id="rId4" Type="http://schemas.openxmlformats.org/officeDocument/2006/relationships/slideLayout" Target="../slideLayouts/slideLayout21.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8.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6"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0.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632B58-9CC4-ED34-12B5-73C6B5F2214B}"/>
              </a:ext>
            </a:extLst>
          </p:cNvPr>
          <p:cNvGraphicFramePr>
            <a:graphicFrameLocks noChangeAspect="1"/>
          </p:cNvGraphicFramePr>
          <p:nvPr userDrawn="1">
            <p:custDataLst>
              <p:tags r:id="rId13"/>
            </p:custDataLst>
            <p:extLst>
              <p:ext uri="{D42A27DB-BD31-4B8C-83A1-F6EECF244321}">
                <p14:modId xmlns:p14="http://schemas.microsoft.com/office/powerpoint/2010/main" val="25061807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5" name="Object 4" hidden="1">
                        <a:extLst>
                          <a:ext uri="{FF2B5EF4-FFF2-40B4-BE49-F238E27FC236}">
                            <a16:creationId xmlns:a16="http://schemas.microsoft.com/office/drawing/2014/main" id="{B4632B58-9CC4-ED34-12B5-73C6B5F2214B}"/>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1050" name="Rectangle 26"/>
          <p:cNvSpPr>
            <a:spLocks noChangeArrowheads="1"/>
          </p:cNvSpPr>
          <p:nvPr/>
        </p:nvSpPr>
        <p:spPr bwMode="auto">
          <a:xfrm>
            <a:off x="1"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051" name="Rectangle 27"/>
          <p:cNvSpPr>
            <a:spLocks noChangeArrowheads="1"/>
          </p:cNvSpPr>
          <p:nvPr/>
        </p:nvSpPr>
        <p:spPr bwMode="auto">
          <a:xfrm>
            <a:off x="12009968"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052" name="Rectangle 28"/>
          <p:cNvSpPr>
            <a:spLocks noGrp="1" noChangeArrowheads="1"/>
          </p:cNvSpPr>
          <p:nvPr>
            <p:ph type="title"/>
          </p:nvPr>
        </p:nvSpPr>
        <p:spPr bwMode="auto">
          <a:xfrm>
            <a:off x="846667" y="309564"/>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53" name="Rectangle 29"/>
          <p:cNvSpPr>
            <a:spLocks noGrp="1" noChangeArrowheads="1"/>
          </p:cNvSpPr>
          <p:nvPr>
            <p:ph type="body" idx="1"/>
          </p:nvPr>
        </p:nvSpPr>
        <p:spPr bwMode="auto">
          <a:xfrm>
            <a:off x="846667" y="1263651"/>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7" name="Line 33"/>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058" name="Line 34"/>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pic>
        <p:nvPicPr>
          <p:cNvPr id="9" name="Picture 42" descr="unfccc-letter-es-e-header"/>
          <p:cNvPicPr preferRelativeResize="0">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27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ts val="1500"/>
        </a:lnSpc>
        <a:spcBef>
          <a:spcPct val="0"/>
        </a:spcBef>
        <a:spcAft>
          <a:spcPct val="0"/>
        </a:spcAft>
        <a:defRPr sz="12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CF10C2-8917-8859-1835-51AE612207A2}"/>
              </a:ext>
            </a:extLst>
          </p:cNvPr>
          <p:cNvGraphicFramePr>
            <a:graphicFrameLocks noChangeAspect="1"/>
          </p:cNvGraphicFramePr>
          <p:nvPr userDrawn="1">
            <p:custDataLst>
              <p:tags r:id="rId8"/>
            </p:custDataLst>
            <p:extLst>
              <p:ext uri="{D42A27DB-BD31-4B8C-83A1-F6EECF244321}">
                <p14:modId xmlns:p14="http://schemas.microsoft.com/office/powerpoint/2010/main" val="34500955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9" imgW="7772400" imgH="10058400" progId="TCLayout.ActiveDocument.1">
                  <p:embed/>
                </p:oleObj>
              </mc:Choice>
              <mc:Fallback>
                <p:oleObj name="think-cell Slide" r:id="rId9" imgW="7772400" imgH="10058400" progId="TCLayout.ActiveDocument.1">
                  <p:embed/>
                  <p:pic>
                    <p:nvPicPr>
                      <p:cNvPr id="6" name="Object 5" hidden="1">
                        <a:extLst>
                          <a:ext uri="{FF2B5EF4-FFF2-40B4-BE49-F238E27FC236}">
                            <a16:creationId xmlns:a16="http://schemas.microsoft.com/office/drawing/2014/main" id="{0ECF10C2-8917-8859-1835-51AE612207A2}"/>
                          </a:ext>
                        </a:extLst>
                      </p:cNvPr>
                      <p:cNvPicPr/>
                      <p:nvPr/>
                    </p:nvPicPr>
                    <p:blipFill>
                      <a:blip r:embed="rId10"/>
                      <a:stretch>
                        <a:fillRect/>
                      </a:stretch>
                    </p:blipFill>
                    <p:spPr>
                      <a:xfrm>
                        <a:off x="1588" y="1588"/>
                        <a:ext cx="1227" cy="1588"/>
                      </a:xfrm>
                      <a:prstGeom prst="rect">
                        <a:avLst/>
                      </a:prstGeom>
                    </p:spPr>
                  </p:pic>
                </p:oleObj>
              </mc:Fallback>
            </mc:AlternateContent>
          </a:graphicData>
        </a:graphic>
      </p:graphicFrame>
      <p:sp>
        <p:nvSpPr>
          <p:cNvPr id="1050" name="Rectangle 26"/>
          <p:cNvSpPr>
            <a:spLocks noChangeArrowheads="1"/>
          </p:cNvSpPr>
          <p:nvPr/>
        </p:nvSpPr>
        <p:spPr bwMode="auto">
          <a:xfrm>
            <a:off x="4"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051" name="Rectangle 27"/>
          <p:cNvSpPr>
            <a:spLocks noChangeArrowheads="1"/>
          </p:cNvSpPr>
          <p:nvPr/>
        </p:nvSpPr>
        <p:spPr bwMode="auto">
          <a:xfrm>
            <a:off x="12009970"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500"/>
          </a:p>
        </p:txBody>
      </p:sp>
      <p:sp>
        <p:nvSpPr>
          <p:cNvPr id="1052" name="Rectangle 28"/>
          <p:cNvSpPr>
            <a:spLocks noGrp="1" noChangeArrowheads="1"/>
          </p:cNvSpPr>
          <p:nvPr>
            <p:ph type="title"/>
          </p:nvPr>
        </p:nvSpPr>
        <p:spPr bwMode="auto">
          <a:xfrm>
            <a:off x="846668" y="309567"/>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846667" y="1263655"/>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7" name="Line 33"/>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sp>
        <p:nvSpPr>
          <p:cNvPr id="1058" name="Line 34"/>
          <p:cNvSpPr>
            <a:spLocks noChangeShapeType="1"/>
          </p:cNvSpPr>
          <p:nvPr/>
        </p:nvSpPr>
        <p:spPr bwMode="auto">
          <a:xfrm>
            <a:off x="842433" y="6078543"/>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500"/>
          </a:p>
        </p:txBody>
      </p:sp>
      <p:pic>
        <p:nvPicPr>
          <p:cNvPr id="2" name="Picture 1">
            <a:extLst>
              <a:ext uri="{FF2B5EF4-FFF2-40B4-BE49-F238E27FC236}">
                <a16:creationId xmlns:a16="http://schemas.microsoft.com/office/drawing/2014/main" id="{9F24EF8E-5859-47DD-B7D3-CDACEC52C765}"/>
              </a:ext>
            </a:extLst>
          </p:cNvPr>
          <p:cNvPicPr>
            <a:picLocks noChangeAspect="1"/>
          </p:cNvPicPr>
          <p:nvPr userDrawn="1"/>
        </p:nvPicPr>
        <p:blipFill>
          <a:blip r:embed="rId11"/>
          <a:stretch>
            <a:fillRect/>
          </a:stretch>
        </p:blipFill>
        <p:spPr>
          <a:xfrm>
            <a:off x="842433" y="6100536"/>
            <a:ext cx="646232" cy="646232"/>
          </a:xfrm>
          <a:prstGeom prst="rect">
            <a:avLst/>
          </a:prstGeom>
        </p:spPr>
      </p:pic>
    </p:spTree>
    <p:extLst>
      <p:ext uri="{BB962C8B-B14F-4D97-AF65-F5344CB8AC3E}">
        <p14:creationId xmlns:p14="http://schemas.microsoft.com/office/powerpoint/2010/main" val="3972186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p:txStyles>
    <p:title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5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5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70214493-0FC7-4D1D-BBA8-7F6B6E11E697}"/>
              </a:ext>
            </a:extLst>
          </p:cNvPr>
          <p:cNvGraphicFramePr>
            <a:graphicFrameLocks noChangeAspect="1"/>
          </p:cNvGraphicFramePr>
          <p:nvPr userDrawn="1">
            <p:custDataLst>
              <p:tags r:id="rId8"/>
            </p:custDataLst>
            <p:extLst>
              <p:ext uri="{D42A27DB-BD31-4B8C-83A1-F6EECF244321}">
                <p14:modId xmlns:p14="http://schemas.microsoft.com/office/powerpoint/2010/main" val="1285173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62" imgH="362" progId="TCLayout.ActiveDocument.1">
                  <p:embed/>
                </p:oleObj>
              </mc:Choice>
              <mc:Fallback>
                <p:oleObj name="think-cell Slide" r:id="rId9" imgW="362" imgH="362" progId="TCLayout.ActiveDocument.1">
                  <p:embed/>
                  <p:pic>
                    <p:nvPicPr>
                      <p:cNvPr id="24" name="Object 23" hidden="1">
                        <a:extLst>
                          <a:ext uri="{FF2B5EF4-FFF2-40B4-BE49-F238E27FC236}">
                            <a16:creationId xmlns:a16="http://schemas.microsoft.com/office/drawing/2014/main" id="{70214493-0FC7-4D1D-BBA8-7F6B6E11E69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2AC05D-6FC5-4EEB-A922-CDA7DD548353}"/>
              </a:ext>
            </a:extLst>
          </p:cNvPr>
          <p:cNvSpPr>
            <a:spLocks noGrp="1"/>
          </p:cNvSpPr>
          <p:nvPr>
            <p:ph type="title"/>
          </p:nvPr>
        </p:nvSpPr>
        <p:spPr>
          <a:xfrm>
            <a:off x="1010652" y="447337"/>
            <a:ext cx="10847670" cy="430887"/>
          </a:xfrm>
          <a:prstGeom prst="rect">
            <a:avLst/>
          </a:prstGeom>
        </p:spPr>
        <p:txBody>
          <a:bodyPr vert="horz" wrap="square" lIns="0" tIns="0" rIns="0" bIns="0" rtlCol="0" anchor="ctr">
            <a:spAutoFit/>
          </a:body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9C39BA19-2310-4725-9498-95FAE4506E93}"/>
              </a:ext>
            </a:extLst>
          </p:cNvPr>
          <p:cNvSpPr>
            <a:spLocks noGrp="1"/>
          </p:cNvSpPr>
          <p:nvPr>
            <p:ph type="body" idx="1"/>
          </p:nvPr>
        </p:nvSpPr>
        <p:spPr>
          <a:xfrm>
            <a:off x="1010652" y="1369847"/>
            <a:ext cx="1084767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Footer Placeholder 4">
            <a:extLst>
              <a:ext uri="{FF2B5EF4-FFF2-40B4-BE49-F238E27FC236}">
                <a16:creationId xmlns:a16="http://schemas.microsoft.com/office/drawing/2014/main" id="{E38BAE5D-64E9-4582-9EB9-D63D31A57BA3}"/>
              </a:ext>
            </a:extLst>
          </p:cNvPr>
          <p:cNvSpPr>
            <a:spLocks noGrp="1"/>
          </p:cNvSpPr>
          <p:nvPr>
            <p:ph type="ftr" sz="quarter" idx="3"/>
          </p:nvPr>
        </p:nvSpPr>
        <p:spPr>
          <a:xfrm>
            <a:off x="7743522" y="6480346"/>
            <a:ext cx="41148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r>
              <a:rPr lang="en-US"/>
              <a:t>LEG - Least Developed Countries Expert Group</a:t>
            </a:r>
            <a:endParaRPr lang="en-ID"/>
          </a:p>
        </p:txBody>
      </p:sp>
      <p:sp>
        <p:nvSpPr>
          <p:cNvPr id="56" name="Slide Number Placeholder 5">
            <a:extLst>
              <a:ext uri="{FF2B5EF4-FFF2-40B4-BE49-F238E27FC236}">
                <a16:creationId xmlns:a16="http://schemas.microsoft.com/office/drawing/2014/main" id="{0439F3FF-9FE0-4C47-A9AF-F8DAC36ECDCC}"/>
              </a:ext>
            </a:extLst>
          </p:cNvPr>
          <p:cNvSpPr>
            <a:spLocks noGrp="1"/>
          </p:cNvSpPr>
          <p:nvPr>
            <p:ph type="sldNum" sz="quarter" idx="4"/>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34889628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defTabSz="914400" rtl="0" eaLnBrk="1" latinLnBrk="0" hangingPunct="1">
        <a:lnSpc>
          <a:spcPct val="100000"/>
        </a:lnSpc>
        <a:spcBef>
          <a:spcPts val="0"/>
        </a:spcBef>
        <a:spcAft>
          <a:spcPts val="0"/>
        </a:spcAft>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A52FA9-46A9-BB85-E1FE-9D71A35A7417}"/>
              </a:ext>
            </a:extLst>
          </p:cNvPr>
          <p:cNvGraphicFramePr>
            <a:graphicFrameLocks noChangeAspect="1"/>
          </p:cNvGraphicFramePr>
          <p:nvPr userDrawn="1">
            <p:custDataLst>
              <p:tags r:id="rId13"/>
            </p:custDataLst>
            <p:extLst>
              <p:ext uri="{D42A27DB-BD31-4B8C-83A1-F6EECF244321}">
                <p14:modId xmlns:p14="http://schemas.microsoft.com/office/powerpoint/2010/main" val="12449300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5" name="Object 4" hidden="1">
                        <a:extLst>
                          <a:ext uri="{FF2B5EF4-FFF2-40B4-BE49-F238E27FC236}">
                            <a16:creationId xmlns:a16="http://schemas.microsoft.com/office/drawing/2014/main" id="{76A52FA9-46A9-BB85-E1FE-9D71A35A7417}"/>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158722" name="Rectangle 2"/>
          <p:cNvSpPr>
            <a:spLocks noChangeArrowheads="1"/>
          </p:cNvSpPr>
          <p:nvPr/>
        </p:nvSpPr>
        <p:spPr bwMode="auto">
          <a:xfrm>
            <a:off x="1"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58723" name="Rectangle 3"/>
          <p:cNvSpPr>
            <a:spLocks noChangeArrowheads="1"/>
          </p:cNvSpPr>
          <p:nvPr/>
        </p:nvSpPr>
        <p:spPr bwMode="auto">
          <a:xfrm>
            <a:off x="12009968"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58724" name="Rectangle 4"/>
          <p:cNvSpPr>
            <a:spLocks noGrp="1" noChangeArrowheads="1"/>
          </p:cNvSpPr>
          <p:nvPr>
            <p:ph type="title"/>
          </p:nvPr>
        </p:nvSpPr>
        <p:spPr bwMode="auto">
          <a:xfrm>
            <a:off x="846667" y="309564"/>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846667" y="1263651"/>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158728" name="Line 8"/>
          <p:cNvSpPr>
            <a:spLocks noChangeShapeType="1"/>
          </p:cNvSpPr>
          <p:nvPr/>
        </p:nvSpPr>
        <p:spPr bwMode="auto">
          <a:xfrm>
            <a:off x="842433" y="6078539"/>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pic>
        <p:nvPicPr>
          <p:cNvPr id="158730" name="Picture 10" descr="unfccc-letter-es-e-header"/>
          <p:cNvPicPr preferRelativeResize="0">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5967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5F927C-AAED-0735-5FA6-E5C1462DA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P"/>
          </a:p>
        </p:txBody>
      </p:sp>
      <p:sp>
        <p:nvSpPr>
          <p:cNvPr id="3" name="Text Placeholder 2">
            <a:extLst>
              <a:ext uri="{FF2B5EF4-FFF2-40B4-BE49-F238E27FC236}">
                <a16:creationId xmlns:a16="http://schemas.microsoft.com/office/drawing/2014/main" id="{971F773F-3E5A-261D-987C-CB5742E80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1735AA8B-B859-7A68-B09D-D56C325C2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4EA9A-DFD2-844C-874C-D524D6F87187}" type="datetimeFigureOut">
              <a:rPr lang="en-NP" smtClean="0"/>
              <a:t>4/30/24</a:t>
            </a:fld>
            <a:endParaRPr lang="en-NP"/>
          </a:p>
        </p:txBody>
      </p:sp>
      <p:sp>
        <p:nvSpPr>
          <p:cNvPr id="5" name="Footer Placeholder 4">
            <a:extLst>
              <a:ext uri="{FF2B5EF4-FFF2-40B4-BE49-F238E27FC236}">
                <a16:creationId xmlns:a16="http://schemas.microsoft.com/office/drawing/2014/main" id="{F6B5067E-6040-2BF8-9614-8F0E567B3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P"/>
          </a:p>
        </p:txBody>
      </p:sp>
      <p:sp>
        <p:nvSpPr>
          <p:cNvPr id="6" name="Slide Number Placeholder 5">
            <a:extLst>
              <a:ext uri="{FF2B5EF4-FFF2-40B4-BE49-F238E27FC236}">
                <a16:creationId xmlns:a16="http://schemas.microsoft.com/office/drawing/2014/main" id="{6B604254-43A4-733F-346F-BB658E937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725AB-DCA9-BE41-8775-0F5569B81AE7}" type="slidenum">
              <a:rPr lang="en-NP" smtClean="0"/>
              <a:t>‹#›</a:t>
            </a:fld>
            <a:endParaRPr lang="en-NP"/>
          </a:p>
        </p:txBody>
      </p:sp>
    </p:spTree>
    <p:extLst>
      <p:ext uri="{BB962C8B-B14F-4D97-AF65-F5344CB8AC3E}">
        <p14:creationId xmlns:p14="http://schemas.microsoft.com/office/powerpoint/2010/main" val="18235299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E94_4D3C6B1E.xm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2.xml"/><Relationship Id="rId7" Type="http://schemas.openxmlformats.org/officeDocument/2006/relationships/diagramLayout" Target="../diagrams/layout1.xml"/><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diagramData" Target="../diagrams/data1.xml"/><Relationship Id="rId5" Type="http://schemas.openxmlformats.org/officeDocument/2006/relationships/image" Target="../media/image19.emf"/><Relationship Id="rId10" Type="http://schemas.microsoft.com/office/2007/relationships/diagramDrawing" Target="../diagrams/drawing1.xml"/><Relationship Id="rId4" Type="http://schemas.openxmlformats.org/officeDocument/2006/relationships/oleObject" Target="../embeddings/oleObject8.bin"/><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9.bin"/><Relationship Id="rId7" Type="http://schemas.openxmlformats.org/officeDocument/2006/relationships/diagramQuickStyle" Target="../diagrams/quickStyle2.xml"/><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0.emf"/><Relationship Id="rId9" Type="http://schemas.microsoft.com/office/2007/relationships/diagramDrawing" Target="../diagrams/drawing2.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3" Type="http://schemas.microsoft.com/office/2018/10/relationships/comments" Target="../comments/modernComment_E7F_946AA462.xml"/><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46.jpeg"/></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3.xml"/><Relationship Id="rId7" Type="http://schemas.openxmlformats.org/officeDocument/2006/relationships/diagramLayout" Target="../diagrams/layout3.xml"/><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diagramData" Target="../diagrams/data3.xml"/><Relationship Id="rId5" Type="http://schemas.openxmlformats.org/officeDocument/2006/relationships/image" Target="../media/image21.emf"/><Relationship Id="rId10" Type="http://schemas.microsoft.com/office/2007/relationships/diagramDrawing" Target="../diagrams/drawing3.xml"/><Relationship Id="rId4" Type="http://schemas.openxmlformats.org/officeDocument/2006/relationships/oleObject" Target="../embeddings/oleObject10.bin"/><Relationship Id="rId9" Type="http://schemas.openxmlformats.org/officeDocument/2006/relationships/diagramColors" Target="../diagrams/colors3.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11.bin"/><Relationship Id="rId7" Type="http://schemas.openxmlformats.org/officeDocument/2006/relationships/diagramQuickStyle" Target="../diagrams/quickStyle4.xml"/><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2.emf"/><Relationship Id="rId9" Type="http://schemas.microsoft.com/office/2007/relationships/diagramDrawing" Target="../diagrams/drawing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4.xml"/><Relationship Id="rId7" Type="http://schemas.openxmlformats.org/officeDocument/2006/relationships/diagramLayout" Target="../diagrams/layout5.xml"/><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diagramData" Target="../diagrams/data5.xml"/><Relationship Id="rId5" Type="http://schemas.openxmlformats.org/officeDocument/2006/relationships/image" Target="../media/image23.emf"/><Relationship Id="rId10" Type="http://schemas.microsoft.com/office/2007/relationships/diagramDrawing" Target="../diagrams/drawing5.xml"/><Relationship Id="rId4" Type="http://schemas.openxmlformats.org/officeDocument/2006/relationships/oleObject" Target="../embeddings/oleObject12.bin"/><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725A0FF-1E70-7932-E246-29D796A2CD95}"/>
              </a:ext>
            </a:extLst>
          </p:cNvPr>
          <p:cNvSpPr/>
          <p:nvPr/>
        </p:nvSpPr>
        <p:spPr>
          <a:xfrm>
            <a:off x="711197" y="0"/>
            <a:ext cx="11480803" cy="2352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pic>
        <p:nvPicPr>
          <p:cNvPr id="24" name="Picture 23" descr="A low angle view of tall buildings&#10;&#10;Description automatically generated with low confidence">
            <a:extLst>
              <a:ext uri="{FF2B5EF4-FFF2-40B4-BE49-F238E27FC236}">
                <a16:creationId xmlns:a16="http://schemas.microsoft.com/office/drawing/2014/main" id="{D2BBFF5E-18C1-F60F-B882-B1DBDEC1D7C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1198" y="1369846"/>
            <a:ext cx="10847668" cy="5488154"/>
          </a:xfrm>
          <a:custGeom>
            <a:avLst/>
            <a:gdLst>
              <a:gd name="connsiteX0" fmla="*/ 0 w 10847668"/>
              <a:gd name="connsiteY0" fmla="*/ 0 h 5488154"/>
              <a:gd name="connsiteX1" fmla="*/ 9808158 w 10847668"/>
              <a:gd name="connsiteY1" fmla="*/ 0 h 5488154"/>
              <a:gd name="connsiteX2" fmla="*/ 10847668 w 10847668"/>
              <a:gd name="connsiteY2" fmla="*/ 1039511 h 5488154"/>
              <a:gd name="connsiteX3" fmla="*/ 10847668 w 10847668"/>
              <a:gd name="connsiteY3" fmla="*/ 5488154 h 5488154"/>
              <a:gd name="connsiteX4" fmla="*/ 0 w 10847668"/>
              <a:gd name="connsiteY4" fmla="*/ 5488154 h 548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7668" h="5488154">
                <a:moveTo>
                  <a:pt x="0" y="0"/>
                </a:moveTo>
                <a:lnTo>
                  <a:pt x="9808158" y="0"/>
                </a:lnTo>
                <a:cubicBezTo>
                  <a:pt x="10382264" y="0"/>
                  <a:pt x="10847668" y="465405"/>
                  <a:pt x="10847668" y="1039511"/>
                </a:cubicBezTo>
                <a:lnTo>
                  <a:pt x="10847668" y="5488154"/>
                </a:lnTo>
                <a:lnTo>
                  <a:pt x="0" y="5488154"/>
                </a:lnTo>
                <a:close/>
              </a:path>
            </a:pathLst>
          </a:custGeom>
        </p:spPr>
      </p:pic>
      <p:sp>
        <p:nvSpPr>
          <p:cNvPr id="2" name="Rectangle: Single Corner Rounded 1">
            <a:extLst>
              <a:ext uri="{FF2B5EF4-FFF2-40B4-BE49-F238E27FC236}">
                <a16:creationId xmlns:a16="http://schemas.microsoft.com/office/drawing/2014/main" id="{35719D94-E01E-BDC2-B930-AE6FA0201691}"/>
              </a:ext>
            </a:extLst>
          </p:cNvPr>
          <p:cNvSpPr/>
          <p:nvPr/>
        </p:nvSpPr>
        <p:spPr>
          <a:xfrm rot="5400000" flipH="1">
            <a:off x="3390955" y="-1309912"/>
            <a:ext cx="5488154" cy="10847669"/>
          </a:xfrm>
          <a:prstGeom prst="round1Rect">
            <a:avLst>
              <a:gd name="adj" fmla="val 18941"/>
            </a:avLst>
          </a:prstGeom>
          <a:gradFill flip="none" rotWithShape="1">
            <a:gsLst>
              <a:gs pos="46000">
                <a:srgbClr val="1D6096">
                  <a:alpha val="95000"/>
                </a:srgbClr>
              </a:gs>
              <a:gs pos="100000">
                <a:schemeClr val="accent2">
                  <a:alpha val="70000"/>
                </a:schemeClr>
              </a:gs>
              <a:gs pos="0">
                <a:schemeClr val="accent1">
                  <a:alpha val="95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D08D957-E741-83BA-5406-33864DAFE0D1}"/>
              </a:ext>
            </a:extLst>
          </p:cNvPr>
          <p:cNvSpPr txBox="1"/>
          <p:nvPr/>
        </p:nvSpPr>
        <p:spPr>
          <a:xfrm>
            <a:off x="990497" y="2133630"/>
            <a:ext cx="10000249" cy="2077492"/>
          </a:xfrm>
          <a:prstGeom prst="rect">
            <a:avLst/>
          </a:prstGeom>
          <a:noFill/>
          <a:effectLst>
            <a:outerShdw blurRad="50800" dist="38100" dir="2700000" algn="tl" rotWithShape="0">
              <a:prstClr val="black">
                <a:alpha val="77000"/>
              </a:prstClr>
            </a:outerShdw>
          </a:effectLst>
        </p:spPr>
        <p:txBody>
          <a:bodyPr wrap="square" lIns="0" tIns="0" rIns="0" bIns="0" rtlCol="0" anchor="t">
            <a:spAutoFit/>
          </a:bodyPr>
          <a:lstStyle/>
          <a:p>
            <a:pPr lvl="0">
              <a:defRPr/>
            </a:pPr>
            <a:r>
              <a:rPr lang="en-US" sz="4500" b="1" dirty="0">
                <a:solidFill>
                  <a:prstClr val="white"/>
                </a:solidFill>
              </a:rPr>
              <a:t>Regional scoping workshops on loss &amp; damage under the Santiago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prstClr val="white"/>
              </a:solidFill>
              <a:effectLst/>
              <a:uLnTx/>
              <a:uFillTx/>
              <a:latin typeface="Roboto"/>
              <a:ea typeface="+mn-ea"/>
              <a:cs typeface="+mn-cs"/>
            </a:endParaRPr>
          </a:p>
        </p:txBody>
      </p:sp>
      <p:sp>
        <p:nvSpPr>
          <p:cNvPr id="12" name="TextBox 11">
            <a:extLst>
              <a:ext uri="{FF2B5EF4-FFF2-40B4-BE49-F238E27FC236}">
                <a16:creationId xmlns:a16="http://schemas.microsoft.com/office/drawing/2014/main" id="{9FCE1FC8-60C1-6625-910C-32B905FAE933}"/>
              </a:ext>
            </a:extLst>
          </p:cNvPr>
          <p:cNvSpPr txBox="1"/>
          <p:nvPr/>
        </p:nvSpPr>
        <p:spPr>
          <a:xfrm>
            <a:off x="990496" y="4759462"/>
            <a:ext cx="10000249" cy="430887"/>
          </a:xfrm>
          <a:prstGeom prst="rect">
            <a:avLst/>
          </a:prstGeom>
          <a:noFill/>
          <a:effectLst>
            <a:outerShdw blurRad="50800" dist="38100" dir="2700000" algn="tl" rotWithShape="0">
              <a:prstClr val="black">
                <a:alpha val="40000"/>
              </a:prstClr>
            </a:outerShdw>
          </a:effectLst>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Roboto"/>
              </a:rPr>
              <a:t>SYNTHESIS OF </a:t>
            </a:r>
            <a:r>
              <a:rPr lang="en-US" sz="2800" b="1">
                <a:solidFill>
                  <a:prstClr val="white"/>
                </a:solidFill>
                <a:latin typeface="Roboto"/>
              </a:rPr>
              <a:t>ALL REGIONS</a:t>
            </a:r>
            <a:endParaRPr lang="en-US" sz="2800" b="1" dirty="0">
              <a:solidFill>
                <a:prstClr val="white"/>
              </a:solidFill>
              <a:latin typeface="Roboto"/>
            </a:endParaRPr>
          </a:p>
        </p:txBody>
      </p:sp>
      <p:sp>
        <p:nvSpPr>
          <p:cNvPr id="26" name="Slide Number Placeholder 3">
            <a:extLst>
              <a:ext uri="{FF2B5EF4-FFF2-40B4-BE49-F238E27FC236}">
                <a16:creationId xmlns:a16="http://schemas.microsoft.com/office/drawing/2014/main" id="{70ED112D-741B-82A7-8798-1FEE495724BB}"/>
              </a:ext>
            </a:extLst>
          </p:cNvPr>
          <p:cNvSpPr>
            <a:spLocks noGrp="1"/>
          </p:cNvSpPr>
          <p:nvPr>
            <p:ph type="sldNum" sz="quarter" idx="12"/>
          </p:nvPr>
        </p:nvSpPr>
        <p:spPr>
          <a:xfrm>
            <a:off x="228600" y="6208241"/>
            <a:ext cx="273844" cy="1538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775F9"/>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ID" sz="1000" b="1" i="0" u="none" strike="noStrike" kern="1200" cap="none" spc="0" normalizeH="0" baseline="0" noProof="0" dirty="0">
              <a:ln>
                <a:noFill/>
              </a:ln>
              <a:solidFill>
                <a:srgbClr val="1775F9"/>
              </a:solidFill>
              <a:effectLst/>
              <a:uLnTx/>
              <a:uFillTx/>
              <a:latin typeface="Roboto"/>
              <a:ea typeface="+mn-ea"/>
              <a:cs typeface="+mn-cs"/>
            </a:endParaRPr>
          </a:p>
        </p:txBody>
      </p:sp>
      <p:pic>
        <p:nvPicPr>
          <p:cNvPr id="3" name="Picture 2">
            <a:extLst>
              <a:ext uri="{FF2B5EF4-FFF2-40B4-BE49-F238E27FC236}">
                <a16:creationId xmlns:a16="http://schemas.microsoft.com/office/drawing/2014/main" id="{F57CB8FE-F2CB-283C-A441-D23CD38F28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6742"/>
          <a:stretch/>
        </p:blipFill>
        <p:spPr>
          <a:xfrm>
            <a:off x="1010651" y="231072"/>
            <a:ext cx="3652789" cy="1009083"/>
          </a:xfrm>
          <a:prstGeom prst="rect">
            <a:avLst/>
          </a:prstGeom>
        </p:spPr>
      </p:pic>
    </p:spTree>
    <p:extLst>
      <p:ext uri="{BB962C8B-B14F-4D97-AF65-F5344CB8AC3E}">
        <p14:creationId xmlns:p14="http://schemas.microsoft.com/office/powerpoint/2010/main" val="22490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4F92-6E24-1F3F-3E2E-090673CC3E29}"/>
              </a:ext>
            </a:extLst>
          </p:cNvPr>
          <p:cNvSpPr>
            <a:spLocks noGrp="1"/>
          </p:cNvSpPr>
          <p:nvPr>
            <p:ph type="title"/>
          </p:nvPr>
        </p:nvSpPr>
        <p:spPr/>
        <p:txBody>
          <a:bodyPr/>
          <a:lstStyle/>
          <a:p>
            <a:r>
              <a:rPr lang="en-NP"/>
              <a:t>TABLE OF CONTENTS</a:t>
            </a:r>
          </a:p>
        </p:txBody>
      </p:sp>
      <p:sp>
        <p:nvSpPr>
          <p:cNvPr id="4" name="Slide Number Placeholder 3">
            <a:extLst>
              <a:ext uri="{FF2B5EF4-FFF2-40B4-BE49-F238E27FC236}">
                <a16:creationId xmlns:a16="http://schemas.microsoft.com/office/drawing/2014/main" id="{19F13384-DD13-1E19-5FB9-3C44F19D7B03}"/>
              </a:ext>
            </a:extLst>
          </p:cNvPr>
          <p:cNvSpPr>
            <a:spLocks noGrp="1"/>
          </p:cNvSpPr>
          <p:nvPr>
            <p:ph type="sldNum" sz="quarter" idx="12"/>
          </p:nvPr>
        </p:nvSpPr>
        <p:spPr/>
        <p:txBody>
          <a:bodyPr/>
          <a:lstStyle/>
          <a:p>
            <a:fld id="{6BD9EE9C-3A9A-458B-8C8B-545D7DF0CA2D}" type="slidenum">
              <a:rPr lang="en-ID" smtClean="0"/>
              <a:pPr/>
              <a:t>10</a:t>
            </a:fld>
            <a:endParaRPr lang="en-ID"/>
          </a:p>
        </p:txBody>
      </p:sp>
      <p:sp>
        <p:nvSpPr>
          <p:cNvPr id="5" name="TextBox 4">
            <a:extLst>
              <a:ext uri="{FF2B5EF4-FFF2-40B4-BE49-F238E27FC236}">
                <a16:creationId xmlns:a16="http://schemas.microsoft.com/office/drawing/2014/main" id="{C2C2E398-903D-05F6-F449-2D51B7EA26E2}"/>
              </a:ext>
            </a:extLst>
          </p:cNvPr>
          <p:cNvSpPr txBox="1"/>
          <p:nvPr/>
        </p:nvSpPr>
        <p:spPr>
          <a:xfrm>
            <a:off x="1009940" y="2494502"/>
            <a:ext cx="2172133" cy="369332"/>
          </a:xfrm>
          <a:prstGeom prst="rect">
            <a:avLst/>
          </a:prstGeom>
          <a:noFill/>
        </p:spPr>
        <p:txBody>
          <a:bodyPr wrap="none" rtlCol="0">
            <a:spAutoFit/>
          </a:bodyPr>
          <a:lstStyle>
            <a:defPPr>
              <a:defRPr lang="en-US"/>
            </a:defPPr>
            <a:lvl1pPr marR="0" lvl="0" indent="0" fontAlgn="auto">
              <a:lnSpc>
                <a:spcPct val="114000"/>
              </a:lnSpc>
              <a:spcBef>
                <a:spcPts val="0"/>
              </a:spcBef>
              <a:spcAft>
                <a:spcPts val="1200"/>
              </a:spcAft>
              <a:buClrTx/>
              <a:buSzTx/>
              <a:buFontTx/>
              <a:buNone/>
              <a:tabLst/>
              <a:defRPr kumimoji="0" b="0" i="0" u="none" strike="noStrike" cap="none" spc="0" normalizeH="0" baseline="0">
                <a:ln>
                  <a:noFill/>
                </a:ln>
                <a:solidFill>
                  <a:srgbClr val="FFFFFF">
                    <a:lumMod val="65000"/>
                  </a:srgbClr>
                </a:solidFill>
                <a:effectLst/>
                <a:uLnTx/>
                <a:uFillTx/>
                <a:latin typeface="Gill Sans MT" panose="020B0502020104020203" pitchFamily="34" charset="77"/>
                <a:cs typeface="Arial" panose="020B0604020202020204" pitchFamily="34" charset="0"/>
              </a:defRPr>
            </a:lvl1pPr>
          </a:lstStyle>
          <a:p>
            <a:r>
              <a:rPr lang="en-US"/>
              <a:t>INTRODUCTION</a:t>
            </a:r>
            <a:endParaRPr lang="x-none"/>
          </a:p>
        </p:txBody>
      </p:sp>
      <p:cxnSp>
        <p:nvCxnSpPr>
          <p:cNvPr id="6" name="Straight Arrow Connector 5">
            <a:extLst>
              <a:ext uri="{FF2B5EF4-FFF2-40B4-BE49-F238E27FC236}">
                <a16:creationId xmlns:a16="http://schemas.microsoft.com/office/drawing/2014/main" id="{8CC1398B-C153-A1C8-BFD2-0B585FC8762F}"/>
              </a:ext>
            </a:extLst>
          </p:cNvPr>
          <p:cNvCxnSpPr>
            <a:cxnSpLocks/>
          </p:cNvCxnSpPr>
          <p:nvPr/>
        </p:nvCxnSpPr>
        <p:spPr>
          <a:xfrm>
            <a:off x="8321031" y="2388838"/>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7" name="TextBox 6">
            <a:extLst>
              <a:ext uri="{FF2B5EF4-FFF2-40B4-BE49-F238E27FC236}">
                <a16:creationId xmlns:a16="http://schemas.microsoft.com/office/drawing/2014/main" id="{2FEAF9E0-C179-1A1A-E968-82AA844D98FA}"/>
              </a:ext>
            </a:extLst>
          </p:cNvPr>
          <p:cNvSpPr txBox="1"/>
          <p:nvPr/>
        </p:nvSpPr>
        <p:spPr>
          <a:xfrm>
            <a:off x="8300549" y="2491230"/>
            <a:ext cx="2981907" cy="700000"/>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SYNTHESIS – RAPID ONSET</a:t>
            </a:r>
            <a:b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br>
            <a: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 EVENTS</a:t>
            </a:r>
            <a:endParaRPr kumimoji="0" lang="x-none"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endParaRPr>
          </a:p>
        </p:txBody>
      </p:sp>
      <p:cxnSp>
        <p:nvCxnSpPr>
          <p:cNvPr id="8" name="Straight Arrow Connector 7">
            <a:extLst>
              <a:ext uri="{FF2B5EF4-FFF2-40B4-BE49-F238E27FC236}">
                <a16:creationId xmlns:a16="http://schemas.microsoft.com/office/drawing/2014/main" id="{A6E24832-7492-DF23-10CC-478984DA8957}"/>
              </a:ext>
            </a:extLst>
          </p:cNvPr>
          <p:cNvCxnSpPr>
            <a:cxnSpLocks/>
          </p:cNvCxnSpPr>
          <p:nvPr/>
        </p:nvCxnSpPr>
        <p:spPr>
          <a:xfrm>
            <a:off x="1025193" y="2390315"/>
            <a:ext cx="2868364" cy="0"/>
          </a:xfrm>
          <a:prstGeom prst="straightConnector1">
            <a:avLst/>
          </a:prstGeom>
          <a:noFill/>
          <a:ln w="19050" cap="flat" cmpd="sng" algn="ctr">
            <a:gradFill flip="none" rotWithShape="1">
              <a:gsLst>
                <a:gs pos="0">
                  <a:schemeClr val="accent1">
                    <a:lumMod val="20000"/>
                    <a:lumOff val="80000"/>
                  </a:schemeClr>
                </a:gs>
                <a:gs pos="48000">
                  <a:schemeClr val="accent1">
                    <a:lumMod val="45000"/>
                    <a:lumOff val="55000"/>
                  </a:schemeClr>
                </a:gs>
                <a:gs pos="99000">
                  <a:schemeClr val="accent2">
                    <a:lumMod val="50000"/>
                  </a:schemeClr>
                </a:gs>
              </a:gsLst>
              <a:lin ang="0" scaled="1"/>
              <a:tileRect/>
            </a:gradFill>
            <a:prstDash val="solid"/>
            <a:round/>
            <a:headEnd type="none" w="med" len="med"/>
            <a:tailEnd type="none" w="med" len="med"/>
          </a:ln>
          <a:effectLst/>
        </p:spPr>
      </p:cxnSp>
      <p:cxnSp>
        <p:nvCxnSpPr>
          <p:cNvPr id="9" name="Straight Arrow Connector 8">
            <a:extLst>
              <a:ext uri="{FF2B5EF4-FFF2-40B4-BE49-F238E27FC236}">
                <a16:creationId xmlns:a16="http://schemas.microsoft.com/office/drawing/2014/main" id="{4D3BB929-4BFD-E428-2982-565418F147B0}"/>
              </a:ext>
            </a:extLst>
          </p:cNvPr>
          <p:cNvCxnSpPr>
            <a:cxnSpLocks/>
          </p:cNvCxnSpPr>
          <p:nvPr/>
        </p:nvCxnSpPr>
        <p:spPr>
          <a:xfrm>
            <a:off x="4625668" y="2378036"/>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0" name="TextBox 9">
            <a:extLst>
              <a:ext uri="{FF2B5EF4-FFF2-40B4-BE49-F238E27FC236}">
                <a16:creationId xmlns:a16="http://schemas.microsoft.com/office/drawing/2014/main" id="{E9E712A7-4841-B382-8C13-B9857E4E2947}"/>
              </a:ext>
            </a:extLst>
          </p:cNvPr>
          <p:cNvSpPr txBox="1"/>
          <p:nvPr/>
        </p:nvSpPr>
        <p:spPr>
          <a:xfrm>
            <a:off x="4602307" y="2480428"/>
            <a:ext cx="1957587" cy="384208"/>
          </a:xfrm>
          <a:prstGeom prst="rect">
            <a:avLst/>
          </a:prstGeom>
          <a:noFill/>
        </p:spPr>
        <p:txBody>
          <a:bodyPr wrap="none" rtlCol="0">
            <a:spAutoFit/>
          </a:bodyPr>
          <a:lstStyle>
            <a:defPPr>
              <a:defRPr lang="en-US"/>
            </a:defPPr>
            <a:lvl1pPr fontAlgn="auto">
              <a:spcBef>
                <a:spcPts val="0"/>
              </a:spcBef>
              <a:spcAft>
                <a:spcPts val="0"/>
              </a:spcAft>
              <a:defRPr b="1">
                <a:solidFill>
                  <a:schemeClr val="accent2">
                    <a:lumMod val="50000"/>
                  </a:schemeClr>
                </a:solidFill>
                <a:latin typeface="Gill Sans MT" panose="020B0502020104020203" pitchFamily="34" charset="77"/>
                <a:cs typeface="Arial" panose="020B0604020202020204" pitchFamily="34" charset="0"/>
              </a:defRPr>
            </a:lvl1pPr>
          </a:lstStyle>
          <a:p>
            <a:r>
              <a:rPr lang="en-US"/>
              <a:t>METHODOLOGY</a:t>
            </a:r>
            <a:endParaRPr lang="x-none"/>
          </a:p>
        </p:txBody>
      </p:sp>
      <p:sp>
        <p:nvSpPr>
          <p:cNvPr id="11" name="TextBox 10">
            <a:extLst>
              <a:ext uri="{FF2B5EF4-FFF2-40B4-BE49-F238E27FC236}">
                <a16:creationId xmlns:a16="http://schemas.microsoft.com/office/drawing/2014/main" id="{77D2E4D0-D816-C00B-CCFF-6D1D9706C710}"/>
              </a:ext>
            </a:extLst>
          </p:cNvPr>
          <p:cNvSpPr txBox="1"/>
          <p:nvPr/>
        </p:nvSpPr>
        <p:spPr>
          <a:xfrm>
            <a:off x="1177269" y="1607907"/>
            <a:ext cx="752129"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i="0" u="none" strike="noStrike" cap="none" spc="300" normalizeH="0" baseline="0">
                <a:ln>
                  <a:noFill/>
                </a:ln>
                <a:solidFill>
                  <a:srgbClr val="E3E0DD">
                    <a:lumMod val="75000"/>
                  </a:srgbClr>
                </a:solidFill>
                <a:effectLst/>
                <a:uLnTx/>
                <a:uFillTx/>
                <a:latin typeface="Gill Sans MT" panose="020B0502020104020203" pitchFamily="34" charset="77"/>
                <a:cs typeface="Gotham Book" pitchFamily="2" charset="0"/>
              </a:defRPr>
            </a:lvl1pPr>
          </a:lstStyle>
          <a:p>
            <a:r>
              <a:rPr lang="en-US"/>
              <a:t>01</a:t>
            </a:r>
            <a:endParaRPr lang="x-none"/>
          </a:p>
        </p:txBody>
      </p:sp>
      <p:sp>
        <p:nvSpPr>
          <p:cNvPr id="12" name="TextBox 11">
            <a:extLst>
              <a:ext uri="{FF2B5EF4-FFF2-40B4-BE49-F238E27FC236}">
                <a16:creationId xmlns:a16="http://schemas.microsoft.com/office/drawing/2014/main" id="{7C367927-4B15-D69D-0D64-5D578F8F33E8}"/>
              </a:ext>
            </a:extLst>
          </p:cNvPr>
          <p:cNvSpPr txBox="1"/>
          <p:nvPr/>
        </p:nvSpPr>
        <p:spPr>
          <a:xfrm>
            <a:off x="4491976" y="1602769"/>
            <a:ext cx="752129"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u="none" strike="noStrike" cap="none" spc="0" normalizeH="0" baseline="0">
                <a:ln>
                  <a:noFill/>
                </a:ln>
                <a:effectLst/>
                <a:uLnTx/>
                <a:uFillTx/>
                <a:latin typeface="Gill Sans MT" panose="020B0502020104020203" pitchFamily="34" charset="77"/>
                <a:cs typeface="Gotham Book" pitchFamily="2" charset="0"/>
              </a:defRPr>
            </a:lvl1pPr>
          </a:lstStyle>
          <a:p>
            <a:r>
              <a:rPr lang="en-US"/>
              <a:t>02</a:t>
            </a:r>
            <a:endParaRPr lang="x-none"/>
          </a:p>
        </p:txBody>
      </p:sp>
      <p:sp>
        <p:nvSpPr>
          <p:cNvPr id="13" name="TextBox 12">
            <a:extLst>
              <a:ext uri="{FF2B5EF4-FFF2-40B4-BE49-F238E27FC236}">
                <a16:creationId xmlns:a16="http://schemas.microsoft.com/office/drawing/2014/main" id="{5960BA32-7F02-B188-62FD-51A9A9038E1B}"/>
              </a:ext>
            </a:extLst>
          </p:cNvPr>
          <p:cNvSpPr txBox="1"/>
          <p:nvPr/>
        </p:nvSpPr>
        <p:spPr>
          <a:xfrm>
            <a:off x="8414654" y="1602769"/>
            <a:ext cx="829073" cy="707886"/>
          </a:xfrm>
          <a:prstGeom prst="rect">
            <a:avLst/>
          </a:prstGeom>
          <a:noFill/>
        </p:spPr>
        <p:txBody>
          <a:bodyPr wrap="none" lIns="91440" r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rPr>
              <a:t>03</a:t>
            </a:r>
            <a:endParaRPr kumimoji="0" lang="x-none"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endParaRPr>
          </a:p>
        </p:txBody>
      </p:sp>
      <p:sp>
        <p:nvSpPr>
          <p:cNvPr id="14" name="Rectangle 13">
            <a:extLst>
              <a:ext uri="{FF2B5EF4-FFF2-40B4-BE49-F238E27FC236}">
                <a16:creationId xmlns:a16="http://schemas.microsoft.com/office/drawing/2014/main" id="{29748251-DA6E-0B05-B97D-0519FACDAFDD}"/>
              </a:ext>
            </a:extLst>
          </p:cNvPr>
          <p:cNvSpPr/>
          <p:nvPr/>
        </p:nvSpPr>
        <p:spPr>
          <a:xfrm>
            <a:off x="4294404" y="1234219"/>
            <a:ext cx="3311611" cy="2152871"/>
          </a:xfrm>
          <a:prstGeom prst="rect">
            <a:avLst/>
          </a:prstGeom>
          <a:ln w="28575">
            <a:gradFill>
              <a:gsLst>
                <a:gs pos="0">
                  <a:schemeClr val="accent1">
                    <a:lumMod val="5000"/>
                    <a:lumOff val="95000"/>
                  </a:schemeClr>
                </a:gs>
                <a:gs pos="33000">
                  <a:schemeClr val="accent1">
                    <a:lumMod val="45000"/>
                    <a:lumOff val="55000"/>
                  </a:schemeClr>
                </a:gs>
                <a:gs pos="83000">
                  <a:schemeClr val="accent3">
                    <a:lumMod val="75000"/>
                  </a:schemeClr>
                </a:gs>
                <a:gs pos="100000">
                  <a:schemeClr val="accent2">
                    <a:lumMod val="50000"/>
                  </a:schemeClr>
                </a:gs>
              </a:gsLst>
              <a:lin ang="9000000" scaled="0"/>
            </a:gradFill>
          </a:ln>
        </p:spPr>
        <p:txBody>
          <a:bodyPr lIns="45720" r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srgbClr val="000000"/>
              </a:solidFill>
              <a:effectLst/>
              <a:uLnTx/>
              <a:uFillTx/>
              <a:latin typeface="Gill Sans MT" panose="020B0502020104020203" pitchFamily="34" charset="77"/>
              <a:ea typeface="+mn-ea"/>
              <a:cs typeface="TH SarabunPSK" pitchFamily="34" charset="-34"/>
            </a:endParaRPr>
          </a:p>
        </p:txBody>
      </p:sp>
      <p:cxnSp>
        <p:nvCxnSpPr>
          <p:cNvPr id="18" name="Straight Arrow Connector 17">
            <a:extLst>
              <a:ext uri="{FF2B5EF4-FFF2-40B4-BE49-F238E27FC236}">
                <a16:creationId xmlns:a16="http://schemas.microsoft.com/office/drawing/2014/main" id="{E3E727B4-F7B8-D1C9-7780-BA9AA4340EFF}"/>
              </a:ext>
            </a:extLst>
          </p:cNvPr>
          <p:cNvCxnSpPr>
            <a:cxnSpLocks/>
          </p:cNvCxnSpPr>
          <p:nvPr/>
        </p:nvCxnSpPr>
        <p:spPr>
          <a:xfrm>
            <a:off x="1049022" y="5329255"/>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9" name="TextBox 18">
            <a:extLst>
              <a:ext uri="{FF2B5EF4-FFF2-40B4-BE49-F238E27FC236}">
                <a16:creationId xmlns:a16="http://schemas.microsoft.com/office/drawing/2014/main" id="{2EBBE3BF-3F87-6834-2103-8610DD78377D}"/>
              </a:ext>
            </a:extLst>
          </p:cNvPr>
          <p:cNvSpPr txBox="1"/>
          <p:nvPr/>
        </p:nvSpPr>
        <p:spPr>
          <a:xfrm>
            <a:off x="1028540" y="5431647"/>
            <a:ext cx="2970429" cy="700000"/>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SYNTHESIS – SLOW-ONSET</a:t>
            </a:r>
            <a:b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br>
            <a: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EVENTS</a:t>
            </a:r>
            <a:endParaRPr kumimoji="0" lang="x-none"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endParaRPr>
          </a:p>
        </p:txBody>
      </p:sp>
      <p:sp>
        <p:nvSpPr>
          <p:cNvPr id="20" name="TextBox 19">
            <a:extLst>
              <a:ext uri="{FF2B5EF4-FFF2-40B4-BE49-F238E27FC236}">
                <a16:creationId xmlns:a16="http://schemas.microsoft.com/office/drawing/2014/main" id="{DF18FDC3-7277-064E-5646-497C38CDF06A}"/>
              </a:ext>
            </a:extLst>
          </p:cNvPr>
          <p:cNvSpPr txBox="1"/>
          <p:nvPr/>
        </p:nvSpPr>
        <p:spPr>
          <a:xfrm>
            <a:off x="1142645" y="4543186"/>
            <a:ext cx="829073" cy="707886"/>
          </a:xfrm>
          <a:prstGeom prst="rect">
            <a:avLst/>
          </a:prstGeom>
          <a:noFill/>
        </p:spPr>
        <p:txBody>
          <a:bodyPr wrap="none" lIns="91440" r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rPr>
              <a:t>04</a:t>
            </a:r>
            <a:endParaRPr kumimoji="0" lang="x-none"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endParaRPr>
          </a:p>
        </p:txBody>
      </p:sp>
    </p:spTree>
    <p:extLst>
      <p:ext uri="{BB962C8B-B14F-4D97-AF65-F5344CB8AC3E}">
        <p14:creationId xmlns:p14="http://schemas.microsoft.com/office/powerpoint/2010/main" val="291427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476F-C9F8-7E61-49E1-E1534DEAAB20}"/>
              </a:ext>
            </a:extLst>
          </p:cNvPr>
          <p:cNvSpPr>
            <a:spLocks noGrp="1"/>
          </p:cNvSpPr>
          <p:nvPr>
            <p:ph type="title"/>
          </p:nvPr>
        </p:nvSpPr>
        <p:spPr/>
        <p:txBody>
          <a:bodyPr/>
          <a:lstStyle/>
          <a:p>
            <a:r>
              <a:rPr lang="en-NP"/>
              <a:t>THE PROCESS</a:t>
            </a:r>
          </a:p>
        </p:txBody>
      </p:sp>
      <p:sp>
        <p:nvSpPr>
          <p:cNvPr id="3" name="Content Placeholder 2">
            <a:extLst>
              <a:ext uri="{FF2B5EF4-FFF2-40B4-BE49-F238E27FC236}">
                <a16:creationId xmlns:a16="http://schemas.microsoft.com/office/drawing/2014/main" id="{2B6C269F-E6F1-85D2-C008-38715C075DA9}"/>
              </a:ext>
            </a:extLst>
          </p:cNvPr>
          <p:cNvSpPr>
            <a:spLocks noGrp="1"/>
          </p:cNvSpPr>
          <p:nvPr>
            <p:ph idx="1"/>
          </p:nvPr>
        </p:nvSpPr>
        <p:spPr>
          <a:xfrm>
            <a:off x="1010652" y="1024791"/>
            <a:ext cx="6461711" cy="5458394"/>
          </a:xfrm>
        </p:spPr>
        <p:txBody>
          <a:bodyPr vert="horz" lIns="0" tIns="45720" rIns="0" bIns="45720" rtlCol="0" anchor="t">
            <a:noAutofit/>
          </a:bodyPr>
          <a:lstStyle/>
          <a:p>
            <a:pPr algn="just">
              <a:spcBef>
                <a:spcPts val="600"/>
              </a:spcBef>
              <a:spcAft>
                <a:spcPts val="600"/>
              </a:spcAft>
            </a:pPr>
            <a:r>
              <a:rPr lang="en-US" sz="1300">
                <a:latin typeface="Avenir Next LT Pro" panose="020B0504020202020204" pitchFamily="34" charset="77"/>
                <a:ea typeface="+mn-lt"/>
                <a:cs typeface="+mn-lt"/>
              </a:rPr>
              <a:t>The regional scoping workshop sessions were organized into rounds of breakout groups, with participants from each country grouped according to the most pressing slow and rapid onset hydro-metrological hazards and extremes in their respective countries (participants were given the opportunity to self-select).</a:t>
            </a:r>
            <a:endParaRPr lang="en-US" sz="1300">
              <a:latin typeface="Avenir Next LT Pro" panose="020B0504020202020204" pitchFamily="34" charset="77"/>
            </a:endParaRPr>
          </a:p>
          <a:p>
            <a:pPr algn="just">
              <a:spcBef>
                <a:spcPts val="600"/>
              </a:spcBef>
              <a:spcAft>
                <a:spcPts val="600"/>
              </a:spcAft>
            </a:pPr>
            <a:r>
              <a:rPr lang="en-US" sz="1300">
                <a:latin typeface="Avenir Next LT Pro" panose="020B0504020202020204" pitchFamily="34" charset="77"/>
                <a:ea typeface="+mn-lt"/>
                <a:cs typeface="+mn-lt"/>
              </a:rPr>
              <a:t>Interactive sessions were held to gather information on the impacts of climatic hazards and how countries respond to these hazards over time. This included short-, medium- and long-term stages of support through a country-specific mapping exercise followed by collaborative dialogue with countries and relevant agency stakeholders.</a:t>
            </a:r>
            <a:endParaRPr lang="en-US" sz="1300">
              <a:latin typeface="Avenir Next LT Pro" panose="020B0504020202020204" pitchFamily="34" charset="77"/>
            </a:endParaRPr>
          </a:p>
          <a:p>
            <a:pPr algn="just">
              <a:spcBef>
                <a:spcPts val="600"/>
              </a:spcBef>
              <a:spcAft>
                <a:spcPts val="600"/>
              </a:spcAft>
            </a:pPr>
            <a:r>
              <a:rPr lang="en-US" sz="1300">
                <a:latin typeface="Avenir Next LT Pro" panose="020B0504020202020204" pitchFamily="34" charset="77"/>
                <a:ea typeface="+mn-lt"/>
                <a:cs typeface="+mn-lt"/>
              </a:rPr>
              <a:t>Participants were provided with a guided template to gather detailed, descriptive and sequential accounts of post-impact response actions, focusing on:</a:t>
            </a:r>
            <a:endParaRPr lang="en-US" sz="1300">
              <a:latin typeface="Avenir Next LT Pro" panose="020B0504020202020204" pitchFamily="34" charset="77"/>
            </a:endParaRPr>
          </a:p>
          <a:p>
            <a:pPr lvl="1" algn="just">
              <a:spcBef>
                <a:spcPts val="200"/>
              </a:spcBef>
              <a:spcAft>
                <a:spcPts val="200"/>
              </a:spcAft>
            </a:pPr>
            <a:r>
              <a:rPr lang="en-US" sz="1300">
                <a:latin typeface="Avenir Next LT Pro" panose="020B0504020202020204" pitchFamily="34" charset="77"/>
                <a:ea typeface="+mn-lt"/>
                <a:cs typeface="+mn-lt"/>
              </a:rPr>
              <a:t>Loss and damage resulting from specific hazard and extreme events (e.g. drought, tropical cyclone);</a:t>
            </a:r>
            <a:endParaRPr lang="en-US" sz="1300">
              <a:latin typeface="Avenir Next LT Pro" panose="020B0504020202020204" pitchFamily="34" charset="77"/>
            </a:endParaRPr>
          </a:p>
          <a:p>
            <a:pPr lvl="1" algn="just">
              <a:spcBef>
                <a:spcPts val="200"/>
              </a:spcBef>
              <a:spcAft>
                <a:spcPts val="200"/>
              </a:spcAft>
            </a:pPr>
            <a:r>
              <a:rPr lang="en-US" sz="1300">
                <a:latin typeface="Avenir Next LT Pro" panose="020B0504020202020204" pitchFamily="34" charset="77"/>
                <a:ea typeface="+mn-lt"/>
                <a:cs typeface="+mn-lt"/>
              </a:rPr>
              <a:t>Broad phases of response (e.g. anticipatory arrangements, response, recovery, and other phases and sub-phases);</a:t>
            </a:r>
            <a:endParaRPr lang="en-US" sz="1300">
              <a:latin typeface="Avenir Next LT Pro" panose="020B0504020202020204" pitchFamily="34" charset="77"/>
            </a:endParaRPr>
          </a:p>
          <a:p>
            <a:pPr lvl="1" algn="just">
              <a:spcBef>
                <a:spcPts val="200"/>
              </a:spcBef>
              <a:spcAft>
                <a:spcPts val="200"/>
              </a:spcAft>
            </a:pPr>
            <a:r>
              <a:rPr lang="en-US" sz="1300">
                <a:latin typeface="Avenir Next LT Pro" panose="020B0504020202020204" pitchFamily="34" charset="77"/>
                <a:ea typeface="+mn-lt"/>
                <a:cs typeface="+mn-lt"/>
              </a:rPr>
              <a:t>Gaps in response actions and capacity;</a:t>
            </a:r>
            <a:endParaRPr lang="en-US" sz="1300">
              <a:latin typeface="Avenir Next LT Pro" panose="020B0504020202020204" pitchFamily="34" charset="77"/>
            </a:endParaRPr>
          </a:p>
          <a:p>
            <a:pPr lvl="1" algn="just">
              <a:spcBef>
                <a:spcPts val="200"/>
              </a:spcBef>
              <a:spcAft>
                <a:spcPts val="200"/>
              </a:spcAft>
            </a:pPr>
            <a:r>
              <a:rPr lang="en-US" sz="1300">
                <a:latin typeface="Avenir Next LT Pro" panose="020B0504020202020204" pitchFamily="34" charset="77"/>
                <a:ea typeface="+mn-lt"/>
                <a:cs typeface="+mn-lt"/>
              </a:rPr>
              <a:t>Technical assistance needs for averting, minimizing and addressing loss and damage.</a:t>
            </a:r>
            <a:endParaRPr lang="en-US" sz="1300">
              <a:latin typeface="Avenir Next LT Pro" panose="020B0504020202020204" pitchFamily="34" charset="77"/>
            </a:endParaRPr>
          </a:p>
          <a:p>
            <a:pPr algn="just">
              <a:spcBef>
                <a:spcPts val="600"/>
              </a:spcBef>
              <a:spcAft>
                <a:spcPts val="600"/>
              </a:spcAft>
            </a:pPr>
            <a:r>
              <a:rPr lang="en-US" sz="1300">
                <a:latin typeface="Avenir Next LT Pro" panose="020B0504020202020204" pitchFamily="34" charset="77"/>
                <a:ea typeface="+mn-lt"/>
                <a:cs typeface="+mn-lt"/>
              </a:rPr>
              <a:t>Over the three-day period of the workshops, country participants provided their respective inputs. The first day focused on </a:t>
            </a:r>
            <a:r>
              <a:rPr lang="en-US" sz="1300" b="1">
                <a:latin typeface="Avenir Next LT Pro" panose="020B0504020202020204" pitchFamily="34" charset="77"/>
                <a:ea typeface="+mn-lt"/>
                <a:cs typeface="+mn-lt"/>
              </a:rPr>
              <a:t>rapid onset events</a:t>
            </a:r>
            <a:r>
              <a:rPr lang="en-US" sz="1300">
                <a:latin typeface="Avenir Next LT Pro" panose="020B0504020202020204" pitchFamily="34" charset="77"/>
                <a:ea typeface="+mn-lt"/>
                <a:cs typeface="+mn-lt"/>
              </a:rPr>
              <a:t>, the second day on </a:t>
            </a:r>
            <a:r>
              <a:rPr lang="en-US" sz="1300" b="1">
                <a:latin typeface="Avenir Next LT Pro" panose="020B0504020202020204" pitchFamily="34" charset="77"/>
                <a:ea typeface="+mn-lt"/>
                <a:cs typeface="+mn-lt"/>
              </a:rPr>
              <a:t>slow onset events</a:t>
            </a:r>
            <a:r>
              <a:rPr lang="en-US" sz="1300">
                <a:latin typeface="Avenir Next LT Pro" panose="020B0504020202020204" pitchFamily="34" charset="77"/>
                <a:ea typeface="+mn-lt"/>
                <a:cs typeface="+mn-lt"/>
              </a:rPr>
              <a:t>, and the final day on detailed loss and damage </a:t>
            </a:r>
            <a:r>
              <a:rPr lang="en-US" sz="1300" b="1">
                <a:latin typeface="Avenir Next LT Pro" panose="020B0504020202020204" pitchFamily="34" charset="77"/>
                <a:ea typeface="+mn-lt"/>
                <a:cs typeface="+mn-lt"/>
              </a:rPr>
              <a:t>case studies</a:t>
            </a:r>
            <a:r>
              <a:rPr lang="en-US" sz="1300">
                <a:latin typeface="Avenir Next LT Pro" panose="020B0504020202020204" pitchFamily="34" charset="77"/>
                <a:ea typeface="+mn-lt"/>
                <a:cs typeface="+mn-lt"/>
              </a:rPr>
              <a:t>.</a:t>
            </a:r>
            <a:endParaRPr lang="en-US" sz="1300">
              <a:latin typeface="Avenir Next LT Pro" panose="020B0504020202020204" pitchFamily="34" charset="77"/>
            </a:endParaRPr>
          </a:p>
          <a:p>
            <a:pPr algn="just">
              <a:spcBef>
                <a:spcPts val="600"/>
              </a:spcBef>
              <a:spcAft>
                <a:spcPts val="600"/>
              </a:spcAft>
            </a:pPr>
            <a:r>
              <a:rPr lang="en-US" sz="1300">
                <a:latin typeface="Avenir Next LT Pro" panose="020B0504020202020204" pitchFamily="34" charset="77"/>
                <a:ea typeface="+mn-lt"/>
                <a:cs typeface="+mn-lt"/>
              </a:rPr>
              <a:t>Plenary sessions took place between breakout group rounds to provide country participants and facilitators with the opportunity to provide feedback</a:t>
            </a:r>
            <a:endParaRPr lang="en-US" sz="1300">
              <a:latin typeface="Avenir Next LT Pro" panose="020B0504020202020204" pitchFamily="34" charset="77"/>
              <a:ea typeface="Roboto"/>
              <a:cs typeface="Roboto"/>
            </a:endParaRPr>
          </a:p>
          <a:p>
            <a:pPr algn="just">
              <a:spcBef>
                <a:spcPts val="600"/>
              </a:spcBef>
              <a:spcAft>
                <a:spcPts val="600"/>
              </a:spcAft>
            </a:pPr>
            <a:endParaRPr lang="en-US" sz="1300">
              <a:latin typeface="Avenir Next LT Pro" panose="020B0504020202020204" pitchFamily="34" charset="77"/>
              <a:ea typeface="Roboto"/>
              <a:cs typeface="Roboto"/>
            </a:endParaRPr>
          </a:p>
          <a:p>
            <a:pPr algn="just">
              <a:spcBef>
                <a:spcPts val="600"/>
              </a:spcBef>
              <a:spcAft>
                <a:spcPts val="600"/>
              </a:spcAft>
            </a:pPr>
            <a:endParaRPr lang="en-NP" sz="1300">
              <a:latin typeface="Avenir Next LT Pro" panose="020B0504020202020204" pitchFamily="34" charset="77"/>
              <a:ea typeface="Roboto"/>
              <a:cs typeface="Roboto"/>
            </a:endParaRPr>
          </a:p>
        </p:txBody>
      </p:sp>
      <p:sp>
        <p:nvSpPr>
          <p:cNvPr id="4" name="Slide Number Placeholder 3">
            <a:extLst>
              <a:ext uri="{FF2B5EF4-FFF2-40B4-BE49-F238E27FC236}">
                <a16:creationId xmlns:a16="http://schemas.microsoft.com/office/drawing/2014/main" id="{2EE6CE43-EB7E-6792-E0F7-A17D670AC951}"/>
              </a:ext>
            </a:extLst>
          </p:cNvPr>
          <p:cNvSpPr>
            <a:spLocks noGrp="1"/>
          </p:cNvSpPr>
          <p:nvPr>
            <p:ph type="sldNum" sz="quarter" idx="12"/>
          </p:nvPr>
        </p:nvSpPr>
        <p:spPr/>
        <p:txBody>
          <a:bodyPr/>
          <a:lstStyle/>
          <a:p>
            <a:fld id="{6BD9EE9C-3A9A-458B-8C8B-545D7DF0CA2D}" type="slidenum">
              <a:rPr lang="en-ID" smtClean="0"/>
              <a:pPr/>
              <a:t>11</a:t>
            </a:fld>
            <a:endParaRPr lang="en-ID"/>
          </a:p>
        </p:txBody>
      </p:sp>
      <p:pic>
        <p:nvPicPr>
          <p:cNvPr id="6" name="Picture 5" descr="A group of people sitting at a podium&#10;&#10;Description automatically generated">
            <a:extLst>
              <a:ext uri="{FF2B5EF4-FFF2-40B4-BE49-F238E27FC236}">
                <a16:creationId xmlns:a16="http://schemas.microsoft.com/office/drawing/2014/main" id="{66837D88-868D-FB49-1F93-73AA1B7DAD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4821" y="1024790"/>
            <a:ext cx="4353621" cy="2820009"/>
          </a:xfrm>
          <a:prstGeom prst="rect">
            <a:avLst/>
          </a:prstGeom>
        </p:spPr>
      </p:pic>
      <p:pic>
        <p:nvPicPr>
          <p:cNvPr id="8" name="Picture 7" descr="A group of people looking at a computer&#10;&#10;Description automatically generated">
            <a:extLst>
              <a:ext uri="{FF2B5EF4-FFF2-40B4-BE49-F238E27FC236}">
                <a16:creationId xmlns:a16="http://schemas.microsoft.com/office/drawing/2014/main" id="{447AAD75-6CF1-95AA-A19C-96B2CB3167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4821" y="3977080"/>
            <a:ext cx="4353620" cy="2738045"/>
          </a:xfrm>
          <a:prstGeom prst="rect">
            <a:avLst/>
          </a:prstGeom>
        </p:spPr>
      </p:pic>
    </p:spTree>
    <p:extLst>
      <p:ext uri="{BB962C8B-B14F-4D97-AF65-F5344CB8AC3E}">
        <p14:creationId xmlns:p14="http://schemas.microsoft.com/office/powerpoint/2010/main" val="124363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F561-93B3-3C48-D9FD-DBFEB40EE7C6}"/>
              </a:ext>
            </a:extLst>
          </p:cNvPr>
          <p:cNvSpPr>
            <a:spLocks noGrp="1"/>
          </p:cNvSpPr>
          <p:nvPr>
            <p:ph type="title"/>
          </p:nvPr>
        </p:nvSpPr>
        <p:spPr/>
        <p:txBody>
          <a:bodyPr/>
          <a:lstStyle/>
          <a:p>
            <a:r>
              <a:rPr lang="en-NP"/>
              <a:t>TEMPLATES: RAPID ONSET EVENT</a:t>
            </a:r>
          </a:p>
        </p:txBody>
      </p:sp>
      <p:sp>
        <p:nvSpPr>
          <p:cNvPr id="4" name="Slide Number Placeholder 3">
            <a:extLst>
              <a:ext uri="{FF2B5EF4-FFF2-40B4-BE49-F238E27FC236}">
                <a16:creationId xmlns:a16="http://schemas.microsoft.com/office/drawing/2014/main" id="{DEC4F68D-7E48-69BC-BF0A-8AFD09A15F30}"/>
              </a:ext>
            </a:extLst>
          </p:cNvPr>
          <p:cNvSpPr>
            <a:spLocks noGrp="1"/>
          </p:cNvSpPr>
          <p:nvPr>
            <p:ph type="sldNum" sz="quarter" idx="12"/>
          </p:nvPr>
        </p:nvSpPr>
        <p:spPr/>
        <p:txBody>
          <a:bodyPr/>
          <a:lstStyle/>
          <a:p>
            <a:fld id="{6BD9EE9C-3A9A-458B-8C8B-545D7DF0CA2D}" type="slidenum">
              <a:rPr lang="en-ID" smtClean="0"/>
              <a:pPr/>
              <a:t>12</a:t>
            </a:fld>
            <a:endParaRPr lang="en-ID"/>
          </a:p>
        </p:txBody>
      </p:sp>
      <p:graphicFrame>
        <p:nvGraphicFramePr>
          <p:cNvPr id="5" name="Table 7">
            <a:extLst>
              <a:ext uri="{FF2B5EF4-FFF2-40B4-BE49-F238E27FC236}">
                <a16:creationId xmlns:a16="http://schemas.microsoft.com/office/drawing/2014/main" id="{A64388DB-A347-2B14-F5DC-5AD5FE611726}"/>
              </a:ext>
            </a:extLst>
          </p:cNvPr>
          <p:cNvGraphicFramePr>
            <a:graphicFrameLocks noGrp="1"/>
          </p:cNvGraphicFramePr>
          <p:nvPr>
            <p:extLst>
              <p:ext uri="{D42A27DB-BD31-4B8C-83A1-F6EECF244321}">
                <p14:modId xmlns:p14="http://schemas.microsoft.com/office/powerpoint/2010/main" val="2949088031"/>
              </p:ext>
            </p:extLst>
          </p:nvPr>
        </p:nvGraphicFramePr>
        <p:xfrm>
          <a:off x="1010652" y="970728"/>
          <a:ext cx="11064807" cy="5743832"/>
        </p:xfrm>
        <a:graphic>
          <a:graphicData uri="http://schemas.openxmlformats.org/drawingml/2006/table">
            <a:tbl>
              <a:tblPr firstRow="1" bandRow="1">
                <a:tableStyleId>{5C22544A-7EE6-4342-B048-85BDC9FD1C3A}</a:tableStyleId>
              </a:tblPr>
              <a:tblGrid>
                <a:gridCol w="4018549">
                  <a:extLst>
                    <a:ext uri="{9D8B030D-6E8A-4147-A177-3AD203B41FA5}">
                      <a16:colId xmlns:a16="http://schemas.microsoft.com/office/drawing/2014/main" val="3036637656"/>
                    </a:ext>
                  </a:extLst>
                </a:gridCol>
                <a:gridCol w="7046258">
                  <a:extLst>
                    <a:ext uri="{9D8B030D-6E8A-4147-A177-3AD203B41FA5}">
                      <a16:colId xmlns:a16="http://schemas.microsoft.com/office/drawing/2014/main" val="1503044047"/>
                    </a:ext>
                  </a:extLst>
                </a:gridCol>
              </a:tblGrid>
              <a:tr h="311596">
                <a:tc>
                  <a:txBody>
                    <a:bodyPr/>
                    <a:lstStyle/>
                    <a:p>
                      <a:r>
                        <a:rPr lang="en-US" sz="1400">
                          <a:effectLst/>
                          <a:latin typeface="Avenir Next LT Pro" panose="020B0504020202020204" pitchFamily="34" charset="77"/>
                          <a:cs typeface="Arial" panose="020B0604020202020204" pitchFamily="34" charset="0"/>
                        </a:rPr>
                        <a:t>EXPLANATORY NOTES</a:t>
                      </a:r>
                      <a:endParaRPr lang="en-NP" sz="1400">
                        <a:effectLst/>
                        <a:latin typeface="Avenir Next LT Pro" panose="020B0504020202020204" pitchFamily="34" charset="77"/>
                        <a:cs typeface="Arial" panose="020B0604020202020204" pitchFamily="34" charset="0"/>
                      </a:endParaRPr>
                    </a:p>
                  </a:txBody>
                  <a:tcPr/>
                </a:tc>
                <a:tc>
                  <a:txBody>
                    <a:bodyPr/>
                    <a:lstStyle/>
                    <a:p>
                      <a:r>
                        <a:rPr lang="en-US" sz="1400">
                          <a:effectLst/>
                          <a:latin typeface="Avenir Next LT Pro" panose="020B0504020202020204" pitchFamily="34" charset="77"/>
                          <a:cs typeface="Arial" panose="020B0604020202020204" pitchFamily="34" charset="0"/>
                        </a:rPr>
                        <a:t>EXAMPLE: NIGERIA</a:t>
                      </a:r>
                      <a:endParaRPr lang="en-NP" sz="14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255269751"/>
                  </a:ext>
                </a:extLst>
              </a:tr>
              <a:tr h="384160">
                <a:tc>
                  <a:txBody>
                    <a:bodyPr/>
                    <a:lstStyle/>
                    <a:p>
                      <a:r>
                        <a:rPr lang="en-US" sz="1200" b="1" i="0">
                          <a:solidFill>
                            <a:schemeClr val="bg1"/>
                          </a:solidFill>
                          <a:effectLst/>
                          <a:latin typeface="Avenir Next LT Pro" panose="020B0504020202020204" pitchFamily="34" charset="77"/>
                          <a:cs typeface="Arial" panose="020B0604020202020204" pitchFamily="34" charset="0"/>
                        </a:rPr>
                        <a:t>Main event</a:t>
                      </a:r>
                    </a:p>
                    <a:p>
                      <a:r>
                        <a:rPr lang="en-US" sz="1200" i="1">
                          <a:solidFill>
                            <a:schemeClr val="bg1"/>
                          </a:solidFill>
                          <a:effectLst/>
                          <a:latin typeface="Avenir Next LT Pro" panose="020B0504020202020204" pitchFamily="34" charset="77"/>
                          <a:cs typeface="Arial" panose="020B0604020202020204" pitchFamily="34" charset="0"/>
                        </a:rPr>
                        <a:t>Modulating event that produces one or more hazards</a:t>
                      </a:r>
                      <a:endParaRPr lang="en-NP" sz="1200" i="1">
                        <a:solidFill>
                          <a:schemeClr val="bg1"/>
                        </a:solidFill>
                        <a:effectLst/>
                        <a:latin typeface="Avenir Next LT Pro" panose="020B0504020202020204" pitchFamily="34" charset="77"/>
                        <a:cs typeface="Arial" panose="020B0604020202020204" pitchFamily="34" charset="0"/>
                      </a:endParaRPr>
                    </a:p>
                  </a:txBody>
                  <a:tcPr>
                    <a:solidFill>
                      <a:schemeClr val="accent1">
                        <a:lumMod val="75000"/>
                      </a:schemeClr>
                    </a:solidFill>
                  </a:tcPr>
                </a:tc>
                <a:tc>
                  <a:txBody>
                    <a:bodyPr/>
                    <a:lstStyle/>
                    <a:p>
                      <a:r>
                        <a:rPr lang="en-US" sz="1200">
                          <a:effectLst/>
                          <a:latin typeface="Avenir Next LT Pro" panose="020B0504020202020204" pitchFamily="34" charset="77"/>
                          <a:cs typeface="Arial" panose="020B0604020202020204" pitchFamily="34" charset="0"/>
                        </a:rPr>
                        <a:t>Heavy precipitation</a:t>
                      </a:r>
                      <a:endParaRPr lang="en-NP" sz="12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2284244963"/>
                  </a:ext>
                </a:extLst>
              </a:tr>
              <a:tr h="405125">
                <a:tc>
                  <a:txBody>
                    <a:bodyPr/>
                    <a:lstStyle/>
                    <a:p>
                      <a:r>
                        <a:rPr lang="en-US" sz="1200" b="1" i="0">
                          <a:solidFill>
                            <a:schemeClr val="bg1"/>
                          </a:solidFill>
                          <a:effectLst/>
                          <a:latin typeface="Avenir Next LT Pro" panose="020B0504020202020204" pitchFamily="34" charset="77"/>
                          <a:cs typeface="Arial" panose="020B0604020202020204" pitchFamily="34" charset="0"/>
                        </a:rPr>
                        <a:t>Hazard</a:t>
                      </a:r>
                    </a:p>
                    <a:p>
                      <a:r>
                        <a:rPr lang="en-US" sz="1200" i="1">
                          <a:solidFill>
                            <a:schemeClr val="bg1"/>
                          </a:solidFill>
                          <a:effectLst/>
                          <a:latin typeface="Avenir Next LT Pro" panose="020B0504020202020204" pitchFamily="34" charset="77"/>
                          <a:cs typeface="Arial" panose="020B0604020202020204" pitchFamily="34" charset="0"/>
                        </a:rPr>
                        <a:t>Single hazardous event causing loss and damage</a:t>
                      </a:r>
                      <a:endParaRPr lang="en-NP" sz="1200" i="1">
                        <a:solidFill>
                          <a:schemeClr val="bg1"/>
                        </a:solidFill>
                        <a:effectLst/>
                        <a:latin typeface="Avenir Next LT Pro" panose="020B0504020202020204" pitchFamily="34" charset="77"/>
                        <a:cs typeface="Arial" panose="020B0604020202020204" pitchFamily="34" charset="0"/>
                      </a:endParaRPr>
                    </a:p>
                  </a:txBody>
                  <a:tcPr>
                    <a:solidFill>
                      <a:schemeClr val="accent1">
                        <a:lumMod val="75000"/>
                      </a:schemeClr>
                    </a:solidFill>
                  </a:tcPr>
                </a:tc>
                <a:tc>
                  <a:txBody>
                    <a:bodyPr/>
                    <a:lstStyle/>
                    <a:p>
                      <a:r>
                        <a:rPr lang="en-US" sz="1200">
                          <a:effectLst/>
                          <a:latin typeface="Avenir Next LT Pro" panose="020B0504020202020204" pitchFamily="34" charset="77"/>
                          <a:cs typeface="Arial" panose="020B0604020202020204" pitchFamily="34" charset="0"/>
                        </a:rPr>
                        <a:t>Floods resulting from heavy precipitation</a:t>
                      </a:r>
                      <a:endParaRPr lang="en-NP" sz="12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591343759"/>
                  </a:ext>
                </a:extLst>
              </a:tr>
              <a:tr h="845151">
                <a:tc>
                  <a:txBody>
                    <a:bodyPr/>
                    <a:lstStyle/>
                    <a:p>
                      <a:pPr marL="0" algn="l" defTabSz="914400" rtl="0" eaLnBrk="1" latinLnBrk="0" hangingPunct="1"/>
                      <a:r>
                        <a:rPr lang="en-US" sz="1200" b="1" i="0" kern="1200">
                          <a:solidFill>
                            <a:schemeClr val="bg1"/>
                          </a:solidFill>
                          <a:effectLst/>
                          <a:latin typeface="Avenir Next LT Pro" panose="020B0504020202020204" pitchFamily="34" charset="77"/>
                          <a:ea typeface="+mn-ea"/>
                          <a:cs typeface="Arial" panose="020B0604020202020204" pitchFamily="34" charset="0"/>
                        </a:rPr>
                        <a:t>Description &amp; context</a:t>
                      </a:r>
                    </a:p>
                    <a:p>
                      <a:pPr marL="0" algn="l" defTabSz="914400" rtl="0" eaLnBrk="1" latinLnBrk="0" hangingPunct="1"/>
                      <a:r>
                        <a:rPr lang="en-US" sz="1200" i="1" kern="1200">
                          <a:solidFill>
                            <a:schemeClr val="bg1"/>
                          </a:solidFill>
                          <a:effectLst/>
                          <a:latin typeface="Avenir Next LT Pro" panose="020B0504020202020204" pitchFamily="34" charset="77"/>
                          <a:ea typeface="+mn-ea"/>
                          <a:cs typeface="Arial" panose="020B0604020202020204" pitchFamily="34" charset="0"/>
                        </a:rPr>
                        <a:t>Describe the event and its context</a:t>
                      </a:r>
                      <a:endParaRPr lang="en-NP" sz="1200" i="1" kern="1200">
                        <a:solidFill>
                          <a:schemeClr val="bg1"/>
                        </a:solidFill>
                        <a:effectLst/>
                        <a:latin typeface="Avenir Next LT Pro" panose="020B0504020202020204" pitchFamily="34" charset="77"/>
                        <a:ea typeface="+mn-ea"/>
                        <a:cs typeface="Arial" panose="020B0604020202020204" pitchFamily="34" charset="0"/>
                      </a:endParaRPr>
                    </a:p>
                  </a:txBody>
                  <a:tcPr>
                    <a:solidFill>
                      <a:schemeClr val="accent1">
                        <a:lumMod val="75000"/>
                      </a:schemeClr>
                    </a:solidFill>
                  </a:tcPr>
                </a:tc>
                <a:tc>
                  <a:txBody>
                    <a:bodyPr/>
                    <a:lstStyle/>
                    <a:p>
                      <a:r>
                        <a:rPr lang="en-US" sz="1200">
                          <a:effectLst/>
                          <a:latin typeface="Avenir Next LT Pro" panose="020B0504020202020204" pitchFamily="34" charset="77"/>
                          <a:cs typeface="Arial" panose="020B0604020202020204" pitchFamily="34" charset="0"/>
                        </a:rPr>
                        <a:t>Since 20 June 2022, abundant rains were being recorded over localized areas in southern Nigeria, with total amount of rain exceeding 100mm per day so far. Floods also started to be recorded in some parts of the area at risk, mainly in Northern localities and urban areas since the end of June 2022. More flash floods were recorded and general alerts are for the moment in yellow alert with close monitoring of meteorological experts issuing frequent alerts since July. </a:t>
                      </a:r>
                      <a:endParaRPr lang="en-NP" sz="12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700722365"/>
                  </a:ext>
                </a:extLst>
              </a:tr>
              <a:tr h="1306143">
                <a:tc>
                  <a:txBody>
                    <a:bodyPr/>
                    <a:lstStyle/>
                    <a:p>
                      <a:pPr marL="0" algn="l" defTabSz="914400" rtl="0" eaLnBrk="1" latinLnBrk="0" hangingPunct="1"/>
                      <a:r>
                        <a:rPr lang="en-US" sz="1200" b="1" i="0" kern="1200">
                          <a:solidFill>
                            <a:schemeClr val="bg1"/>
                          </a:solidFill>
                          <a:effectLst/>
                          <a:latin typeface="Avenir Next LT Pro" panose="020B0504020202020204" pitchFamily="34" charset="77"/>
                          <a:ea typeface="+mn-ea"/>
                          <a:cs typeface="Arial" panose="020B0604020202020204" pitchFamily="34" charset="0"/>
                        </a:rPr>
                        <a:t>1. Anticipatory Arrangement (Pre-Phase 1: before event declared including contingency measures such as insurance)</a:t>
                      </a:r>
                    </a:p>
                    <a:p>
                      <a:pPr marL="0" algn="l" defTabSz="914400" rtl="0" eaLnBrk="1" latinLnBrk="0" hangingPunct="1"/>
                      <a:r>
                        <a:rPr lang="en-US" sz="1200" i="1" kern="1200">
                          <a:solidFill>
                            <a:schemeClr val="bg1"/>
                          </a:solidFill>
                          <a:effectLst/>
                          <a:latin typeface="Avenir Next LT Pro" panose="020B0504020202020204" pitchFamily="34" charset="77"/>
                          <a:ea typeface="+mn-ea"/>
                          <a:cs typeface="Arial" panose="020B0604020202020204" pitchFamily="34" charset="0"/>
                        </a:rPr>
                        <a:t>Anticipatory arrangements are those that trigger actions after event occurs (eg. payouts)</a:t>
                      </a:r>
                      <a:endParaRPr lang="en-NP" sz="1200" i="1" kern="1200">
                        <a:solidFill>
                          <a:schemeClr val="bg1"/>
                        </a:solidFill>
                        <a:effectLst/>
                        <a:latin typeface="Avenir Next LT Pro" panose="020B0504020202020204" pitchFamily="34" charset="77"/>
                        <a:ea typeface="+mn-ea"/>
                        <a:cs typeface="Arial" panose="020B0604020202020204" pitchFamily="34" charset="0"/>
                      </a:endParaRPr>
                    </a:p>
                  </a:txBody>
                  <a:tcPr>
                    <a:solidFill>
                      <a:schemeClr val="accent1">
                        <a:lumMod val="75000"/>
                      </a:schemeClr>
                    </a:solidFill>
                  </a:tcPr>
                </a:tc>
                <a:tc>
                  <a:txBody>
                    <a:bodyPr/>
                    <a:lstStyle/>
                    <a:p>
                      <a:pPr marL="185738" lvl="0" indent="-185738">
                        <a:buFont typeface="Symbol" pitchFamily="2" charset="2"/>
                        <a:buChar char=""/>
                        <a:tabLst/>
                      </a:pPr>
                      <a:r>
                        <a:rPr lang="en-US" sz="1200">
                          <a:effectLst/>
                          <a:latin typeface="Avenir Next LT Pro" panose="020B0504020202020204" pitchFamily="34" charset="77"/>
                          <a:cs typeface="Arial" panose="020B0604020202020204" pitchFamily="34" charset="0"/>
                        </a:rPr>
                        <a:t>Flood mapping?</a:t>
                      </a:r>
                      <a:endParaRPr lang="en-NP" sz="1200">
                        <a:effectLst/>
                        <a:latin typeface="Avenir Next LT Pro" panose="020B0504020202020204" pitchFamily="34" charset="77"/>
                        <a:cs typeface="Arial" panose="020B0604020202020204" pitchFamily="34" charset="0"/>
                      </a:endParaRPr>
                    </a:p>
                    <a:p>
                      <a:pPr marL="185738" lvl="0" indent="-185738">
                        <a:buFont typeface="Symbol" pitchFamily="2" charset="2"/>
                        <a:buChar char=""/>
                        <a:tabLst/>
                      </a:pPr>
                      <a:r>
                        <a:rPr lang="en-US" sz="1200">
                          <a:effectLst/>
                          <a:latin typeface="Avenir Next LT Pro" panose="020B0504020202020204" pitchFamily="34" charset="77"/>
                          <a:cs typeface="Arial" panose="020B0604020202020204" pitchFamily="34" charset="0"/>
                        </a:rPr>
                        <a:t>Public awareness campaigns? </a:t>
                      </a:r>
                      <a:endParaRPr lang="en-NP" sz="1200">
                        <a:effectLst/>
                        <a:latin typeface="Avenir Next LT Pro" panose="020B0504020202020204" pitchFamily="34" charset="77"/>
                        <a:cs typeface="Arial" panose="020B0604020202020204" pitchFamily="34" charset="0"/>
                      </a:endParaRPr>
                    </a:p>
                    <a:p>
                      <a:pPr marL="185738" lvl="0" indent="-185738">
                        <a:buFont typeface="Symbol" pitchFamily="2" charset="2"/>
                        <a:buChar char=""/>
                        <a:tabLst/>
                      </a:pPr>
                      <a:r>
                        <a:rPr lang="en-US" sz="1200">
                          <a:effectLst/>
                          <a:latin typeface="Avenir Next LT Pro" panose="020B0504020202020204" pitchFamily="34" charset="77"/>
                          <a:cs typeface="Arial" panose="020B0604020202020204" pitchFamily="34" charset="0"/>
                        </a:rPr>
                        <a:t>Preparation and provision of emergency services like ambulances, search and rescue teams, evacuation centres?</a:t>
                      </a:r>
                      <a:endParaRPr lang="en-NP" sz="1200">
                        <a:effectLst/>
                        <a:latin typeface="Avenir Next LT Pro" panose="020B0504020202020204" pitchFamily="34" charset="77"/>
                        <a:cs typeface="Arial" panose="020B0604020202020204" pitchFamily="34" charset="0"/>
                      </a:endParaRPr>
                    </a:p>
                    <a:p>
                      <a:pPr marL="185738" lvl="0" indent="-185738">
                        <a:buFont typeface="Symbol" pitchFamily="2" charset="2"/>
                        <a:buChar char=""/>
                        <a:tabLst/>
                      </a:pPr>
                      <a:r>
                        <a:rPr lang="en-US" sz="1200">
                          <a:effectLst/>
                          <a:latin typeface="Avenir Next LT Pro" panose="020B0504020202020204" pitchFamily="34" charset="77"/>
                          <a:cs typeface="Arial" panose="020B0604020202020204" pitchFamily="34" charset="0"/>
                        </a:rPr>
                        <a:t>Infrastructure improvement – maintaining drainage systems, improving road networks, reinforcing bridges</a:t>
                      </a:r>
                      <a:endParaRPr lang="en-NP" sz="1200">
                        <a:effectLst/>
                        <a:latin typeface="Avenir Next LT Pro" panose="020B0504020202020204" pitchFamily="34" charset="77"/>
                        <a:cs typeface="Arial" panose="020B0604020202020204" pitchFamily="34" charset="0"/>
                      </a:endParaRPr>
                    </a:p>
                    <a:p>
                      <a:pPr marL="185738" lvl="0" indent="-185738">
                        <a:buFont typeface="Symbol" pitchFamily="2" charset="2"/>
                        <a:buChar char=""/>
                        <a:tabLst/>
                      </a:pPr>
                      <a:r>
                        <a:rPr lang="en-US" sz="1200">
                          <a:effectLst/>
                          <a:latin typeface="Avenir Next LT Pro" panose="020B0504020202020204" pitchFamily="34" charset="77"/>
                          <a:cs typeface="Arial" panose="020B0604020202020204" pitchFamily="34" charset="0"/>
                        </a:rPr>
                        <a:t>Social protection, cash transfers?</a:t>
                      </a:r>
                      <a:endParaRPr lang="en-NP" sz="1200">
                        <a:effectLst/>
                        <a:latin typeface="Avenir Next LT Pro" panose="020B0504020202020204" pitchFamily="34" charset="77"/>
                        <a:cs typeface="Arial" panose="020B0604020202020204" pitchFamily="34" charset="0"/>
                      </a:endParaRPr>
                    </a:p>
                    <a:p>
                      <a:pPr marL="185738" lvl="0" indent="-185738">
                        <a:buFont typeface="Symbol" pitchFamily="2" charset="2"/>
                        <a:buChar char=""/>
                        <a:tabLst/>
                      </a:pPr>
                      <a:r>
                        <a:rPr lang="en-US" sz="1200">
                          <a:effectLst/>
                          <a:latin typeface="Avenir Next LT Pro" panose="020B0504020202020204" pitchFamily="34" charset="77"/>
                          <a:cs typeface="Arial" panose="020B0604020202020204" pitchFamily="34" charset="0"/>
                        </a:rPr>
                        <a:t>Forecast based finance solutions</a:t>
                      </a:r>
                      <a:endParaRPr lang="en-NP" sz="1200">
                        <a:effectLst/>
                        <a:latin typeface="Avenir Next LT Pro" panose="020B0504020202020204" pitchFamily="34" charset="77"/>
                        <a:cs typeface="Arial" panose="020B0604020202020204" pitchFamily="34" charset="0"/>
                      </a:endParaRPr>
                    </a:p>
                  </a:txBody>
                  <a:tcPr/>
                </a:tc>
                <a:extLst>
                  <a:ext uri="{0D108BD9-81ED-4DB2-BD59-A6C34878D82A}">
                    <a16:rowId xmlns:a16="http://schemas.microsoft.com/office/drawing/2014/main" val="36292045"/>
                  </a:ext>
                </a:extLst>
              </a:tr>
              <a:tr h="311596">
                <a:tc>
                  <a:txBody>
                    <a:bodyPr/>
                    <a:lstStyle/>
                    <a:p>
                      <a:r>
                        <a:rPr lang="en-US" sz="1200" b="1" i="0">
                          <a:solidFill>
                            <a:schemeClr val="bg1"/>
                          </a:solidFill>
                          <a:effectLst/>
                          <a:latin typeface="Avenir Next LT Pro" panose="020B0504020202020204" pitchFamily="34" charset="77"/>
                          <a:cs typeface="Arial" panose="020B0604020202020204" pitchFamily="34" charset="0"/>
                        </a:rPr>
                        <a:t>2. Date event declared</a:t>
                      </a:r>
                      <a:endParaRPr lang="en-NP" sz="1200" b="1" i="0">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txBody>
                  <a:tcPr>
                    <a:solidFill>
                      <a:schemeClr val="accent1">
                        <a:lumMod val="75000"/>
                      </a:schemeClr>
                    </a:solidFill>
                  </a:tcPr>
                </a:tc>
                <a:tc>
                  <a:txBody>
                    <a:bodyPr/>
                    <a:lstStyle/>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N days before event impact</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txBody>
                  <a:tcPr/>
                </a:tc>
                <a:extLst>
                  <a:ext uri="{0D108BD9-81ED-4DB2-BD59-A6C34878D82A}">
                    <a16:rowId xmlns:a16="http://schemas.microsoft.com/office/drawing/2014/main" val="2686100323"/>
                  </a:ext>
                </a:extLst>
              </a:tr>
              <a:tr h="537823">
                <a:tc>
                  <a:txBody>
                    <a:bodyPr/>
                    <a:lstStyle/>
                    <a:p>
                      <a:r>
                        <a:rPr lang="en-US" sz="1200" b="1" i="0">
                          <a:solidFill>
                            <a:schemeClr val="bg1"/>
                          </a:solidFill>
                          <a:effectLst/>
                          <a:latin typeface="Avenir Next LT Pro" panose="020B0504020202020204" pitchFamily="34" charset="77"/>
                          <a:cs typeface="Arial" panose="020B0604020202020204" pitchFamily="34" charset="0"/>
                        </a:rPr>
                        <a:t>1. Anticipatory Arrangement (Phase 1)</a:t>
                      </a:r>
                    </a:p>
                    <a:p>
                      <a:r>
                        <a:rPr lang="en-US" sz="1200" i="1">
                          <a:solidFill>
                            <a:schemeClr val="bg1"/>
                          </a:solidFill>
                          <a:effectLst/>
                          <a:latin typeface="Avenir Next LT Pro" panose="020B0504020202020204" pitchFamily="34" charset="77"/>
                          <a:cs typeface="Arial" panose="020B0604020202020204" pitchFamily="34" charset="0"/>
                        </a:rPr>
                        <a:t>After event declared/announced, before event hits, more anticipatory actions are possible</a:t>
                      </a:r>
                      <a:endParaRPr lang="en-NP" sz="1200" i="1">
                        <a:solidFill>
                          <a:schemeClr val="bg1"/>
                        </a:solidFill>
                        <a:effectLst/>
                        <a:latin typeface="Avenir Next LT Pro" panose="020B0504020202020204" pitchFamily="34" charset="77"/>
                        <a:cs typeface="Arial" panose="020B0604020202020204" pitchFamily="34" charset="0"/>
                      </a:endParaRPr>
                    </a:p>
                  </a:txBody>
                  <a:tcPr>
                    <a:solidFill>
                      <a:schemeClr val="accent1">
                        <a:lumMod val="75000"/>
                      </a:schemeClr>
                    </a:solidFill>
                  </a:tcPr>
                </a:tc>
                <a:tc>
                  <a:txBody>
                    <a:bodyPr/>
                    <a:lstStyle/>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Early warning systems</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Regular communication with public to update on the situation, evacuation plans, relief efforts through radio, television and social media</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txBody>
                  <a:tcPr/>
                </a:tc>
                <a:extLst>
                  <a:ext uri="{0D108BD9-81ED-4DB2-BD59-A6C34878D82A}">
                    <a16:rowId xmlns:a16="http://schemas.microsoft.com/office/drawing/2014/main" val="1386827504"/>
                  </a:ext>
                </a:extLst>
              </a:tr>
              <a:tr h="845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venir Next LT Pro" panose="020B0504020202020204" pitchFamily="34" charset="77"/>
                          <a:cs typeface="Arial" panose="020B0604020202020204" pitchFamily="34" charset="0"/>
                        </a:rPr>
                        <a:t>1. Anticipatory Arrangement (Phase 2)</a:t>
                      </a:r>
                      <a:endParaRPr lang="en-NP" sz="1200" b="1">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txBody>
                  <a:tcPr>
                    <a:solidFill>
                      <a:schemeClr val="accent1">
                        <a:lumMod val="75000"/>
                      </a:schemeClr>
                    </a:solidFill>
                  </a:tcPr>
                </a:tc>
                <a:tc>
                  <a:txBody>
                    <a:bodyPr/>
                    <a:lstStyle/>
                    <a:p>
                      <a:pPr marL="185738" lvl="0" indent="-185738" algn="l" defTabSz="914400" rtl="0" eaLnBrk="1" latinLnBrk="0" hangingPunct="1">
                        <a:buFont typeface="Symbol" pitchFamily="2" charset="2"/>
                        <a:buChar char=""/>
                        <a:tabLst/>
                      </a:pPr>
                      <a:r>
                        <a:rPr lang="en-US" sz="1200" b="0" kern="1200">
                          <a:solidFill>
                            <a:schemeClr val="dk1"/>
                          </a:solidFill>
                          <a:effectLst/>
                          <a:latin typeface="Avenir Next LT Pro" panose="020B0504020202020204" pitchFamily="34" charset="77"/>
                          <a:ea typeface="+mn-ea"/>
                          <a:cs typeface="Arial" panose="020B0604020202020204" pitchFamily="34" charset="0"/>
                        </a:rPr>
                        <a:t>Day N-3</a:t>
                      </a:r>
                    </a:p>
                    <a:p>
                      <a:pPr marL="185738" lvl="0" indent="-185738" algn="l" defTabSz="914400" rtl="0" eaLnBrk="1" latinLnBrk="0" hangingPunct="1">
                        <a:buFont typeface="Symbol" pitchFamily="2" charset="2"/>
                        <a:buChar char=""/>
                        <a:tabLst/>
                      </a:pPr>
                      <a:r>
                        <a:rPr lang="en-US" sz="1200" b="0" kern="1200">
                          <a:solidFill>
                            <a:schemeClr val="dk1"/>
                          </a:solidFill>
                          <a:effectLst/>
                          <a:latin typeface="Avenir Next LT Pro" panose="020B0504020202020204" pitchFamily="34" charset="77"/>
                          <a:ea typeface="+mn-ea"/>
                          <a:cs typeface="Arial" panose="020B0604020202020204" pitchFamily="34" charset="0"/>
                        </a:rPr>
                        <a:t>Advance cash transfers</a:t>
                      </a:r>
                    </a:p>
                    <a:p>
                      <a:pPr marL="185738" lvl="0" indent="-185738" algn="l" defTabSz="914400" rtl="0" eaLnBrk="1" latinLnBrk="0" hangingPunct="1">
                        <a:buFont typeface="Symbol" pitchFamily="2" charset="2"/>
                        <a:buChar char=""/>
                        <a:tabLst/>
                      </a:pPr>
                      <a:r>
                        <a:rPr lang="en-US" sz="1200" b="0" kern="1200">
                          <a:solidFill>
                            <a:schemeClr val="dk1"/>
                          </a:solidFill>
                          <a:effectLst/>
                          <a:latin typeface="Avenir Next LT Pro" panose="020B0504020202020204" pitchFamily="34" charset="77"/>
                          <a:ea typeface="+mn-ea"/>
                          <a:cs typeface="Arial" panose="020B0604020202020204" pitchFamily="34" charset="0"/>
                        </a:rPr>
                        <a:t>Evacuations</a:t>
                      </a:r>
                    </a:p>
                    <a:p>
                      <a:pPr marL="185738" lvl="0" indent="-185738" algn="l" defTabSz="914400" rtl="0" eaLnBrk="1" latinLnBrk="0" hangingPunct="1">
                        <a:buFont typeface="Symbol" pitchFamily="2" charset="2"/>
                        <a:buChar char=""/>
                        <a:tabLst/>
                      </a:pPr>
                      <a:r>
                        <a:rPr lang="en-US" sz="1200" b="0" kern="1200">
                          <a:solidFill>
                            <a:schemeClr val="dk1"/>
                          </a:solidFill>
                          <a:effectLst/>
                          <a:latin typeface="Avenir Next LT Pro" panose="020B0504020202020204" pitchFamily="34" charset="77"/>
                          <a:ea typeface="+mn-ea"/>
                          <a:cs typeface="Arial" panose="020B0604020202020204" pitchFamily="34" charset="0"/>
                        </a:rPr>
                        <a:t>Procurement and provision of emergency supplies like food, water, blankets, medical supplies</a:t>
                      </a:r>
                    </a:p>
                    <a:p>
                      <a:pPr marL="185738" lvl="0" indent="-185738" algn="l" defTabSz="914400" rtl="0" eaLnBrk="1" latinLnBrk="0" hangingPunct="1">
                        <a:buFont typeface="Symbol" pitchFamily="2" charset="2"/>
                        <a:buChar char=""/>
                        <a:tabLst/>
                      </a:pPr>
                      <a:r>
                        <a:rPr lang="en-US" sz="1200" b="0" kern="1200">
                          <a:solidFill>
                            <a:schemeClr val="dk1"/>
                          </a:solidFill>
                          <a:effectLst/>
                          <a:latin typeface="Avenir Next LT Pro" panose="020B0504020202020204" pitchFamily="34" charset="77"/>
                          <a:ea typeface="+mn-ea"/>
                          <a:cs typeface="Arial" panose="020B0604020202020204" pitchFamily="34" charset="0"/>
                        </a:rPr>
                        <a:t>Mobilization of emergency response team set up eg. medical personnel, volunteers</a:t>
                      </a:r>
                    </a:p>
                  </a:txBody>
                  <a:tcPr/>
                </a:tc>
                <a:extLst>
                  <a:ext uri="{0D108BD9-81ED-4DB2-BD59-A6C34878D82A}">
                    <a16:rowId xmlns:a16="http://schemas.microsoft.com/office/drawing/2014/main" val="206766771"/>
                  </a:ext>
                </a:extLst>
              </a:tr>
            </a:tbl>
          </a:graphicData>
        </a:graphic>
      </p:graphicFrame>
    </p:spTree>
    <p:extLst>
      <p:ext uri="{BB962C8B-B14F-4D97-AF65-F5344CB8AC3E}">
        <p14:creationId xmlns:p14="http://schemas.microsoft.com/office/powerpoint/2010/main" val="53109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052E1C-ED2F-1DD4-72B3-D2E775B9CAED}"/>
              </a:ext>
            </a:extLst>
          </p:cNvPr>
          <p:cNvSpPr>
            <a:spLocks noGrp="1"/>
          </p:cNvSpPr>
          <p:nvPr>
            <p:ph type="sldNum" sz="quarter" idx="12"/>
          </p:nvPr>
        </p:nvSpPr>
        <p:spPr/>
        <p:txBody>
          <a:bodyPr/>
          <a:lstStyle/>
          <a:p>
            <a:fld id="{6BD9EE9C-3A9A-458B-8C8B-545D7DF0CA2D}" type="slidenum">
              <a:rPr lang="en-ID" smtClean="0"/>
              <a:pPr/>
              <a:t>13</a:t>
            </a:fld>
            <a:endParaRPr lang="en-ID"/>
          </a:p>
        </p:txBody>
      </p:sp>
      <p:graphicFrame>
        <p:nvGraphicFramePr>
          <p:cNvPr id="5" name="Table 7">
            <a:extLst>
              <a:ext uri="{FF2B5EF4-FFF2-40B4-BE49-F238E27FC236}">
                <a16:creationId xmlns:a16="http://schemas.microsoft.com/office/drawing/2014/main" id="{7A034427-2D80-BE0E-121A-8648F91FF237}"/>
              </a:ext>
            </a:extLst>
          </p:cNvPr>
          <p:cNvGraphicFramePr>
            <a:graphicFrameLocks noGrp="1"/>
          </p:cNvGraphicFramePr>
          <p:nvPr>
            <p:extLst>
              <p:ext uri="{D42A27DB-BD31-4B8C-83A1-F6EECF244321}">
                <p14:modId xmlns:p14="http://schemas.microsoft.com/office/powerpoint/2010/main" val="4137930257"/>
              </p:ext>
            </p:extLst>
          </p:nvPr>
        </p:nvGraphicFramePr>
        <p:xfrm>
          <a:off x="1010652" y="970728"/>
          <a:ext cx="11064807" cy="5882640"/>
        </p:xfrm>
        <a:graphic>
          <a:graphicData uri="http://schemas.openxmlformats.org/drawingml/2006/table">
            <a:tbl>
              <a:tblPr firstRow="1" bandRow="1">
                <a:tableStyleId>{5C22544A-7EE6-4342-B048-85BDC9FD1C3A}</a:tableStyleId>
              </a:tblPr>
              <a:tblGrid>
                <a:gridCol w="4018549">
                  <a:extLst>
                    <a:ext uri="{9D8B030D-6E8A-4147-A177-3AD203B41FA5}">
                      <a16:colId xmlns:a16="http://schemas.microsoft.com/office/drawing/2014/main" val="3036637656"/>
                    </a:ext>
                  </a:extLst>
                </a:gridCol>
                <a:gridCol w="7046258">
                  <a:extLst>
                    <a:ext uri="{9D8B030D-6E8A-4147-A177-3AD203B41FA5}">
                      <a16:colId xmlns:a16="http://schemas.microsoft.com/office/drawing/2014/main" val="1503044047"/>
                    </a:ext>
                  </a:extLst>
                </a:gridCol>
              </a:tblGrid>
              <a:tr h="0">
                <a:tc>
                  <a:txBody>
                    <a:bodyPr/>
                    <a:lstStyle/>
                    <a:p>
                      <a:r>
                        <a:rPr lang="en-US" sz="1400">
                          <a:effectLst/>
                          <a:latin typeface="Avenir Next LT Pro" panose="020B0504020202020204" pitchFamily="34" charset="77"/>
                          <a:cs typeface="Arial" panose="020B0604020202020204" pitchFamily="34" charset="0"/>
                        </a:rPr>
                        <a:t>EXPLANATORY NOTES</a:t>
                      </a:r>
                      <a:endParaRPr lang="en-NP" sz="1400">
                        <a:effectLst/>
                        <a:latin typeface="Avenir Next LT Pro" panose="020B0504020202020204" pitchFamily="34" charset="77"/>
                        <a:cs typeface="Arial" panose="020B0604020202020204" pitchFamily="34" charset="0"/>
                      </a:endParaRPr>
                    </a:p>
                  </a:txBody>
                  <a:tcPr/>
                </a:tc>
                <a:tc>
                  <a:txBody>
                    <a:bodyPr/>
                    <a:lstStyle/>
                    <a:p>
                      <a:r>
                        <a:rPr lang="en-US" sz="1400">
                          <a:effectLst/>
                          <a:latin typeface="Avenir Next LT Pro" panose="020B0504020202020204" pitchFamily="34" charset="77"/>
                          <a:cs typeface="Arial" panose="020B0604020202020204" pitchFamily="34" charset="0"/>
                        </a:rPr>
                        <a:t>EXAMPLE: NIGERIA</a:t>
                      </a:r>
                      <a:endParaRPr lang="en-NP" sz="14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2552697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venir Next LT Pro" panose="020B0504020202020204" pitchFamily="34" charset="77"/>
                          <a:cs typeface="Arial" panose="020B0604020202020204" pitchFamily="34" charset="0"/>
                        </a:rPr>
                        <a:t>4. Response (Phase 2) –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bg1"/>
                          </a:solidFill>
                          <a:effectLst/>
                          <a:latin typeface="Avenir Next LT Pro" panose="020B0504020202020204" pitchFamily="34" charset="77"/>
                          <a:cs typeface="Arial" panose="020B0604020202020204" pitchFamily="34" charset="0"/>
                        </a:rPr>
                        <a:t>What are the key actions for the second phase of response? (Name the second phase as appropriate).</a:t>
                      </a:r>
                      <a:endParaRPr lang="en-NP" sz="1200" i="1">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P" sz="1200">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txBody>
                  <a:tcPr>
                    <a:solidFill>
                      <a:schemeClr val="accent1">
                        <a:lumMod val="75000"/>
                      </a:schemeClr>
                    </a:solidFill>
                  </a:tcPr>
                </a:tc>
                <a:tc>
                  <a:txBody>
                    <a:bodyPr/>
                    <a:lstStyle/>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Cash transfers for rebuilding livelihoods</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Damage assessment conducted to quantify resources required</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Cleanup and debris removal</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Restoration of most basic services like roads, transport infrastructures, water services, electricity</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txBody>
                  <a:tcPr/>
                </a:tc>
                <a:extLst>
                  <a:ext uri="{0D108BD9-81ED-4DB2-BD59-A6C34878D82A}">
                    <a16:rowId xmlns:a16="http://schemas.microsoft.com/office/drawing/2014/main" val="228424496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venir Next LT Pro" panose="020B0504020202020204" pitchFamily="34" charset="77"/>
                          <a:cs typeface="Arial" panose="020B0604020202020204" pitchFamily="34" charset="0"/>
                        </a:rPr>
                        <a:t>5. Response (Phase Other) – Duration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bg1"/>
                          </a:solidFill>
                          <a:effectLst/>
                          <a:latin typeface="Avenir Next LT Pro" panose="020B0504020202020204" pitchFamily="34" charset="77"/>
                          <a:cs typeface="Arial" panose="020B0604020202020204" pitchFamily="34" charset="0"/>
                        </a:rPr>
                        <a:t>Are there other phases for Response? What is the duration? (Name the phase as appropriate).</a:t>
                      </a:r>
                      <a:endParaRPr lang="en-NP" sz="1200" i="1">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txBody>
                  <a:tcPr>
                    <a:solidFill>
                      <a:schemeClr val="accent1">
                        <a:lumMod val="75000"/>
                      </a:schemeClr>
                    </a:solidFill>
                  </a:tcPr>
                </a:tc>
                <a:tc>
                  <a:txBody>
                    <a:bodyPr/>
                    <a:lstStyle/>
                    <a:p>
                      <a:r>
                        <a:rPr lang="en-US" sz="1200">
                          <a:effectLst/>
                          <a:latin typeface="Avenir Next LT Pro" panose="020B0504020202020204" pitchFamily="34" charset="77"/>
                          <a:cs typeface="Arial" panose="020B0604020202020204" pitchFamily="34" charset="0"/>
                        </a:rPr>
                        <a:t>1 – 5 years</a:t>
                      </a:r>
                      <a:endParaRPr lang="en-NP" sz="12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70072236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venir Next LT Pro" panose="020B0504020202020204" pitchFamily="34" charset="77"/>
                          <a:cs typeface="Arial" panose="020B0604020202020204" pitchFamily="34" charset="0"/>
                        </a:rPr>
                        <a:t>5. Response (Phase Other) - Triggers</a:t>
                      </a:r>
                      <a:endParaRPr lang="en-US" sz="1200" b="1" i="0" kern="1200">
                        <a:solidFill>
                          <a:schemeClr val="bg1"/>
                        </a:solidFill>
                        <a:effectLst/>
                        <a:latin typeface="Avenir Next LT Pro" panose="020B0504020202020204" pitchFamily="34" charset="77"/>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bg1"/>
                          </a:solidFill>
                          <a:effectLst/>
                          <a:latin typeface="Avenir Next LT Pro" panose="020B0504020202020204" pitchFamily="34" charset="77"/>
                          <a:cs typeface="Arial" panose="020B0604020202020204" pitchFamily="34" charset="0"/>
                        </a:rPr>
                        <a:t>What is the trigger for this response phase? (Name the phase as appropriate).</a:t>
                      </a:r>
                      <a:endParaRPr lang="en-NP" sz="1200" i="1">
                        <a:solidFill>
                          <a:schemeClr val="bg1"/>
                        </a:solidFill>
                        <a:effectLst/>
                        <a:latin typeface="Avenir Next LT Pro" panose="020B0504020202020204" pitchFamily="34" charset="77"/>
                        <a:cs typeface="Arial" panose="020B0604020202020204" pitchFamily="34" charset="0"/>
                      </a:endParaRPr>
                    </a:p>
                  </a:txBody>
                  <a:tcPr>
                    <a:solidFill>
                      <a:schemeClr val="accent1">
                        <a:lumMod val="75000"/>
                      </a:schemeClr>
                    </a:solidFill>
                  </a:tcPr>
                </a:tc>
                <a:tc>
                  <a:txBody>
                    <a:bodyPr/>
                    <a:lstStyle/>
                    <a:p>
                      <a:r>
                        <a:rPr lang="en-US" sz="1200">
                          <a:effectLst/>
                          <a:latin typeface="Avenir Next LT Pro" panose="020B0504020202020204" pitchFamily="34" charset="77"/>
                          <a:cs typeface="Arial" panose="020B0604020202020204" pitchFamily="34" charset="0"/>
                        </a:rPr>
                        <a:t>Vegetation destroyed; livelihood restoration incomplete based on the evaluations and damage assessments</a:t>
                      </a:r>
                      <a:endParaRPr lang="en-NP" sz="12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3629204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venir Next LT Pro" panose="020B0504020202020204" pitchFamily="34" charset="77"/>
                          <a:cs typeface="Arial" panose="020B0604020202020204" pitchFamily="34" charset="0"/>
                        </a:rPr>
                        <a:t>5. Response (Phase Other) - Actions</a:t>
                      </a:r>
                      <a:endParaRPr lang="en-NP" sz="1200" b="1">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bg1"/>
                          </a:solidFill>
                          <a:effectLst/>
                          <a:latin typeface="Avenir Next LT Pro" panose="020B0504020202020204" pitchFamily="34" charset="77"/>
                          <a:cs typeface="Arial" panose="020B0604020202020204" pitchFamily="34" charset="0"/>
                        </a:rPr>
                        <a:t>What are the actions for this response phase? Name the phase as appropriate.</a:t>
                      </a:r>
                      <a:endParaRPr lang="en-NP" sz="1200" i="1">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txBody>
                  <a:tcPr>
                    <a:solidFill>
                      <a:schemeClr val="accent1">
                        <a:lumMod val="75000"/>
                      </a:schemeClr>
                    </a:solidFill>
                  </a:tcPr>
                </a:tc>
                <a:tc>
                  <a:txBody>
                    <a:bodyPr/>
                    <a:lstStyle/>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Restoration of natural vegetation</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Ongoing support to communities affected with healthcare services, counseling, financial support</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txBody>
                  <a:tcPr/>
                </a:tc>
                <a:extLst>
                  <a:ext uri="{0D108BD9-81ED-4DB2-BD59-A6C34878D82A}">
                    <a16:rowId xmlns:a16="http://schemas.microsoft.com/office/drawing/2014/main" val="26861003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venir Next LT Pro" panose="020B0504020202020204" pitchFamily="34" charset="77"/>
                          <a:cs typeface="Arial" panose="020B0604020202020204" pitchFamily="34" charset="0"/>
                        </a:rPr>
                        <a:t>6. Recovery (Phase 1) - Duration</a:t>
                      </a:r>
                      <a:endParaRPr lang="en-NP" sz="1200" b="1">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bg1"/>
                          </a:solidFill>
                          <a:effectLst/>
                          <a:latin typeface="Avenir Next LT Pro" panose="020B0504020202020204" pitchFamily="34" charset="77"/>
                          <a:cs typeface="Arial" panose="020B0604020202020204" pitchFamily="34" charset="0"/>
                        </a:rPr>
                        <a:t>Shifting from immediate response to restoration and recovery efforts from the immediate to the long term.</a:t>
                      </a:r>
                      <a:br>
                        <a:rPr lang="en-US" sz="1200" i="1">
                          <a:solidFill>
                            <a:schemeClr val="bg1"/>
                          </a:solidFill>
                          <a:effectLst/>
                          <a:latin typeface="Avenir Next LT Pro" panose="020B0504020202020204" pitchFamily="34" charset="77"/>
                          <a:cs typeface="Arial" panose="020B0604020202020204" pitchFamily="34" charset="0"/>
                        </a:rPr>
                      </a:br>
                      <a:r>
                        <a:rPr lang="en-US" sz="1200" i="1">
                          <a:solidFill>
                            <a:schemeClr val="bg1"/>
                          </a:solidFill>
                          <a:effectLst/>
                          <a:latin typeface="Avenir Next LT Pro" panose="020B0504020202020204" pitchFamily="34" charset="77"/>
                          <a:cs typeface="Arial" panose="020B0604020202020204" pitchFamily="34" charset="0"/>
                        </a:rPr>
                        <a:t>Describe the duration of recovery for the first phase of recovery. (Name the phase as appropriate).</a:t>
                      </a:r>
                      <a:endParaRPr lang="en-NP" sz="1200" i="1">
                        <a:solidFill>
                          <a:schemeClr val="bg1"/>
                        </a:solidFill>
                        <a:effectLst/>
                        <a:latin typeface="Avenir Next LT Pro" panose="020B0504020202020204" pitchFamily="34" charset="77"/>
                        <a:cs typeface="Arial" panose="020B0604020202020204" pitchFamily="34" charset="0"/>
                      </a:endParaRPr>
                    </a:p>
                    <a:p>
                      <a:pPr marL="0" algn="l" defTabSz="914400" rtl="0" eaLnBrk="1" latinLnBrk="0" hangingPunct="1"/>
                      <a:endParaRPr lang="en-NP" sz="1200" b="1" i="0" kern="1200">
                        <a:solidFill>
                          <a:schemeClr val="bg1"/>
                        </a:solidFill>
                        <a:effectLst/>
                        <a:latin typeface="Avenir Next LT Pro" panose="020B0504020202020204" pitchFamily="34" charset="77"/>
                        <a:ea typeface="+mn-ea"/>
                        <a:cs typeface="Arial" panose="020B0604020202020204" pitchFamily="34" charset="0"/>
                      </a:endParaRP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venir Next LT Pro" panose="020B0504020202020204" pitchFamily="34" charset="77"/>
                          <a:cs typeface="Arial" panose="020B0604020202020204" pitchFamily="34" charset="0"/>
                        </a:rPr>
                        <a:t>Weeks to a 3 years</a:t>
                      </a:r>
                      <a:endParaRPr lang="en-NP" sz="1200">
                        <a:effectLst/>
                        <a:latin typeface="Avenir Next LT Pro" panose="020B0504020202020204" pitchFamily="34" charset="77"/>
                        <a:ea typeface="Times New Roman" panose="02020603050405020304" pitchFamily="18" charset="0"/>
                        <a:cs typeface="Arial" panose="020B0604020202020204" pitchFamily="34" charset="0"/>
                      </a:endParaRPr>
                    </a:p>
                    <a:p>
                      <a:endParaRPr lang="en-NP" sz="1200">
                        <a:effectLst/>
                        <a:latin typeface="Avenir Next LT Pro" panose="020B0504020202020204" pitchFamily="34" charset="77"/>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386827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effectLst/>
                          <a:latin typeface="Avenir Next LT Pro" panose="020B0504020202020204" pitchFamily="34" charset="77"/>
                          <a:cs typeface="Arial" panose="020B0604020202020204" pitchFamily="34" charset="0"/>
                        </a:rPr>
                        <a:t>6. Recovery (Phase 1) - Triggers</a:t>
                      </a:r>
                      <a:endParaRPr lang="en-NP" sz="1200" b="1">
                        <a:solidFill>
                          <a:schemeClr val="bg1"/>
                        </a:solidFill>
                        <a:effectLst/>
                        <a:latin typeface="Avenir Next LT Pro" panose="020B0504020202020204" pitchFamily="34" charset="77"/>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chemeClr val="bg1"/>
                          </a:solidFill>
                          <a:effectLst/>
                          <a:latin typeface="Avenir Next LT Pro" panose="020B0504020202020204" pitchFamily="34" charset="77"/>
                          <a:cs typeface="Arial" panose="020B0604020202020204" pitchFamily="34" charset="0"/>
                        </a:rPr>
                        <a:t>What triggers action for recovery on the first phase?</a:t>
                      </a:r>
                      <a:endParaRPr lang="en-NP" sz="1200" i="1">
                        <a:solidFill>
                          <a:schemeClr val="bg1"/>
                        </a:solidFill>
                        <a:effectLst/>
                        <a:latin typeface="Avenir Next LT Pro" panose="020B0504020202020204" pitchFamily="34" charset="77"/>
                        <a:cs typeface="Arial" panose="020B0604020202020204" pitchFamily="34" charset="0"/>
                      </a:endParaRPr>
                    </a:p>
                  </a:txBody>
                  <a:tcPr>
                    <a:solidFill>
                      <a:schemeClr val="accent1">
                        <a:lumMod val="75000"/>
                      </a:schemeClr>
                    </a:solidFill>
                  </a:tcPr>
                </a:tc>
                <a:tc>
                  <a:txBody>
                    <a:bodyPr/>
                    <a:lstStyle/>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Basic services restored</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Life starting to go back to normal</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txBody>
                  <a:tcPr/>
                </a:tc>
                <a:extLst>
                  <a:ext uri="{0D108BD9-81ED-4DB2-BD59-A6C34878D82A}">
                    <a16:rowId xmlns:a16="http://schemas.microsoft.com/office/drawing/2014/main" val="206766771"/>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200" b="1" kern="1200">
                          <a:solidFill>
                            <a:schemeClr val="bg1"/>
                          </a:solidFill>
                          <a:effectLst/>
                          <a:latin typeface="Avenir Next LT Pro" panose="020B0504020202020204" pitchFamily="34" charset="77"/>
                          <a:ea typeface="+mn-ea"/>
                          <a:cs typeface="Arial" panose="020B0604020202020204" pitchFamily="34" charset="0"/>
                        </a:rPr>
                        <a:t>6. Recovery (Phase 1) - Actions</a:t>
                      </a:r>
                      <a:endParaRPr lang="en-NP" sz="1200" b="1" kern="1200">
                        <a:solidFill>
                          <a:schemeClr val="bg1"/>
                        </a:solidFill>
                        <a:effectLst/>
                        <a:latin typeface="Avenir Next LT Pro" panose="020B0504020202020204" pitchFamily="34" charset="77"/>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200" i="1" kern="1200">
                          <a:solidFill>
                            <a:schemeClr val="bg1"/>
                          </a:solidFill>
                          <a:effectLst/>
                          <a:latin typeface="Avenir Next LT Pro" panose="020B0504020202020204" pitchFamily="34" charset="77"/>
                          <a:ea typeface="+mn-ea"/>
                          <a:cs typeface="Arial" panose="020B0604020202020204" pitchFamily="34" charset="0"/>
                        </a:rPr>
                        <a:t>What are the actions for this recovery phase?</a:t>
                      </a:r>
                      <a:endParaRPr lang="en-NP" sz="1200" i="1" kern="1200">
                        <a:solidFill>
                          <a:schemeClr val="bg1"/>
                        </a:solidFill>
                        <a:effectLst/>
                        <a:latin typeface="Avenir Next LT Pro" panose="020B0504020202020204" pitchFamily="34" charset="77"/>
                        <a:ea typeface="+mn-ea"/>
                        <a:cs typeface="Arial" panose="020B0604020202020204" pitchFamily="34" charset="0"/>
                      </a:endParaRPr>
                    </a:p>
                  </a:txBody>
                  <a:tcPr>
                    <a:solidFill>
                      <a:schemeClr val="accent1">
                        <a:lumMod val="75000"/>
                      </a:schemeClr>
                    </a:solidFill>
                  </a:tcPr>
                </a:tc>
                <a:tc>
                  <a:txBody>
                    <a:bodyPr/>
                    <a:lstStyle/>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Rebuilding critical infrastructure (bridges, schools, hospitals)</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Livelihoods restructuring e.g. technologies for farming, flood resistant crops</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Plans for resilient rebuilding</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Rebuilding homes</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Review construction standards</a:t>
                      </a:r>
                      <a:endParaRPr lang="en-NP" sz="1200" kern="1200">
                        <a:solidFill>
                          <a:schemeClr val="dk1"/>
                        </a:solidFill>
                        <a:effectLst/>
                        <a:latin typeface="Avenir Next LT Pro" panose="020B0504020202020204" pitchFamily="34" charset="77"/>
                        <a:ea typeface="+mn-ea"/>
                        <a:cs typeface="Arial" panose="020B0604020202020204" pitchFamily="34" charset="0"/>
                      </a:endParaRPr>
                    </a:p>
                    <a:p>
                      <a:pPr marL="185738" lvl="0" indent="-185738" algn="l" defTabSz="914400" rtl="0" eaLnBrk="1" latinLnBrk="0" hangingPunct="1">
                        <a:buFont typeface="Symbol" pitchFamily="2" charset="2"/>
                        <a:buChar char=""/>
                        <a:tabLst/>
                      </a:pPr>
                      <a:r>
                        <a:rPr lang="en-US" sz="1200" kern="1200">
                          <a:solidFill>
                            <a:schemeClr val="dk1"/>
                          </a:solidFill>
                          <a:effectLst/>
                          <a:latin typeface="Avenir Next LT Pro" panose="020B0504020202020204" pitchFamily="34" charset="77"/>
                          <a:ea typeface="+mn-ea"/>
                          <a:cs typeface="Arial" panose="020B0604020202020204" pitchFamily="34" charset="0"/>
                        </a:rPr>
                        <a:t>Propose policy changes based on experience and lessons learned</a:t>
                      </a:r>
                    </a:p>
                  </a:txBody>
                  <a:tcPr/>
                </a:tc>
                <a:extLst>
                  <a:ext uri="{0D108BD9-81ED-4DB2-BD59-A6C34878D82A}">
                    <a16:rowId xmlns:a16="http://schemas.microsoft.com/office/drawing/2014/main" val="1914048834"/>
                  </a:ext>
                </a:extLst>
              </a:tr>
            </a:tbl>
          </a:graphicData>
        </a:graphic>
      </p:graphicFrame>
      <p:sp>
        <p:nvSpPr>
          <p:cNvPr id="3" name="Title 1">
            <a:extLst>
              <a:ext uri="{FF2B5EF4-FFF2-40B4-BE49-F238E27FC236}">
                <a16:creationId xmlns:a16="http://schemas.microsoft.com/office/drawing/2014/main" id="{036C3ADA-9FA0-E20C-D46B-22860905AF3A}"/>
              </a:ext>
            </a:extLst>
          </p:cNvPr>
          <p:cNvSpPr>
            <a:spLocks noGrp="1"/>
          </p:cNvSpPr>
          <p:nvPr>
            <p:ph type="title"/>
          </p:nvPr>
        </p:nvSpPr>
        <p:spPr>
          <a:xfrm>
            <a:off x="1010652" y="447337"/>
            <a:ext cx="10847670" cy="430887"/>
          </a:xfrm>
        </p:spPr>
        <p:txBody>
          <a:bodyPr/>
          <a:lstStyle/>
          <a:p>
            <a:r>
              <a:rPr lang="en-NP"/>
              <a:t>TEMPLATES: RAPID ONSET EVENT</a:t>
            </a:r>
          </a:p>
        </p:txBody>
      </p:sp>
    </p:spTree>
    <p:extLst>
      <p:ext uri="{BB962C8B-B14F-4D97-AF65-F5344CB8AC3E}">
        <p14:creationId xmlns:p14="http://schemas.microsoft.com/office/powerpoint/2010/main" val="421570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0002-8D31-EA43-803B-B399C7F5D0DF}"/>
              </a:ext>
            </a:extLst>
          </p:cNvPr>
          <p:cNvSpPr>
            <a:spLocks noGrp="1"/>
          </p:cNvSpPr>
          <p:nvPr>
            <p:ph type="title"/>
          </p:nvPr>
        </p:nvSpPr>
        <p:spPr/>
        <p:txBody>
          <a:bodyPr/>
          <a:lstStyle/>
          <a:p>
            <a:r>
              <a:rPr lang="en-NP"/>
              <a:t>TEMPLATES: SLOW-ONSET EVENT</a:t>
            </a:r>
          </a:p>
        </p:txBody>
      </p:sp>
      <p:pic>
        <p:nvPicPr>
          <p:cNvPr id="7" name="Content Placeholder 6" descr="A screenshot of a computer&#10;&#10;Description automatically generated">
            <a:extLst>
              <a:ext uri="{FF2B5EF4-FFF2-40B4-BE49-F238E27FC236}">
                <a16:creationId xmlns:a16="http://schemas.microsoft.com/office/drawing/2014/main" id="{5164EDBD-54C7-B911-AC3B-BBE833631D1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10652" y="878224"/>
            <a:ext cx="10971858" cy="5231028"/>
          </a:xfrm>
        </p:spPr>
      </p:pic>
      <p:sp>
        <p:nvSpPr>
          <p:cNvPr id="4" name="Slide Number Placeholder 3">
            <a:extLst>
              <a:ext uri="{FF2B5EF4-FFF2-40B4-BE49-F238E27FC236}">
                <a16:creationId xmlns:a16="http://schemas.microsoft.com/office/drawing/2014/main" id="{63176D97-0CAB-A5E1-BF67-7025024B8A6F}"/>
              </a:ext>
            </a:extLst>
          </p:cNvPr>
          <p:cNvSpPr>
            <a:spLocks noGrp="1"/>
          </p:cNvSpPr>
          <p:nvPr>
            <p:ph type="sldNum" sz="quarter" idx="12"/>
          </p:nvPr>
        </p:nvSpPr>
        <p:spPr/>
        <p:txBody>
          <a:bodyPr/>
          <a:lstStyle/>
          <a:p>
            <a:fld id="{6BD9EE9C-3A9A-458B-8C8B-545D7DF0CA2D}" type="slidenum">
              <a:rPr lang="en-ID" smtClean="0"/>
              <a:pPr/>
              <a:t>14</a:t>
            </a:fld>
            <a:endParaRPr lang="en-ID"/>
          </a:p>
        </p:txBody>
      </p:sp>
    </p:spTree>
    <p:extLst>
      <p:ext uri="{BB962C8B-B14F-4D97-AF65-F5344CB8AC3E}">
        <p14:creationId xmlns:p14="http://schemas.microsoft.com/office/powerpoint/2010/main" val="147827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0002-8D31-EA43-803B-B399C7F5D0DF}"/>
              </a:ext>
            </a:extLst>
          </p:cNvPr>
          <p:cNvSpPr>
            <a:spLocks noGrp="1"/>
          </p:cNvSpPr>
          <p:nvPr>
            <p:ph type="title"/>
          </p:nvPr>
        </p:nvSpPr>
        <p:spPr/>
        <p:txBody>
          <a:bodyPr/>
          <a:lstStyle/>
          <a:p>
            <a:r>
              <a:rPr lang="en-NP"/>
              <a:t>TEMPLATES: SLOW-ONSET EVENT</a:t>
            </a:r>
          </a:p>
        </p:txBody>
      </p:sp>
      <p:sp>
        <p:nvSpPr>
          <p:cNvPr id="4" name="Slide Number Placeholder 3">
            <a:extLst>
              <a:ext uri="{FF2B5EF4-FFF2-40B4-BE49-F238E27FC236}">
                <a16:creationId xmlns:a16="http://schemas.microsoft.com/office/drawing/2014/main" id="{63176D97-0CAB-A5E1-BF67-7025024B8A6F}"/>
              </a:ext>
            </a:extLst>
          </p:cNvPr>
          <p:cNvSpPr>
            <a:spLocks noGrp="1"/>
          </p:cNvSpPr>
          <p:nvPr>
            <p:ph type="sldNum" sz="quarter" idx="12"/>
          </p:nvPr>
        </p:nvSpPr>
        <p:spPr/>
        <p:txBody>
          <a:bodyPr/>
          <a:lstStyle/>
          <a:p>
            <a:fld id="{6BD9EE9C-3A9A-458B-8C8B-545D7DF0CA2D}" type="slidenum">
              <a:rPr lang="en-ID" smtClean="0"/>
              <a:pPr/>
              <a:t>15</a:t>
            </a:fld>
            <a:endParaRPr lang="en-ID"/>
          </a:p>
        </p:txBody>
      </p:sp>
      <p:pic>
        <p:nvPicPr>
          <p:cNvPr id="8" name="Content Placeholder 7" descr="A white and black document with black text&#10;&#10;Description automatically generated">
            <a:extLst>
              <a:ext uri="{FF2B5EF4-FFF2-40B4-BE49-F238E27FC236}">
                <a16:creationId xmlns:a16="http://schemas.microsoft.com/office/drawing/2014/main" id="{37C58FB6-4AD1-2582-72BF-00AF59C586C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10652" y="878224"/>
            <a:ext cx="10493489" cy="6018632"/>
          </a:xfrm>
        </p:spPr>
      </p:pic>
    </p:spTree>
    <p:extLst>
      <p:ext uri="{BB962C8B-B14F-4D97-AF65-F5344CB8AC3E}">
        <p14:creationId xmlns:p14="http://schemas.microsoft.com/office/powerpoint/2010/main" val="271920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white and black text on a white background&#10;&#10;Description automatically generated">
            <a:extLst>
              <a:ext uri="{FF2B5EF4-FFF2-40B4-BE49-F238E27FC236}">
                <a16:creationId xmlns:a16="http://schemas.microsoft.com/office/drawing/2014/main" id="{CC6F52EF-7BF7-C5E5-A6B5-061EC71FE9F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10652" y="917834"/>
            <a:ext cx="10505487" cy="5940166"/>
          </a:xfrm>
        </p:spPr>
      </p:pic>
      <p:sp>
        <p:nvSpPr>
          <p:cNvPr id="4" name="Slide Number Placeholder 3">
            <a:extLst>
              <a:ext uri="{FF2B5EF4-FFF2-40B4-BE49-F238E27FC236}">
                <a16:creationId xmlns:a16="http://schemas.microsoft.com/office/drawing/2014/main" id="{1516F952-94FF-A0CC-D243-AE8869D448FC}"/>
              </a:ext>
            </a:extLst>
          </p:cNvPr>
          <p:cNvSpPr>
            <a:spLocks noGrp="1"/>
          </p:cNvSpPr>
          <p:nvPr>
            <p:ph type="sldNum" sz="quarter" idx="12"/>
          </p:nvPr>
        </p:nvSpPr>
        <p:spPr/>
        <p:txBody>
          <a:bodyPr/>
          <a:lstStyle/>
          <a:p>
            <a:fld id="{6BD9EE9C-3A9A-458B-8C8B-545D7DF0CA2D}" type="slidenum">
              <a:rPr lang="en-ID" smtClean="0"/>
              <a:pPr/>
              <a:t>16</a:t>
            </a:fld>
            <a:endParaRPr lang="en-ID"/>
          </a:p>
        </p:txBody>
      </p:sp>
      <p:sp>
        <p:nvSpPr>
          <p:cNvPr id="7" name="Title 1">
            <a:extLst>
              <a:ext uri="{FF2B5EF4-FFF2-40B4-BE49-F238E27FC236}">
                <a16:creationId xmlns:a16="http://schemas.microsoft.com/office/drawing/2014/main" id="{E14712F6-FF61-EB04-8A8C-CAF70795DDED}"/>
              </a:ext>
            </a:extLst>
          </p:cNvPr>
          <p:cNvSpPr txBox="1">
            <a:spLocks/>
          </p:cNvSpPr>
          <p:nvPr/>
        </p:nvSpPr>
        <p:spPr>
          <a:xfrm>
            <a:off x="1010652" y="477788"/>
            <a:ext cx="10847670" cy="430887"/>
          </a:xfrm>
          <a:prstGeom prst="rect">
            <a:avLst/>
          </a:prstGeom>
        </p:spPr>
        <p:txBody>
          <a:bodyPr vert="horz" wrap="square" lIns="0" tIns="0" rIns="0" bIns="0" rtlCol="0" anchor="ctr">
            <a:spAutoFit/>
          </a:bodyPr>
          <a:lstStyle>
            <a:lvl1pPr algn="l" defTabSz="914400" rtl="0" eaLnBrk="1" latinLnBrk="0" hangingPunct="1">
              <a:lnSpc>
                <a:spcPct val="100000"/>
              </a:lnSpc>
              <a:spcBef>
                <a:spcPts val="0"/>
              </a:spcBef>
              <a:spcAft>
                <a:spcPts val="0"/>
              </a:spcAft>
              <a:buNone/>
              <a:defRPr sz="2800" b="1" kern="1200">
                <a:solidFill>
                  <a:schemeClr val="tx1"/>
                </a:solidFill>
                <a:latin typeface="+mj-lt"/>
                <a:ea typeface="+mj-ea"/>
                <a:cs typeface="+mj-cs"/>
              </a:defRPr>
            </a:lvl1pPr>
          </a:lstStyle>
          <a:p>
            <a:r>
              <a:rPr lang="en-NP"/>
              <a:t>TEMPLATES: SLOW-ONSET EVENT</a:t>
            </a:r>
          </a:p>
        </p:txBody>
      </p:sp>
    </p:spTree>
    <p:extLst>
      <p:ext uri="{BB962C8B-B14F-4D97-AF65-F5344CB8AC3E}">
        <p14:creationId xmlns:p14="http://schemas.microsoft.com/office/powerpoint/2010/main" val="360405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4F92-6E24-1F3F-3E2E-090673CC3E29}"/>
              </a:ext>
            </a:extLst>
          </p:cNvPr>
          <p:cNvSpPr>
            <a:spLocks noGrp="1"/>
          </p:cNvSpPr>
          <p:nvPr>
            <p:ph type="title"/>
          </p:nvPr>
        </p:nvSpPr>
        <p:spPr/>
        <p:txBody>
          <a:bodyPr/>
          <a:lstStyle/>
          <a:p>
            <a:r>
              <a:rPr lang="en-NP"/>
              <a:t>TABLE OF CONTENTS</a:t>
            </a:r>
          </a:p>
        </p:txBody>
      </p:sp>
      <p:sp>
        <p:nvSpPr>
          <p:cNvPr id="4" name="Slide Number Placeholder 3">
            <a:extLst>
              <a:ext uri="{FF2B5EF4-FFF2-40B4-BE49-F238E27FC236}">
                <a16:creationId xmlns:a16="http://schemas.microsoft.com/office/drawing/2014/main" id="{19F13384-DD13-1E19-5FB9-3C44F19D7B03}"/>
              </a:ext>
            </a:extLst>
          </p:cNvPr>
          <p:cNvSpPr>
            <a:spLocks noGrp="1"/>
          </p:cNvSpPr>
          <p:nvPr>
            <p:ph type="sldNum" sz="quarter" idx="12"/>
          </p:nvPr>
        </p:nvSpPr>
        <p:spPr/>
        <p:txBody>
          <a:bodyPr/>
          <a:lstStyle/>
          <a:p>
            <a:fld id="{6BD9EE9C-3A9A-458B-8C8B-545D7DF0CA2D}" type="slidenum">
              <a:rPr lang="en-ID" smtClean="0"/>
              <a:pPr/>
              <a:t>17</a:t>
            </a:fld>
            <a:endParaRPr lang="en-ID"/>
          </a:p>
        </p:txBody>
      </p:sp>
      <p:sp>
        <p:nvSpPr>
          <p:cNvPr id="5" name="TextBox 4">
            <a:extLst>
              <a:ext uri="{FF2B5EF4-FFF2-40B4-BE49-F238E27FC236}">
                <a16:creationId xmlns:a16="http://schemas.microsoft.com/office/drawing/2014/main" id="{C2C2E398-903D-05F6-F449-2D51B7EA26E2}"/>
              </a:ext>
            </a:extLst>
          </p:cNvPr>
          <p:cNvSpPr txBox="1"/>
          <p:nvPr/>
        </p:nvSpPr>
        <p:spPr>
          <a:xfrm>
            <a:off x="1009940" y="2494502"/>
            <a:ext cx="2172133" cy="369332"/>
          </a:xfrm>
          <a:prstGeom prst="rect">
            <a:avLst/>
          </a:prstGeom>
          <a:noFill/>
        </p:spPr>
        <p:txBody>
          <a:bodyPr wrap="none" rtlCol="0">
            <a:spAutoFit/>
          </a:bodyPr>
          <a:lstStyle>
            <a:defPPr>
              <a:defRPr lang="en-US"/>
            </a:defPPr>
            <a:lvl1pPr marR="0" lvl="0" indent="0" fontAlgn="auto">
              <a:lnSpc>
                <a:spcPct val="114000"/>
              </a:lnSpc>
              <a:spcBef>
                <a:spcPts val="0"/>
              </a:spcBef>
              <a:spcAft>
                <a:spcPts val="1200"/>
              </a:spcAft>
              <a:buClrTx/>
              <a:buSzTx/>
              <a:buFontTx/>
              <a:buNone/>
              <a:tabLst/>
              <a:defRPr kumimoji="0" b="0" i="0" u="none" strike="noStrike" cap="none" spc="0" normalizeH="0" baseline="0">
                <a:ln>
                  <a:noFill/>
                </a:ln>
                <a:solidFill>
                  <a:srgbClr val="FFFFFF">
                    <a:lumMod val="65000"/>
                  </a:srgbClr>
                </a:solidFill>
                <a:effectLst/>
                <a:uLnTx/>
                <a:uFillTx/>
                <a:latin typeface="Gill Sans MT" panose="020B0502020104020203" pitchFamily="34" charset="77"/>
                <a:cs typeface="Arial" panose="020B0604020202020204" pitchFamily="34" charset="0"/>
              </a:defRPr>
            </a:lvl1pPr>
          </a:lstStyle>
          <a:p>
            <a:r>
              <a:rPr lang="en-US"/>
              <a:t>INTRODUCTION</a:t>
            </a:r>
            <a:endParaRPr lang="x-none"/>
          </a:p>
        </p:txBody>
      </p:sp>
      <p:cxnSp>
        <p:nvCxnSpPr>
          <p:cNvPr id="6" name="Straight Arrow Connector 5">
            <a:extLst>
              <a:ext uri="{FF2B5EF4-FFF2-40B4-BE49-F238E27FC236}">
                <a16:creationId xmlns:a16="http://schemas.microsoft.com/office/drawing/2014/main" id="{8CC1398B-C153-A1C8-BFD2-0B585FC8762F}"/>
              </a:ext>
            </a:extLst>
          </p:cNvPr>
          <p:cNvCxnSpPr>
            <a:cxnSpLocks/>
          </p:cNvCxnSpPr>
          <p:nvPr/>
        </p:nvCxnSpPr>
        <p:spPr>
          <a:xfrm>
            <a:off x="8321031" y="2388838"/>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7" name="TextBox 6">
            <a:extLst>
              <a:ext uri="{FF2B5EF4-FFF2-40B4-BE49-F238E27FC236}">
                <a16:creationId xmlns:a16="http://schemas.microsoft.com/office/drawing/2014/main" id="{2FEAF9E0-C179-1A1A-E968-82AA844D98FA}"/>
              </a:ext>
            </a:extLst>
          </p:cNvPr>
          <p:cNvSpPr txBox="1"/>
          <p:nvPr/>
        </p:nvSpPr>
        <p:spPr>
          <a:xfrm>
            <a:off x="8300549" y="2491230"/>
            <a:ext cx="2888846" cy="646331"/>
          </a:xfrm>
          <a:prstGeom prst="rect">
            <a:avLst/>
          </a:prstGeom>
          <a:noFill/>
        </p:spPr>
        <p:txBody>
          <a:bodyPr wrap="square" rtlCol="0">
            <a:spAutoFit/>
          </a:bodyPr>
          <a:lstStyle>
            <a:defPPr>
              <a:defRPr lang="en-US"/>
            </a:defPPr>
            <a:lvl1pPr fontAlgn="auto">
              <a:spcBef>
                <a:spcPts val="0"/>
              </a:spcBef>
              <a:spcAft>
                <a:spcPts val="0"/>
              </a:spcAft>
              <a:defRPr b="1">
                <a:solidFill>
                  <a:schemeClr val="accent2">
                    <a:lumMod val="50000"/>
                  </a:schemeClr>
                </a:solidFill>
                <a:latin typeface="Gill Sans MT" panose="020B0502020104020203" pitchFamily="34" charset="77"/>
                <a:cs typeface="Arial" panose="020B0604020202020204" pitchFamily="34" charset="0"/>
              </a:defRPr>
            </a:lvl1pPr>
          </a:lstStyle>
          <a:p>
            <a:r>
              <a:rPr lang="en-US"/>
              <a:t>SYNTHESIS – RAPID ONSET EVENTS</a:t>
            </a:r>
            <a:endParaRPr lang="x-none"/>
          </a:p>
        </p:txBody>
      </p:sp>
      <p:cxnSp>
        <p:nvCxnSpPr>
          <p:cNvPr id="8" name="Straight Arrow Connector 7">
            <a:extLst>
              <a:ext uri="{FF2B5EF4-FFF2-40B4-BE49-F238E27FC236}">
                <a16:creationId xmlns:a16="http://schemas.microsoft.com/office/drawing/2014/main" id="{A6E24832-7492-DF23-10CC-478984DA8957}"/>
              </a:ext>
            </a:extLst>
          </p:cNvPr>
          <p:cNvCxnSpPr>
            <a:cxnSpLocks/>
          </p:cNvCxnSpPr>
          <p:nvPr/>
        </p:nvCxnSpPr>
        <p:spPr>
          <a:xfrm>
            <a:off x="1025193" y="2390315"/>
            <a:ext cx="2868364" cy="0"/>
          </a:xfrm>
          <a:prstGeom prst="straightConnector1">
            <a:avLst/>
          </a:prstGeom>
          <a:noFill/>
          <a:ln w="19050" cap="flat" cmpd="sng" algn="ctr">
            <a:gradFill flip="none" rotWithShape="1">
              <a:gsLst>
                <a:gs pos="0">
                  <a:schemeClr val="accent1">
                    <a:lumMod val="20000"/>
                    <a:lumOff val="80000"/>
                  </a:schemeClr>
                </a:gs>
                <a:gs pos="48000">
                  <a:schemeClr val="accent1">
                    <a:lumMod val="45000"/>
                    <a:lumOff val="55000"/>
                  </a:schemeClr>
                </a:gs>
                <a:gs pos="99000">
                  <a:schemeClr val="accent2">
                    <a:lumMod val="50000"/>
                  </a:schemeClr>
                </a:gs>
              </a:gsLst>
              <a:lin ang="0" scaled="1"/>
              <a:tileRect/>
            </a:gradFill>
            <a:prstDash val="solid"/>
            <a:round/>
            <a:headEnd type="none" w="med" len="med"/>
            <a:tailEnd type="none" w="med" len="med"/>
          </a:ln>
          <a:effectLst/>
        </p:spPr>
      </p:cxnSp>
      <p:cxnSp>
        <p:nvCxnSpPr>
          <p:cNvPr id="9" name="Straight Arrow Connector 8">
            <a:extLst>
              <a:ext uri="{FF2B5EF4-FFF2-40B4-BE49-F238E27FC236}">
                <a16:creationId xmlns:a16="http://schemas.microsoft.com/office/drawing/2014/main" id="{4D3BB929-4BFD-E428-2982-565418F147B0}"/>
              </a:ext>
            </a:extLst>
          </p:cNvPr>
          <p:cNvCxnSpPr>
            <a:cxnSpLocks/>
          </p:cNvCxnSpPr>
          <p:nvPr/>
        </p:nvCxnSpPr>
        <p:spPr>
          <a:xfrm>
            <a:off x="4625668" y="2378036"/>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0" name="TextBox 9">
            <a:extLst>
              <a:ext uri="{FF2B5EF4-FFF2-40B4-BE49-F238E27FC236}">
                <a16:creationId xmlns:a16="http://schemas.microsoft.com/office/drawing/2014/main" id="{E9E712A7-4841-B382-8C13-B9857E4E2947}"/>
              </a:ext>
            </a:extLst>
          </p:cNvPr>
          <p:cNvSpPr txBox="1"/>
          <p:nvPr/>
        </p:nvSpPr>
        <p:spPr>
          <a:xfrm>
            <a:off x="4602307" y="2480428"/>
            <a:ext cx="1957587" cy="384208"/>
          </a:xfrm>
          <a:prstGeom prst="rect">
            <a:avLst/>
          </a:prstGeom>
          <a:noFill/>
        </p:spPr>
        <p:txBody>
          <a:bodyPr wrap="none" rtlCol="0">
            <a:spAutoFit/>
          </a:bodyPr>
          <a:lstStyle>
            <a:defPPr>
              <a:defRPr lang="en-US"/>
            </a:defPPr>
            <a:lvl1pPr marR="0" lvl="0" indent="0" fontAlgn="auto">
              <a:lnSpc>
                <a:spcPct val="114000"/>
              </a:lnSpc>
              <a:spcBef>
                <a:spcPts val="0"/>
              </a:spcBef>
              <a:spcAft>
                <a:spcPts val="1200"/>
              </a:spcAft>
              <a:buClrTx/>
              <a:buSzTx/>
              <a:buFontTx/>
              <a:buNone/>
              <a:tabLst/>
              <a:defRPr kumimoji="0" b="0" i="0" u="none" strike="noStrike" cap="none" spc="0" normalizeH="0" baseline="0">
                <a:ln>
                  <a:noFill/>
                </a:ln>
                <a:solidFill>
                  <a:srgbClr val="FFFFFF">
                    <a:lumMod val="65000"/>
                  </a:srgbClr>
                </a:solidFill>
                <a:effectLst/>
                <a:uLnTx/>
                <a:uFillTx/>
                <a:latin typeface="Gill Sans MT" panose="020B0502020104020203" pitchFamily="34" charset="77"/>
                <a:cs typeface="Arial" panose="020B0604020202020204" pitchFamily="34" charset="0"/>
              </a:defRPr>
            </a:lvl1pPr>
          </a:lstStyle>
          <a:p>
            <a:r>
              <a:rPr lang="en-US"/>
              <a:t>METHODOLOGY</a:t>
            </a:r>
            <a:endParaRPr lang="x-none"/>
          </a:p>
        </p:txBody>
      </p:sp>
      <p:sp>
        <p:nvSpPr>
          <p:cNvPr id="11" name="TextBox 10">
            <a:extLst>
              <a:ext uri="{FF2B5EF4-FFF2-40B4-BE49-F238E27FC236}">
                <a16:creationId xmlns:a16="http://schemas.microsoft.com/office/drawing/2014/main" id="{77D2E4D0-D816-C00B-CCFF-6D1D9706C710}"/>
              </a:ext>
            </a:extLst>
          </p:cNvPr>
          <p:cNvSpPr txBox="1"/>
          <p:nvPr/>
        </p:nvSpPr>
        <p:spPr>
          <a:xfrm>
            <a:off x="1177269" y="1607907"/>
            <a:ext cx="752129"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i="0" u="none" strike="noStrike" cap="none" spc="300" normalizeH="0" baseline="0">
                <a:ln>
                  <a:noFill/>
                </a:ln>
                <a:solidFill>
                  <a:srgbClr val="E3E0DD">
                    <a:lumMod val="75000"/>
                  </a:srgbClr>
                </a:solidFill>
                <a:effectLst/>
                <a:uLnTx/>
                <a:uFillTx/>
                <a:latin typeface="Gill Sans MT" panose="020B0502020104020203" pitchFamily="34" charset="77"/>
                <a:cs typeface="Gotham Book" pitchFamily="2" charset="0"/>
              </a:defRPr>
            </a:lvl1pPr>
          </a:lstStyle>
          <a:p>
            <a:r>
              <a:rPr lang="en-US"/>
              <a:t>01</a:t>
            </a:r>
            <a:endParaRPr lang="x-none"/>
          </a:p>
        </p:txBody>
      </p:sp>
      <p:sp>
        <p:nvSpPr>
          <p:cNvPr id="12" name="TextBox 11">
            <a:extLst>
              <a:ext uri="{FF2B5EF4-FFF2-40B4-BE49-F238E27FC236}">
                <a16:creationId xmlns:a16="http://schemas.microsoft.com/office/drawing/2014/main" id="{7C367927-4B15-D69D-0D64-5D578F8F33E8}"/>
              </a:ext>
            </a:extLst>
          </p:cNvPr>
          <p:cNvSpPr txBox="1"/>
          <p:nvPr/>
        </p:nvSpPr>
        <p:spPr>
          <a:xfrm>
            <a:off x="4491976" y="1602769"/>
            <a:ext cx="752129"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i="0" u="none" strike="noStrike" cap="none" spc="300" normalizeH="0" baseline="0">
                <a:ln>
                  <a:noFill/>
                </a:ln>
                <a:solidFill>
                  <a:srgbClr val="E3E0DD">
                    <a:lumMod val="75000"/>
                  </a:srgbClr>
                </a:solidFill>
                <a:effectLst/>
                <a:uLnTx/>
                <a:uFillTx/>
                <a:latin typeface="Gill Sans MT" panose="020B0502020104020203" pitchFamily="34" charset="77"/>
                <a:cs typeface="Gotham Book" pitchFamily="2" charset="0"/>
              </a:defRPr>
            </a:lvl1pPr>
          </a:lstStyle>
          <a:p>
            <a:r>
              <a:rPr lang="en-US"/>
              <a:t>02</a:t>
            </a:r>
            <a:endParaRPr lang="x-none"/>
          </a:p>
        </p:txBody>
      </p:sp>
      <p:sp>
        <p:nvSpPr>
          <p:cNvPr id="13" name="TextBox 12">
            <a:extLst>
              <a:ext uri="{FF2B5EF4-FFF2-40B4-BE49-F238E27FC236}">
                <a16:creationId xmlns:a16="http://schemas.microsoft.com/office/drawing/2014/main" id="{5960BA32-7F02-B188-62FD-51A9A9038E1B}"/>
              </a:ext>
            </a:extLst>
          </p:cNvPr>
          <p:cNvSpPr txBox="1"/>
          <p:nvPr/>
        </p:nvSpPr>
        <p:spPr>
          <a:xfrm>
            <a:off x="8414654" y="1602769"/>
            <a:ext cx="829073"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u="none" strike="noStrike" cap="none" spc="0" normalizeH="0" baseline="0">
                <a:ln>
                  <a:noFill/>
                </a:ln>
                <a:effectLst/>
                <a:uLnTx/>
                <a:uFillTx/>
                <a:latin typeface="Gill Sans MT" panose="020B0502020104020203" pitchFamily="34" charset="77"/>
                <a:cs typeface="Gotham Book" pitchFamily="2" charset="0"/>
              </a:defRPr>
            </a:lvl1pPr>
          </a:lstStyle>
          <a:p>
            <a:r>
              <a:rPr lang="en-US"/>
              <a:t>03</a:t>
            </a:r>
            <a:endParaRPr lang="x-none"/>
          </a:p>
        </p:txBody>
      </p:sp>
      <p:sp>
        <p:nvSpPr>
          <p:cNvPr id="14" name="Rectangle 13">
            <a:extLst>
              <a:ext uri="{FF2B5EF4-FFF2-40B4-BE49-F238E27FC236}">
                <a16:creationId xmlns:a16="http://schemas.microsoft.com/office/drawing/2014/main" id="{29748251-DA6E-0B05-B97D-0519FACDAFDD}"/>
              </a:ext>
            </a:extLst>
          </p:cNvPr>
          <p:cNvSpPr/>
          <p:nvPr/>
        </p:nvSpPr>
        <p:spPr>
          <a:xfrm>
            <a:off x="8135696" y="1276129"/>
            <a:ext cx="3311611" cy="2152871"/>
          </a:xfrm>
          <a:prstGeom prst="rect">
            <a:avLst/>
          </a:prstGeom>
          <a:ln w="28575">
            <a:gradFill>
              <a:gsLst>
                <a:gs pos="0">
                  <a:schemeClr val="accent1">
                    <a:lumMod val="5000"/>
                    <a:lumOff val="95000"/>
                  </a:schemeClr>
                </a:gs>
                <a:gs pos="33000">
                  <a:schemeClr val="accent1">
                    <a:lumMod val="45000"/>
                    <a:lumOff val="55000"/>
                  </a:schemeClr>
                </a:gs>
                <a:gs pos="83000">
                  <a:schemeClr val="accent3">
                    <a:lumMod val="75000"/>
                  </a:schemeClr>
                </a:gs>
                <a:gs pos="100000">
                  <a:schemeClr val="accent2">
                    <a:lumMod val="50000"/>
                  </a:schemeClr>
                </a:gs>
              </a:gsLst>
              <a:lin ang="9000000" scaled="0"/>
            </a:gradFill>
          </a:ln>
        </p:spPr>
        <p:txBody>
          <a:bodyPr lIns="45720" r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srgbClr val="000000"/>
              </a:solidFill>
              <a:effectLst/>
              <a:uLnTx/>
              <a:uFillTx/>
              <a:latin typeface="Gill Sans MT" panose="020B0502020104020203" pitchFamily="34" charset="77"/>
              <a:ea typeface="+mn-ea"/>
              <a:cs typeface="TH SarabunPSK" pitchFamily="34" charset="-34"/>
            </a:endParaRPr>
          </a:p>
        </p:txBody>
      </p:sp>
      <p:cxnSp>
        <p:nvCxnSpPr>
          <p:cNvPr id="18" name="Straight Arrow Connector 17">
            <a:extLst>
              <a:ext uri="{FF2B5EF4-FFF2-40B4-BE49-F238E27FC236}">
                <a16:creationId xmlns:a16="http://schemas.microsoft.com/office/drawing/2014/main" id="{E3E727B4-F7B8-D1C9-7780-BA9AA4340EFF}"/>
              </a:ext>
            </a:extLst>
          </p:cNvPr>
          <p:cNvCxnSpPr>
            <a:cxnSpLocks/>
          </p:cNvCxnSpPr>
          <p:nvPr/>
        </p:nvCxnSpPr>
        <p:spPr>
          <a:xfrm>
            <a:off x="1049022" y="5329255"/>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9" name="TextBox 18">
            <a:extLst>
              <a:ext uri="{FF2B5EF4-FFF2-40B4-BE49-F238E27FC236}">
                <a16:creationId xmlns:a16="http://schemas.microsoft.com/office/drawing/2014/main" id="{2EBBE3BF-3F87-6834-2103-8610DD78377D}"/>
              </a:ext>
            </a:extLst>
          </p:cNvPr>
          <p:cNvSpPr txBox="1"/>
          <p:nvPr/>
        </p:nvSpPr>
        <p:spPr>
          <a:xfrm>
            <a:off x="1028540" y="5431647"/>
            <a:ext cx="2970429" cy="700000"/>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SYNTHESIS – SLOW-ONSET</a:t>
            </a:r>
            <a:b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br>
            <a:r>
              <a:rPr kumimoji="0" lang="en-US"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EVENTS</a:t>
            </a:r>
            <a:endParaRPr kumimoji="0" lang="x-none"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endParaRPr>
          </a:p>
        </p:txBody>
      </p:sp>
      <p:sp>
        <p:nvSpPr>
          <p:cNvPr id="20" name="TextBox 19">
            <a:extLst>
              <a:ext uri="{FF2B5EF4-FFF2-40B4-BE49-F238E27FC236}">
                <a16:creationId xmlns:a16="http://schemas.microsoft.com/office/drawing/2014/main" id="{DF18FDC3-7277-064E-5646-497C38CDF06A}"/>
              </a:ext>
            </a:extLst>
          </p:cNvPr>
          <p:cNvSpPr txBox="1"/>
          <p:nvPr/>
        </p:nvSpPr>
        <p:spPr>
          <a:xfrm>
            <a:off x="1142645" y="4543186"/>
            <a:ext cx="829073" cy="707886"/>
          </a:xfrm>
          <a:prstGeom prst="rect">
            <a:avLst/>
          </a:prstGeom>
          <a:noFill/>
        </p:spPr>
        <p:txBody>
          <a:bodyPr wrap="none" lIns="91440" r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rPr>
              <a:t>04</a:t>
            </a:r>
            <a:endParaRPr kumimoji="0" lang="x-none"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endParaRPr>
          </a:p>
        </p:txBody>
      </p:sp>
    </p:spTree>
    <p:extLst>
      <p:ext uri="{BB962C8B-B14F-4D97-AF65-F5344CB8AC3E}">
        <p14:creationId xmlns:p14="http://schemas.microsoft.com/office/powerpoint/2010/main" val="3765775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yscale photo of water waves">
            <a:extLst>
              <a:ext uri="{FF2B5EF4-FFF2-40B4-BE49-F238E27FC236}">
                <a16:creationId xmlns:a16="http://schemas.microsoft.com/office/drawing/2014/main" id="{EF38EED5-2A25-5544-E7E7-70C1DF58AE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444933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BDC15A-32EB-81D4-39F5-0BD2C802C967}"/>
              </a:ext>
            </a:extLst>
          </p:cNvPr>
          <p:cNvSpPr/>
          <p:nvPr/>
        </p:nvSpPr>
        <p:spPr>
          <a:xfrm rot="10800000">
            <a:off x="0" y="0"/>
            <a:ext cx="4449337" cy="6858000"/>
          </a:xfrm>
          <a:prstGeom prst="rect">
            <a:avLst/>
          </a:prstGeom>
          <a:gradFill>
            <a:gsLst>
              <a:gs pos="2000">
                <a:schemeClr val="tx1"/>
              </a:gs>
              <a:gs pos="61000">
                <a:schemeClr val="bg1">
                  <a:lumMod val="95000"/>
                  <a:alpha val="37818"/>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1AB35DF-D4A3-C0A9-A280-226D252BF7BE}"/>
              </a:ext>
            </a:extLst>
          </p:cNvPr>
          <p:cNvSpPr txBox="1"/>
          <p:nvPr/>
        </p:nvSpPr>
        <p:spPr>
          <a:xfrm>
            <a:off x="225818" y="3515305"/>
            <a:ext cx="2316660" cy="830997"/>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Floods</a:t>
            </a:r>
          </a:p>
        </p:txBody>
      </p:sp>
      <p:sp>
        <p:nvSpPr>
          <p:cNvPr id="5" name="TextBox 4">
            <a:extLst>
              <a:ext uri="{FF2B5EF4-FFF2-40B4-BE49-F238E27FC236}">
                <a16:creationId xmlns:a16="http://schemas.microsoft.com/office/drawing/2014/main" id="{95DEB543-FBA0-DC5D-1D93-2C50CA06E419}"/>
              </a:ext>
            </a:extLst>
          </p:cNvPr>
          <p:cNvSpPr txBox="1"/>
          <p:nvPr/>
        </p:nvSpPr>
        <p:spPr>
          <a:xfrm>
            <a:off x="4795024" y="373305"/>
            <a:ext cx="7171158" cy="1487587"/>
          </a:xfrm>
          <a:prstGeom prst="rect">
            <a:avLst/>
          </a:prstGeom>
          <a:solidFill>
            <a:schemeClr val="accent5">
              <a:lumMod val="20000"/>
              <a:lumOff val="80000"/>
              <a:alpha val="43866"/>
            </a:schemeClr>
          </a:solidFill>
        </p:spPr>
        <p:txBody>
          <a:bodyPr wrap="square">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ASIA PACIFIC</a:t>
            </a: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 </a:t>
            </a:r>
            <a:b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br>
            <a:r>
              <a:rPr kumimoji="0" lang="en-US" sz="12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Bhutan, Lao PDR, Cambodia, Kazakhstan, Thailand, Sri Lanka</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Countries reported significant losses in the agriculture sector, for instance, the destruction of over 100,000 hectares of rice fields in an event. This led to 20 per cent drop in rice production. </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Despite the early issuance of warnings, the magnitude and duration of the floods often surpass expectations, causing a substantial loss of property and, in some unfortunate instances, human lives.</a:t>
            </a:r>
          </a:p>
        </p:txBody>
      </p:sp>
      <p:sp>
        <p:nvSpPr>
          <p:cNvPr id="6" name="TextBox 5">
            <a:extLst>
              <a:ext uri="{FF2B5EF4-FFF2-40B4-BE49-F238E27FC236}">
                <a16:creationId xmlns:a16="http://schemas.microsoft.com/office/drawing/2014/main" id="{3CD483A4-DF99-7607-5143-3D3B3783EF71}"/>
              </a:ext>
            </a:extLst>
          </p:cNvPr>
          <p:cNvSpPr txBox="1"/>
          <p:nvPr/>
        </p:nvSpPr>
        <p:spPr>
          <a:xfrm>
            <a:off x="225818" y="4346302"/>
            <a:ext cx="1432572" cy="369332"/>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8" name="TextBox 7">
            <a:extLst>
              <a:ext uri="{FF2B5EF4-FFF2-40B4-BE49-F238E27FC236}">
                <a16:creationId xmlns:a16="http://schemas.microsoft.com/office/drawing/2014/main" id="{754C888A-1899-A21C-638B-AD3F5D9E8494}"/>
              </a:ext>
            </a:extLst>
          </p:cNvPr>
          <p:cNvSpPr txBox="1"/>
          <p:nvPr/>
        </p:nvSpPr>
        <p:spPr>
          <a:xfrm>
            <a:off x="4795022" y="1973743"/>
            <a:ext cx="7171159" cy="2195473"/>
          </a:xfrm>
          <a:prstGeom prst="rect">
            <a:avLst/>
          </a:prstGeom>
          <a:solidFill>
            <a:schemeClr val="accent5">
              <a:lumMod val="20000"/>
              <a:lumOff val="80000"/>
              <a:alpha val="43866"/>
            </a:schemeClr>
          </a:solidFill>
        </p:spPr>
        <p:txBody>
          <a:bodyPr wrap="square">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LATIN AMERICA AND THE CARIBBEAN (LAC)</a:t>
            </a: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Bolivia, Costa Rica, Ecuador, Haiti, Panama, Peru</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Soil saturation, river overflows, and infrastructure challenges compound the flood problems. </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The outbreak of diseases such as dengue is a major concern. </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instances like Costa Rica's floods, despite not recording high rainfall, the damage was exacerbated by previously saturated soils from earlier hurricanes. In Ecuador, a combination of severe rainstorms and an earthquake resulted in considerable loss and damage to the city of Guayaquil's infrastructure. </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Throughout the region, floods lead to the destruction of homes, loss of livestock, crop failure, and displacement of vast populations, requiring urgent and large-scale humanitarian assistance.</a:t>
            </a:r>
          </a:p>
        </p:txBody>
      </p:sp>
      <p:sp>
        <p:nvSpPr>
          <p:cNvPr id="10" name="TextBox 9">
            <a:extLst>
              <a:ext uri="{FF2B5EF4-FFF2-40B4-BE49-F238E27FC236}">
                <a16:creationId xmlns:a16="http://schemas.microsoft.com/office/drawing/2014/main" id="{ABA0C493-9F45-E4E9-E52D-DE7603C16F99}"/>
              </a:ext>
            </a:extLst>
          </p:cNvPr>
          <p:cNvSpPr txBox="1"/>
          <p:nvPr/>
        </p:nvSpPr>
        <p:spPr>
          <a:xfrm>
            <a:off x="4795023" y="4282068"/>
            <a:ext cx="7171159" cy="2380139"/>
          </a:xfrm>
          <a:prstGeom prst="rect">
            <a:avLst/>
          </a:prstGeom>
          <a:solidFill>
            <a:schemeClr val="accent5">
              <a:lumMod val="20000"/>
              <a:lumOff val="80000"/>
              <a:alpha val="43866"/>
            </a:schemeClr>
          </a:solidFill>
        </p:spPr>
        <p:txBody>
          <a:bodyPr wrap="square">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AFRICA</a:t>
            </a: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Benin, Burundi, Central African Republic, Nigeria, Cote D’Ivoire, Gabon, Ghana, Guinea Bissau, Liberia, Niger, South Africa, South Sudan, Chad, Togo, Zambia</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Floods, whether coastal or riverine, often affect a vast portion of a country’s area, e.g. South Sudan reported floods in 80 per cent of the country’s territory. </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Cascading impacts of floods include an increased risk of disease outbreaks such as malaria, cholera, and diarrheal diseases, especially in rural areas.</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Flooding has resulted in the irreversible loss of land and displacement of populations, which can trigger conflicts.</a:t>
            </a:r>
          </a:p>
          <a:p>
            <a:pPr marL="285750" marR="0" lvl="0" indent="-2857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Drainage issues, particularly waste blocking sewer systems, lead to increased flooding and subsequently, significant damage to infrastructure and human settlements.</a:t>
            </a:r>
          </a:p>
        </p:txBody>
      </p:sp>
      <p:sp>
        <p:nvSpPr>
          <p:cNvPr id="11" name="TextBox 10">
            <a:extLst>
              <a:ext uri="{FF2B5EF4-FFF2-40B4-BE49-F238E27FC236}">
                <a16:creationId xmlns:a16="http://schemas.microsoft.com/office/drawing/2014/main" id="{D36FED3D-E55C-ED4F-6C27-D9EC73FBD099}"/>
              </a:ext>
            </a:extLst>
          </p:cNvPr>
          <p:cNvSpPr txBox="1"/>
          <p:nvPr/>
        </p:nvSpPr>
        <p:spPr>
          <a:xfrm>
            <a:off x="0" y="6594495"/>
            <a:ext cx="116249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Tree>
    <p:extLst>
      <p:ext uri="{BB962C8B-B14F-4D97-AF65-F5344CB8AC3E}">
        <p14:creationId xmlns:p14="http://schemas.microsoft.com/office/powerpoint/2010/main" val="150662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yscale photo of water waves">
            <a:extLst>
              <a:ext uri="{FF2B5EF4-FFF2-40B4-BE49-F238E27FC236}">
                <a16:creationId xmlns:a16="http://schemas.microsoft.com/office/drawing/2014/main" id="{9F5CE8D6-C311-5D42-37E6-323CDFF226F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40"/>
          <a:stretch/>
        </p:blipFill>
        <p:spPr bwMode="auto">
          <a:xfrm>
            <a:off x="-1" y="0"/>
            <a:ext cx="12299796" cy="676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7E1B1DB-E7B9-C229-4EEA-64672D202FCA}"/>
              </a:ext>
            </a:extLst>
          </p:cNvPr>
          <p:cNvSpPr/>
          <p:nvPr/>
        </p:nvSpPr>
        <p:spPr>
          <a:xfrm>
            <a:off x="1" y="1285"/>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05D147-D544-9BF5-1E56-86B312F2DEB6}"/>
              </a:ext>
            </a:extLst>
          </p:cNvPr>
          <p:cNvSpPr txBox="1"/>
          <p:nvPr/>
        </p:nvSpPr>
        <p:spPr>
          <a:xfrm>
            <a:off x="163889" y="76390"/>
            <a:ext cx="786144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FLOODS: ANTICIPATORY ARRANGEMENTS</a:t>
            </a:r>
          </a:p>
        </p:txBody>
      </p:sp>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3596448440"/>
              </p:ext>
            </p:extLst>
          </p:nvPr>
        </p:nvGraphicFramePr>
        <p:xfrm>
          <a:off x="163889" y="742231"/>
          <a:ext cx="11864220" cy="5994950"/>
        </p:xfrm>
        <a:graphic>
          <a:graphicData uri="http://schemas.openxmlformats.org/drawingml/2006/table">
            <a:tbl>
              <a:tblPr firstRow="1" bandRow="1">
                <a:tableStyleId>{5940675A-B579-460E-94D1-54222C63F5DA}</a:tableStyleId>
              </a:tblPr>
              <a:tblGrid>
                <a:gridCol w="4964702">
                  <a:extLst>
                    <a:ext uri="{9D8B030D-6E8A-4147-A177-3AD203B41FA5}">
                      <a16:colId xmlns:a16="http://schemas.microsoft.com/office/drawing/2014/main" val="1397610462"/>
                    </a:ext>
                  </a:extLst>
                </a:gridCol>
                <a:gridCol w="3126409">
                  <a:extLst>
                    <a:ext uri="{9D8B030D-6E8A-4147-A177-3AD203B41FA5}">
                      <a16:colId xmlns:a16="http://schemas.microsoft.com/office/drawing/2014/main" val="1300160662"/>
                    </a:ext>
                  </a:extLst>
                </a:gridCol>
                <a:gridCol w="3773109">
                  <a:extLst>
                    <a:ext uri="{9D8B030D-6E8A-4147-A177-3AD203B41FA5}">
                      <a16:colId xmlns:a16="http://schemas.microsoft.com/office/drawing/2014/main" val="3786587790"/>
                    </a:ext>
                  </a:extLst>
                </a:gridCol>
              </a:tblGrid>
              <a:tr h="236770">
                <a:tc>
                  <a:txBody>
                    <a:bodyPr/>
                    <a:lstStyle/>
                    <a:p>
                      <a:r>
                        <a:rPr lang="en-NP" sz="950" b="1">
                          <a:solidFill>
                            <a:schemeClr val="bg1"/>
                          </a:solidFill>
                          <a:latin typeface="Avenir Next LT Pro"/>
                        </a:rPr>
                        <a:t>PRE-PHASE 1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252604">
                <a:tc>
                  <a:txBody>
                    <a:bodyPr/>
                    <a:lstStyle/>
                    <a:p>
                      <a:pPr marL="228600" indent="-228600">
                        <a:spcBef>
                          <a:spcPts val="200"/>
                        </a:spcBef>
                        <a:spcAft>
                          <a:spcPts val="200"/>
                        </a:spcAft>
                        <a:buFont typeface="+mj-lt"/>
                        <a:buAutoNum type="arabicPeriod"/>
                      </a:pPr>
                      <a:r>
                        <a:rPr lang="en-US" sz="950" b="1" i="0" kern="1200">
                          <a:solidFill>
                            <a:schemeClr val="accent5">
                              <a:lumMod val="75000"/>
                            </a:schemeClr>
                          </a:solidFill>
                          <a:effectLst/>
                          <a:latin typeface="Avenir Next LT Pro" panose="020B0504020202020204" pitchFamily="34" charset="77"/>
                          <a:ea typeface="+mn-ea"/>
                          <a:cs typeface="+mn-cs"/>
                        </a:rPr>
                        <a:t>Set up infrastructure measures</a:t>
                      </a:r>
                      <a:r>
                        <a:rPr lang="en-US" sz="950" b="1" i="0" kern="1200">
                          <a:solidFill>
                            <a:schemeClr val="tx1"/>
                          </a:solidFill>
                          <a:effectLst/>
                          <a:latin typeface="Avenir Next LT Pro" panose="020B0504020202020204" pitchFamily="34" charset="77"/>
                          <a:ea typeface="+mn-ea"/>
                          <a:cs typeface="+mn-cs"/>
                        </a:rPr>
                        <a:t>: </a:t>
                      </a:r>
                      <a:r>
                        <a:rPr lang="en-US" sz="950" b="0" i="0" kern="1200">
                          <a:solidFill>
                            <a:schemeClr val="tx1"/>
                          </a:solidFill>
                          <a:effectLst/>
                          <a:latin typeface="Avenir Next LT Pro" panose="020B0504020202020204" pitchFamily="34" charset="77"/>
                          <a:ea typeface="+mn-ea"/>
                          <a:cs typeface="+mn-cs"/>
                        </a:rPr>
                        <a:t>Regular desilting of drains and rehabilitation of rainwater drainage systems, tracing level curves in mountain areas, crop fields, tree plantation, development of watersheds,  preparation of sandbags to prevent flood waters from causing damage (particularly in Asia), and improving land-use mapping and urban planning by including flood hazards risks.</a:t>
                      </a:r>
                    </a:p>
                    <a:p>
                      <a:pPr marL="228600" indent="-228600">
                        <a:spcBef>
                          <a:spcPts val="200"/>
                        </a:spcBef>
                        <a:spcAft>
                          <a:spcPts val="200"/>
                        </a:spcAft>
                        <a:buFont typeface="+mj-lt"/>
                        <a:buAutoNum type="arabicPeriod"/>
                      </a:pPr>
                      <a:r>
                        <a:rPr lang="en-US" sz="950" b="1" i="0" kern="1200">
                          <a:solidFill>
                            <a:schemeClr val="accent5">
                              <a:lumMod val="75000"/>
                            </a:schemeClr>
                          </a:solidFill>
                          <a:effectLst/>
                          <a:latin typeface="Avenir Next LT Pro" panose="020B0504020202020204" pitchFamily="34" charset="77"/>
                          <a:ea typeface="+mn-ea"/>
                          <a:cs typeface="+mn-cs"/>
                        </a:rPr>
                        <a:t>Conduct public awareness and community engagement: </a:t>
                      </a:r>
                      <a:r>
                        <a:rPr lang="en-US" sz="950" b="0" i="0" kern="1200">
                          <a:solidFill>
                            <a:schemeClr val="tx1"/>
                          </a:solidFill>
                          <a:effectLst/>
                          <a:latin typeface="Avenir Next LT Pro" panose="020B0504020202020204" pitchFamily="34" charset="77"/>
                          <a:ea typeface="+mn-ea"/>
                          <a:cs typeface="+mn-cs"/>
                        </a:rPr>
                        <a:t>Promoting avoiding living in flood-prone areas, regular communication and sensitization of the population on risks of flooding. Other preparedness measures like encouraging citizens to have emergency backpacks with emergency items for relocation.</a:t>
                      </a:r>
                    </a:p>
                    <a:p>
                      <a:pPr marL="228600" indent="-228600">
                        <a:spcBef>
                          <a:spcPts val="200"/>
                        </a:spcBef>
                        <a:spcAft>
                          <a:spcPts val="200"/>
                        </a:spcAft>
                        <a:buFont typeface="+mj-lt"/>
                        <a:buAutoNum type="arabicPeriod"/>
                      </a:pPr>
                      <a:r>
                        <a:rPr lang="en-US" sz="950" b="1" i="0" kern="1200">
                          <a:solidFill>
                            <a:schemeClr val="accent5">
                              <a:lumMod val="75000"/>
                            </a:schemeClr>
                          </a:solidFill>
                          <a:effectLst/>
                          <a:latin typeface="Avenir Next LT Pro" panose="020B0504020202020204" pitchFamily="34" charset="77"/>
                          <a:ea typeface="+mn-ea"/>
                          <a:cs typeface="+mn-cs"/>
                        </a:rPr>
                        <a:t>Set up social protection measures: </a:t>
                      </a:r>
                      <a:r>
                        <a:rPr lang="en-US" sz="950" b="0" i="0" kern="1200">
                          <a:solidFill>
                            <a:schemeClr val="tx1"/>
                          </a:solidFill>
                          <a:effectLst/>
                          <a:latin typeface="Avenir Next LT Pro" panose="020B0504020202020204" pitchFamily="34" charset="77"/>
                          <a:ea typeface="+mn-ea"/>
                          <a:cs typeface="+mn-cs"/>
                        </a:rPr>
                        <a:t>Policies and regulations on cash transfers to victims, resettlement initiatives, individual insurance funds, and disaster management funds. </a:t>
                      </a:r>
                    </a:p>
                    <a:p>
                      <a:pPr marL="228600" indent="-228600">
                        <a:spcBef>
                          <a:spcPts val="200"/>
                        </a:spcBef>
                        <a:spcAft>
                          <a:spcPts val="200"/>
                        </a:spcAft>
                        <a:buFont typeface="+mj-lt"/>
                        <a:buAutoNum type="arabicPeriod"/>
                      </a:pPr>
                      <a:r>
                        <a:rPr lang="en-US" sz="950" b="1" i="0" kern="1200">
                          <a:solidFill>
                            <a:schemeClr val="accent5">
                              <a:lumMod val="75000"/>
                            </a:schemeClr>
                          </a:solidFill>
                          <a:effectLst/>
                          <a:latin typeface="Avenir Next LT Pro"/>
                          <a:ea typeface="+mn-ea"/>
                          <a:cs typeface="+mn-cs"/>
                        </a:rPr>
                        <a:t>Conduct capacity building: </a:t>
                      </a:r>
                      <a:r>
                        <a:rPr lang="en-US" sz="950" b="0" i="0" kern="1200">
                          <a:solidFill>
                            <a:schemeClr val="tx1"/>
                          </a:solidFill>
                          <a:effectLst/>
                          <a:latin typeface="Avenir Next LT Pro"/>
                          <a:ea typeface="+mn-ea"/>
                          <a:cs typeface="+mn-cs"/>
                        </a:rPr>
                        <a:t>Development of disaster management and contingency plans, and training of search and rescue (SAR) teams. Training for provincial officers on the use of early warning systems and emergency planning. Conduct drills and Simulation Exercises (</a:t>
                      </a:r>
                      <a:r>
                        <a:rPr lang="en-US" sz="950" b="0" i="0" kern="1200" err="1">
                          <a:solidFill>
                            <a:schemeClr val="tx1"/>
                          </a:solidFill>
                          <a:effectLst/>
                          <a:latin typeface="Avenir Next LT Pro"/>
                          <a:ea typeface="+mn-ea"/>
                          <a:cs typeface="+mn-cs"/>
                        </a:rPr>
                        <a:t>SimEx</a:t>
                      </a:r>
                      <a:r>
                        <a:rPr lang="en-US" sz="950" b="0" i="0" kern="1200">
                          <a:solidFill>
                            <a:schemeClr val="tx1"/>
                          </a:solidFill>
                          <a:effectLst/>
                          <a:latin typeface="Avenir Next LT Pro"/>
                          <a:ea typeface="+mn-ea"/>
                          <a:cs typeface="+mn-cs"/>
                        </a:rPr>
                        <a:t>).</a:t>
                      </a:r>
                    </a:p>
                    <a:p>
                      <a:pPr marL="228600" indent="-228600">
                        <a:spcBef>
                          <a:spcPts val="200"/>
                        </a:spcBef>
                        <a:spcAft>
                          <a:spcPts val="200"/>
                        </a:spcAft>
                        <a:buFont typeface="+mj-lt"/>
                        <a:buAutoNum type="arabicPeriod"/>
                      </a:pPr>
                      <a:r>
                        <a:rPr lang="en-US" sz="950" b="1" i="0" kern="1200">
                          <a:solidFill>
                            <a:schemeClr val="accent5">
                              <a:lumMod val="75000"/>
                            </a:schemeClr>
                          </a:solidFill>
                          <a:effectLst/>
                          <a:latin typeface="Avenir Next LT Pro"/>
                          <a:ea typeface="+mn-ea"/>
                          <a:cs typeface="+mn-cs"/>
                        </a:rPr>
                        <a:t>Set up early warning systems, flood forecasting systems:</a:t>
                      </a:r>
                      <a:r>
                        <a:rPr lang="en-US" sz="950" b="1" i="0" kern="1200">
                          <a:solidFill>
                            <a:schemeClr val="accent5">
                              <a:lumMod val="50000"/>
                            </a:schemeClr>
                          </a:solidFill>
                          <a:effectLst/>
                          <a:latin typeface="Avenir Next LT Pro"/>
                          <a:ea typeface="+mn-ea"/>
                          <a:cs typeface="+mn-cs"/>
                        </a:rPr>
                        <a:t> </a:t>
                      </a:r>
                      <a:r>
                        <a:rPr lang="en-US" sz="950" b="0" i="0" kern="1200">
                          <a:solidFill>
                            <a:schemeClr val="tx1"/>
                          </a:solidFill>
                          <a:effectLst/>
                          <a:latin typeface="Avenir Next LT Pro"/>
                          <a:ea typeface="+mn-ea"/>
                          <a:cs typeface="+mn-cs"/>
                        </a:rPr>
                        <a:t>Establishing </a:t>
                      </a:r>
                      <a:r>
                        <a:rPr lang="en-US" sz="950" b="0" i="0" kern="1200" err="1">
                          <a:solidFill>
                            <a:schemeClr val="tx1"/>
                          </a:solidFill>
                          <a:effectLst/>
                          <a:latin typeface="Avenir Next LT Pro"/>
                          <a:ea typeface="+mn-ea"/>
                          <a:cs typeface="+mn-cs"/>
                        </a:rPr>
                        <a:t>ydrometeorological</a:t>
                      </a:r>
                      <a:r>
                        <a:rPr lang="en-US" sz="950" b="0" i="0" kern="1200">
                          <a:solidFill>
                            <a:schemeClr val="tx1"/>
                          </a:solidFill>
                          <a:effectLst/>
                          <a:latin typeface="Avenir Next LT Pro"/>
                          <a:ea typeface="+mn-ea"/>
                          <a:cs typeface="+mn-cs"/>
                        </a:rPr>
                        <a:t> forecasting and using flood alert systems like the Global Flood Awareness System (</a:t>
                      </a:r>
                      <a:r>
                        <a:rPr lang="en-US" sz="950" b="0" i="0" kern="1200" err="1">
                          <a:solidFill>
                            <a:schemeClr val="tx1"/>
                          </a:solidFill>
                          <a:effectLst/>
                          <a:latin typeface="Avenir Next LT Pro"/>
                          <a:ea typeface="+mn-ea"/>
                          <a:cs typeface="+mn-cs"/>
                        </a:rPr>
                        <a:t>GloFAS</a:t>
                      </a:r>
                      <a:r>
                        <a:rPr lang="en-US" sz="950" b="0" i="0" kern="1200">
                          <a:solidFill>
                            <a:schemeClr val="tx1"/>
                          </a:solidFill>
                          <a:effectLst/>
                          <a:latin typeface="Avenir Next LT Pro"/>
                          <a:ea typeface="+mn-ea"/>
                          <a:cs typeface="+mn-cs"/>
                        </a:rPr>
                        <a:t>) to anticipate floods.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50"/>
                        </a:spcBef>
                        <a:spcAft>
                          <a:spcPts val="50"/>
                        </a:spcAft>
                        <a:buFont typeface="Arial" panose="020B0604020202020204" pitchFamily="34" charset="0"/>
                        <a:buChar char="•"/>
                      </a:pPr>
                      <a:r>
                        <a:rPr lang="en-NP" sz="950">
                          <a:latin typeface="Avenir Next LT Pro" panose="020B0504020202020204" pitchFamily="34" charset="77"/>
                        </a:rPr>
                        <a:t>Lack of insurance, funding and forecasting capabilities in many countries </a:t>
                      </a:r>
                    </a:p>
                    <a:p>
                      <a:pPr marL="171450" indent="-171450">
                        <a:spcBef>
                          <a:spcPts val="50"/>
                        </a:spcBef>
                        <a:spcAft>
                          <a:spcPts val="50"/>
                        </a:spcAft>
                        <a:buFont typeface="Arial" panose="020B0604020202020204" pitchFamily="34" charset="0"/>
                        <a:buChar char="•"/>
                      </a:pPr>
                      <a:r>
                        <a:rPr lang="en-NP" sz="950">
                          <a:latin typeface="Avenir Next LT Pro" panose="020B0504020202020204" pitchFamily="34" charset="77"/>
                        </a:rPr>
                        <a:t>Lack of early warning systems in rural areas</a:t>
                      </a:r>
                    </a:p>
                    <a:p>
                      <a:pPr marL="171450" indent="-171450">
                        <a:spcBef>
                          <a:spcPts val="50"/>
                        </a:spcBef>
                        <a:spcAft>
                          <a:spcPts val="50"/>
                        </a:spcAft>
                        <a:buFont typeface="Arial" panose="020B0604020202020204" pitchFamily="34" charset="0"/>
                        <a:buChar char="•"/>
                      </a:pPr>
                      <a:r>
                        <a:rPr lang="en-NP" sz="950">
                          <a:latin typeface="Avenir Next LT Pro" panose="020B0504020202020204" pitchFamily="34" charset="77"/>
                        </a:rPr>
                        <a:t>Lack of risk mapping and vulnerability zone assessments in provincial level and local levels</a:t>
                      </a:r>
                    </a:p>
                    <a:p>
                      <a:pPr marL="171450" indent="-171450">
                        <a:spcBef>
                          <a:spcPts val="50"/>
                        </a:spcBef>
                        <a:spcAft>
                          <a:spcPts val="50"/>
                        </a:spcAft>
                        <a:buFont typeface="Arial" panose="020B0604020202020204" pitchFamily="34" charset="0"/>
                        <a:buChar char="•"/>
                      </a:pPr>
                      <a:r>
                        <a:rPr lang="en-NP" sz="950">
                          <a:latin typeface="Avenir Next LT Pro" panose="020B0504020202020204" pitchFamily="34" charset="77"/>
                        </a:rPr>
                        <a:t>Ineffective warning systems for flash floods</a:t>
                      </a:r>
                    </a:p>
                    <a:p>
                      <a:pPr marL="171450" indent="-171450">
                        <a:spcBef>
                          <a:spcPts val="50"/>
                        </a:spcBef>
                        <a:spcAft>
                          <a:spcPts val="50"/>
                        </a:spcAft>
                        <a:buFont typeface="Arial" panose="020B0604020202020204" pitchFamily="34" charset="0"/>
                        <a:buChar char="•"/>
                      </a:pPr>
                      <a:r>
                        <a:rPr lang="en-NP" sz="950">
                          <a:latin typeface="Avenir Next LT Pro" panose="020B0504020202020204" pitchFamily="34" charset="77"/>
                        </a:rPr>
                        <a:t>Inadequate drainage networks</a:t>
                      </a:r>
                    </a:p>
                    <a:p>
                      <a:pPr marL="171450" indent="-171450">
                        <a:spcBef>
                          <a:spcPts val="50"/>
                        </a:spcBef>
                        <a:spcAft>
                          <a:spcPts val="50"/>
                        </a:spcAft>
                        <a:buFont typeface="Arial" panose="020B0604020202020204" pitchFamily="34" charset="0"/>
                        <a:buChar char="•"/>
                      </a:pPr>
                      <a:r>
                        <a:rPr lang="en-US" sz="950">
                          <a:latin typeface="Avenir Next LT Pro" panose="020B0504020202020204" pitchFamily="34" charset="77"/>
                        </a:rPr>
                        <a:t>Lack of coordination among different agencies involved in flood management. </a:t>
                      </a:r>
                    </a:p>
                    <a:p>
                      <a:pPr marL="171450" indent="-171450">
                        <a:spcBef>
                          <a:spcPts val="50"/>
                        </a:spcBef>
                        <a:spcAft>
                          <a:spcPts val="50"/>
                        </a:spcAft>
                        <a:buFont typeface="Arial" panose="020B0604020202020204" pitchFamily="34" charset="0"/>
                        <a:buChar char="•"/>
                      </a:pPr>
                      <a:r>
                        <a:rPr lang="en-US" sz="950">
                          <a:latin typeface="Avenir Next LT Pro" panose="020B0504020202020204" pitchFamily="34" charset="77"/>
                        </a:rPr>
                        <a:t>Existing infrastructure is often weak and does not meet the required standards to withstand flooding.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Comprehensive vulnerability assessments and risk mapping</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Enhancing the accuracy of flood forecasting and early warning systems</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Platform for coupling meteorological, oceanographic, and hydrological data.</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Spatial observation maps to track the evolution of floods</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Manual of procedures for the prevention and management of risks, based on national and international experience</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Involvement of the private sector and the finance sector in disaster risk management, like insurance coverage </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Improve education on flood risks at all levels of society </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Plant anti-erosion hedges, stabilization of river banks, management of watersheds</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Pre-disaster investments in asset registers of critical infrastructures</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Investment in systems and tools to support monitoring, forecasting, analysis, early warning and</a:t>
                      </a:r>
                      <a:br>
                        <a:rPr lang="en-US" sz="950" kern="1200">
                          <a:solidFill>
                            <a:schemeClr val="tx1"/>
                          </a:solidFill>
                          <a:latin typeface="Avenir Next LT Pro" panose="020B0504020202020204" pitchFamily="34" charset="77"/>
                          <a:ea typeface="+mn-ea"/>
                          <a:cs typeface="+mn-cs"/>
                        </a:rPr>
                      </a:br>
                      <a:r>
                        <a:rPr lang="en-US" sz="950" kern="1200">
                          <a:solidFill>
                            <a:schemeClr val="tx1"/>
                          </a:solidFill>
                          <a:latin typeface="Avenir Next LT Pro" panose="020B0504020202020204" pitchFamily="34" charset="77"/>
                          <a:ea typeface="+mn-ea"/>
                          <a:cs typeface="+mn-cs"/>
                        </a:rPr>
                        <a:t>preparedness for disasters, integrated within regional decision-support systems and platforms</a:t>
                      </a:r>
                      <a:endParaRPr lang="en-TH" sz="95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Long term anticipatory planning, such as improved land-use mapping and urban planning to reduce the flood risk.</a:t>
                      </a:r>
                      <a:r>
                        <a:rPr lang="en-TH" sz="950" kern="1200">
                          <a:solidFill>
                            <a:schemeClr val="tx1"/>
                          </a:solidFill>
                          <a:latin typeface="Avenir Next LT Pro" panose="020B0504020202020204" pitchFamily="34" charset="77"/>
                          <a:ea typeface="+mn-ea"/>
                          <a:cs typeface="+mn-cs"/>
                        </a:rPr>
                        <a:t> </a:t>
                      </a:r>
                      <a:endParaRPr lang="en-US" sz="9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180691">
                <a:tc>
                  <a:txBody>
                    <a:bodyPr/>
                    <a:lstStyle/>
                    <a:p>
                      <a:pPr>
                        <a:spcBef>
                          <a:spcPts val="50"/>
                        </a:spcBef>
                        <a:spcAft>
                          <a:spcPts val="50"/>
                        </a:spcAft>
                      </a:pPr>
                      <a:r>
                        <a:rPr lang="en-NP" sz="950" b="1">
                          <a:solidFill>
                            <a:schemeClr val="bg1"/>
                          </a:solidFill>
                          <a:latin typeface="Avenir Next LT Pro" panose="020B0504020202020204" pitchFamily="34" charset="77"/>
                        </a:rPr>
                        <a:t>PHASE 1 ANTICIPATORY ARRANGEMENTS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spcBef>
                          <a:spcPts val="50"/>
                        </a:spcBef>
                        <a:spcAft>
                          <a:spcPts val="50"/>
                        </a:spcAft>
                      </a:pPr>
                      <a:r>
                        <a:rPr lang="en-NP" sz="95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spcBef>
                          <a:spcPts val="50"/>
                        </a:spcBef>
                        <a:spcAft>
                          <a:spcPts val="50"/>
                        </a:spcAft>
                      </a:pPr>
                      <a:r>
                        <a:rPr lang="en-NP" sz="95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88566303"/>
                  </a:ext>
                </a:extLst>
              </a:tr>
              <a:tr h="174172">
                <a:tc>
                  <a:txBody>
                    <a:bodyPr/>
                    <a:lstStyle/>
                    <a:p>
                      <a:pPr marL="0" indent="0">
                        <a:spcBef>
                          <a:spcPts val="50"/>
                        </a:spcBef>
                        <a:spcAft>
                          <a:spcPts val="50"/>
                        </a:spcAft>
                        <a:buFont typeface="Arial" panose="020B0604020202020204" pitchFamily="34" charset="0"/>
                        <a:buNone/>
                      </a:pPr>
                      <a:r>
                        <a:rPr lang="en-NP" sz="950" b="1" u="none">
                          <a:solidFill>
                            <a:srgbClr val="0070C0"/>
                          </a:solidFill>
                          <a:latin typeface="Avenir Next LT Pro" panose="020B0504020202020204" pitchFamily="34" charset="77"/>
                        </a:rPr>
                        <a:t>Trigger: awareness of an </a:t>
                      </a:r>
                      <a:r>
                        <a:rPr lang="en-US" sz="950" b="1" u="none">
                          <a:solidFill>
                            <a:srgbClr val="0070C0"/>
                          </a:solidFill>
                          <a:latin typeface="Avenir Next LT Pro" panose="020B0504020202020204" pitchFamily="34" charset="77"/>
                        </a:rPr>
                        <a:t>impending flood disaster</a:t>
                      </a:r>
                      <a:endParaRPr lang="en-US" sz="950" b="1" i="0" u="none" kern="1200">
                        <a:solidFill>
                          <a:srgbClr val="0070C0"/>
                        </a:solidFill>
                        <a:effectLst/>
                        <a:latin typeface="Avenir Next LT Pro" panose="020B0504020202020204" pitchFamily="34" charset="77"/>
                        <a:ea typeface="+mn-ea"/>
                        <a:cs typeface="+mn-cs"/>
                      </a:endParaRPr>
                    </a:p>
                    <a:p>
                      <a:pPr marL="228600" indent="-228600">
                        <a:spcBef>
                          <a:spcPts val="50"/>
                        </a:spcBef>
                        <a:spcAft>
                          <a:spcPts val="50"/>
                        </a:spcAft>
                        <a:buFont typeface="+mj-lt"/>
                        <a:buAutoNum type="arabicPeriod"/>
                      </a:pPr>
                      <a:r>
                        <a:rPr lang="en-US" sz="950" b="1" i="0" kern="1200">
                          <a:solidFill>
                            <a:schemeClr val="accent5">
                              <a:lumMod val="75000"/>
                            </a:schemeClr>
                          </a:solidFill>
                          <a:effectLst/>
                          <a:latin typeface="Avenir Next LT Pro" panose="020B0504020202020204" pitchFamily="34" charset="77"/>
                          <a:ea typeface="+mn-ea"/>
                          <a:cs typeface="+mn-cs"/>
                        </a:rPr>
                        <a:t>Establish institutional readiness: </a:t>
                      </a:r>
                      <a:r>
                        <a:rPr lang="en-US" sz="950" b="0" i="0" kern="1200">
                          <a:solidFill>
                            <a:schemeClr val="tx1"/>
                          </a:solidFill>
                          <a:effectLst/>
                          <a:latin typeface="Avenir Next LT Pro" panose="020B0504020202020204" pitchFamily="34" charset="77"/>
                          <a:ea typeface="+mn-ea"/>
                          <a:cs typeface="+mn-cs"/>
                        </a:rPr>
                        <a:t>Disaster management committees and incident management teams are established to manage and respond to flood events.</a:t>
                      </a:r>
                    </a:p>
                    <a:p>
                      <a:pPr marL="228600" indent="-228600">
                        <a:spcBef>
                          <a:spcPts val="50"/>
                        </a:spcBef>
                        <a:spcAft>
                          <a:spcPts val="50"/>
                        </a:spcAft>
                        <a:buFont typeface="+mj-lt"/>
                        <a:buAutoNum type="arabicPeriod"/>
                      </a:pPr>
                      <a:r>
                        <a:rPr lang="en-US" sz="950" b="1" i="0" kern="1200">
                          <a:solidFill>
                            <a:schemeClr val="accent5">
                              <a:lumMod val="75000"/>
                            </a:schemeClr>
                          </a:solidFill>
                          <a:effectLst/>
                          <a:latin typeface="Avenir Next LT Pro" panose="020B0504020202020204" pitchFamily="34" charset="77"/>
                          <a:ea typeface="+mn-ea"/>
                          <a:cs typeface="+mn-cs"/>
                        </a:rPr>
                        <a:t>Conduct preparation meetings: </a:t>
                      </a:r>
                      <a:r>
                        <a:rPr lang="en-US" sz="950" b="0" i="0" kern="1200">
                          <a:solidFill>
                            <a:schemeClr val="tx1"/>
                          </a:solidFill>
                          <a:effectLst/>
                          <a:latin typeface="Avenir Next LT Pro" panose="020B0504020202020204" pitchFamily="34" charset="77"/>
                          <a:ea typeface="+mn-ea"/>
                          <a:cs typeface="+mn-cs"/>
                        </a:rPr>
                        <a:t>Coordination between the government sector, stakeholders and the private sector to discuss, plan and prepare the necessary equipment, vehicles and personnel for flood response.</a:t>
                      </a:r>
                    </a:p>
                    <a:p>
                      <a:pPr marL="228600" indent="-228600">
                        <a:spcBef>
                          <a:spcPts val="50"/>
                        </a:spcBef>
                        <a:spcAft>
                          <a:spcPts val="50"/>
                        </a:spcAft>
                        <a:buFont typeface="+mj-lt"/>
                        <a:buAutoNum type="arabicPeriod"/>
                      </a:pPr>
                      <a:r>
                        <a:rPr lang="en-US" sz="950" b="1" i="0" kern="1200">
                          <a:solidFill>
                            <a:schemeClr val="accent5">
                              <a:lumMod val="75000"/>
                            </a:schemeClr>
                          </a:solidFill>
                          <a:effectLst/>
                          <a:latin typeface="Avenir Next LT Pro" panose="020B0504020202020204" pitchFamily="34" charset="77"/>
                          <a:ea typeface="+mn-ea"/>
                          <a:cs typeface="+mn-cs"/>
                        </a:rPr>
                        <a:t>Communicate to public: </a:t>
                      </a:r>
                      <a:r>
                        <a:rPr lang="en-US" sz="950" b="0" i="0" kern="1200">
                          <a:solidFill>
                            <a:schemeClr val="tx1"/>
                          </a:solidFill>
                          <a:effectLst/>
                          <a:latin typeface="Avenir Next LT Pro" panose="020B0504020202020204" pitchFamily="34" charset="77"/>
                          <a:ea typeface="+mn-ea"/>
                          <a:cs typeface="+mn-cs"/>
                        </a:rPr>
                        <a:t>Communication through radio and television to keep the public abreast of the situation and sensitize the population to the importance of leaving risk areas immediately. </a:t>
                      </a:r>
                    </a:p>
                    <a:p>
                      <a:pPr marL="228600" indent="-228600">
                        <a:spcBef>
                          <a:spcPts val="50"/>
                        </a:spcBef>
                        <a:spcAft>
                          <a:spcPts val="50"/>
                        </a:spcAft>
                        <a:buFont typeface="+mj-lt"/>
                        <a:buAutoNum type="arabicPeriod"/>
                      </a:pPr>
                      <a:r>
                        <a:rPr lang="en-US" sz="950" b="1" i="0" kern="1200">
                          <a:solidFill>
                            <a:schemeClr val="accent5">
                              <a:lumMod val="75000"/>
                            </a:schemeClr>
                          </a:solidFill>
                          <a:effectLst/>
                          <a:latin typeface="Avenir Next LT Pro" panose="020B0504020202020204" pitchFamily="34" charset="77"/>
                          <a:ea typeface="+mn-ea"/>
                          <a:cs typeface="+mn-cs"/>
                        </a:rPr>
                        <a:t>Issue Early Warning: </a:t>
                      </a:r>
                      <a:r>
                        <a:rPr lang="en-US" sz="950" b="0" i="0" kern="1200">
                          <a:solidFill>
                            <a:schemeClr val="tx1"/>
                          </a:solidFill>
                          <a:effectLst/>
                          <a:latin typeface="Avenir Next LT Pro" panose="020B0504020202020204" pitchFamily="34" charset="77"/>
                          <a:ea typeface="+mn-ea"/>
                          <a:cs typeface="+mn-cs"/>
                        </a:rPr>
                        <a:t>Meteorological agency issues warnings on heavy rain (yellow warning), which could be escalated to amber or red alerts, the highest level of warning.</a:t>
                      </a:r>
                    </a:p>
                    <a:p>
                      <a:pPr marL="228600" marR="0" lvl="0" indent="-228600" algn="l" defTabSz="914400" rtl="0" eaLnBrk="1" fontAlgn="auto" latinLnBrk="0" hangingPunct="1">
                        <a:lnSpc>
                          <a:spcPct val="100000"/>
                        </a:lnSpc>
                        <a:spcBef>
                          <a:spcPts val="50"/>
                        </a:spcBef>
                        <a:spcAft>
                          <a:spcPts val="50"/>
                        </a:spcAft>
                        <a:buClrTx/>
                        <a:buSzTx/>
                        <a:buFont typeface="+mj-lt"/>
                        <a:buAutoNum type="arabicPeriod"/>
                        <a:tabLst/>
                        <a:defRPr/>
                      </a:pPr>
                      <a:r>
                        <a:rPr lang="en-US" sz="950" b="1" i="0" kern="1200">
                          <a:solidFill>
                            <a:schemeClr val="accent5">
                              <a:lumMod val="75000"/>
                            </a:schemeClr>
                          </a:solidFill>
                          <a:effectLst/>
                          <a:latin typeface="Avenir Next LT Pro" panose="020B0504020202020204" pitchFamily="34" charset="77"/>
                          <a:ea typeface="+mn-ea"/>
                          <a:cs typeface="+mn-cs"/>
                        </a:rPr>
                        <a:t>Procure response supplies: </a:t>
                      </a:r>
                      <a:r>
                        <a:rPr lang="en-US" sz="950" b="0" i="0" kern="1200">
                          <a:solidFill>
                            <a:schemeClr val="tx1"/>
                          </a:solidFill>
                          <a:effectLst/>
                          <a:latin typeface="Avenir Next LT Pro" panose="020B0504020202020204" pitchFamily="34" charset="77"/>
                          <a:ea typeface="+mn-ea"/>
                          <a:cs typeface="+mn-cs"/>
                        </a:rPr>
                        <a:t>procurement of disaster response supplies (food, dry rations, medicine, emergency supplies). Some countries also have advance cash transfer mechanisms, provision of emergency supplies.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Extreme nature of disasters often overwhelms preventive measures, leading to deficiencies in response efforts.</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Disbelieving warnings – local flood warnings are not taken seriously.</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Shortage of healthcare providers during the disaster.</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Availability of accurate models to project the impact of the flooding.</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Available flood maps and high flood risk area designations are insufficient.</a:t>
                      </a:r>
                      <a:endParaRPr lang="en-TH" sz="95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Notable weakness in the synergy among actors in collating meteorological, oceanographic, and hydrological information.</a:t>
                      </a:r>
                      <a:r>
                        <a:rPr lang="en-TH" sz="950" kern="1200">
                          <a:solidFill>
                            <a:schemeClr val="tx1"/>
                          </a:solidFill>
                          <a:latin typeface="Avenir Next LT Pro" panose="020B0504020202020204" pitchFamily="34" charset="77"/>
                          <a:ea typeface="+mn-ea"/>
                          <a:cs typeface="+mn-cs"/>
                        </a:rPr>
                        <a:t> </a:t>
                      </a:r>
                      <a:endParaRPr lang="en-NP" sz="9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Unified methodology for loss and damage assessment and Post Disaster Needs Assessment (PDNAs).</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Conditional funds transfers. </a:t>
                      </a:r>
                      <a:endParaRPr lang="en-TH" sz="95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Specific provisions for payments related to gender-specific vulnerabilities.</a:t>
                      </a:r>
                      <a:endParaRPr lang="en-TH" sz="95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Long-term maintenance of meteorological instruments for accurate and consistent data collection.</a:t>
                      </a:r>
                      <a:r>
                        <a:rPr lang="en-TH" sz="950" kern="1200">
                          <a:solidFill>
                            <a:schemeClr val="tx1"/>
                          </a:solidFill>
                          <a:latin typeface="Avenir Next LT Pro" panose="020B0504020202020204" pitchFamily="34" charset="77"/>
                          <a:ea typeface="+mn-ea"/>
                          <a:cs typeface="+mn-cs"/>
                        </a:rPr>
                        <a:t> </a:t>
                      </a:r>
                      <a:endParaRPr lang="en-NP" sz="950" kern="1200">
                        <a:solidFill>
                          <a:schemeClr val="tx1"/>
                        </a:solidFill>
                        <a:latin typeface="Avenir Next LT Pro" panose="020B0504020202020204" pitchFamily="34" charset="77"/>
                        <a:ea typeface="+mn-ea"/>
                        <a:cs typeface="+mn-cs"/>
                      </a:endParaRPr>
                    </a:p>
                    <a:p>
                      <a:pPr marL="171450" indent="-171450">
                        <a:spcBef>
                          <a:spcPts val="50"/>
                        </a:spcBef>
                        <a:spcAft>
                          <a:spcPts val="50"/>
                        </a:spcAft>
                        <a:buFont typeface="Arial" panose="020B0604020202020204" pitchFamily="34" charset="0"/>
                        <a:buChar char="•"/>
                      </a:pPr>
                      <a:endParaRPr lang="en-NP" sz="950" b="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2495339"/>
                  </a:ext>
                </a:extLst>
              </a:tr>
            </a:tbl>
          </a:graphicData>
        </a:graphic>
      </p:graphicFrame>
    </p:spTree>
    <p:extLst>
      <p:ext uri="{BB962C8B-B14F-4D97-AF65-F5344CB8AC3E}">
        <p14:creationId xmlns:p14="http://schemas.microsoft.com/office/powerpoint/2010/main" val="124498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4F92-6E24-1F3F-3E2E-090673CC3E29}"/>
              </a:ext>
            </a:extLst>
          </p:cNvPr>
          <p:cNvSpPr>
            <a:spLocks noGrp="1"/>
          </p:cNvSpPr>
          <p:nvPr>
            <p:ph type="title"/>
          </p:nvPr>
        </p:nvSpPr>
        <p:spPr/>
        <p:txBody>
          <a:bodyPr/>
          <a:lstStyle/>
          <a:p>
            <a:r>
              <a:rPr lang="en-NP"/>
              <a:t>TABLE OF CONTENTS</a:t>
            </a:r>
          </a:p>
        </p:txBody>
      </p:sp>
      <p:sp>
        <p:nvSpPr>
          <p:cNvPr id="4" name="Slide Number Placeholder 3">
            <a:extLst>
              <a:ext uri="{FF2B5EF4-FFF2-40B4-BE49-F238E27FC236}">
                <a16:creationId xmlns:a16="http://schemas.microsoft.com/office/drawing/2014/main" id="{19F13384-DD13-1E19-5FB9-3C44F19D7B03}"/>
              </a:ext>
            </a:extLst>
          </p:cNvPr>
          <p:cNvSpPr>
            <a:spLocks noGrp="1"/>
          </p:cNvSpPr>
          <p:nvPr>
            <p:ph type="sldNum" sz="quarter" idx="12"/>
          </p:nvPr>
        </p:nvSpPr>
        <p:spPr/>
        <p:txBody>
          <a:bodyPr/>
          <a:lstStyle/>
          <a:p>
            <a:fld id="{6BD9EE9C-3A9A-458B-8C8B-545D7DF0CA2D}" type="slidenum">
              <a:rPr lang="en-ID" smtClean="0"/>
              <a:pPr/>
              <a:t>2</a:t>
            </a:fld>
            <a:endParaRPr lang="en-ID" dirty="0"/>
          </a:p>
        </p:txBody>
      </p:sp>
      <p:sp>
        <p:nvSpPr>
          <p:cNvPr id="5" name="TextBox 4">
            <a:extLst>
              <a:ext uri="{FF2B5EF4-FFF2-40B4-BE49-F238E27FC236}">
                <a16:creationId xmlns:a16="http://schemas.microsoft.com/office/drawing/2014/main" id="{C2C2E398-903D-05F6-F449-2D51B7EA26E2}"/>
              </a:ext>
            </a:extLst>
          </p:cNvPr>
          <p:cNvSpPr txBox="1"/>
          <p:nvPr/>
        </p:nvSpPr>
        <p:spPr>
          <a:xfrm>
            <a:off x="1009940" y="2494502"/>
            <a:ext cx="2172133" cy="369332"/>
          </a:xfrm>
          <a:prstGeom prst="rect">
            <a:avLst/>
          </a:prstGeom>
          <a:noFill/>
        </p:spPr>
        <p:txBody>
          <a:bodyPr wrap="none" rtlCol="0">
            <a:spAutoFit/>
          </a:bodyPr>
          <a:lstStyle/>
          <a:p>
            <a:pPr fontAlgn="auto">
              <a:spcBef>
                <a:spcPts val="0"/>
              </a:spcBef>
              <a:spcAft>
                <a:spcPts val="0"/>
              </a:spcAft>
              <a:defRPr/>
            </a:pPr>
            <a:r>
              <a:rPr lang="en-US" sz="1800" b="1" dirty="0">
                <a:solidFill>
                  <a:schemeClr val="accent2">
                    <a:lumMod val="50000"/>
                  </a:schemeClr>
                </a:solidFill>
                <a:latin typeface="Gill Sans MT" panose="020B0502020104020203" pitchFamily="34" charset="77"/>
                <a:cs typeface="Arial" panose="020B0604020202020204" pitchFamily="34" charset="0"/>
              </a:rPr>
              <a:t>INTRODUCTION</a:t>
            </a:r>
            <a:endParaRPr lang="x-none" sz="1800" b="1">
              <a:solidFill>
                <a:schemeClr val="accent2">
                  <a:lumMod val="50000"/>
                </a:schemeClr>
              </a:solidFill>
              <a:latin typeface="Gill Sans MT" panose="020B0502020104020203" pitchFamily="34" charset="77"/>
              <a:cs typeface="Arial" panose="020B0604020202020204" pitchFamily="34" charset="0"/>
            </a:endParaRPr>
          </a:p>
        </p:txBody>
      </p:sp>
      <p:cxnSp>
        <p:nvCxnSpPr>
          <p:cNvPr id="6" name="Straight Arrow Connector 5">
            <a:extLst>
              <a:ext uri="{FF2B5EF4-FFF2-40B4-BE49-F238E27FC236}">
                <a16:creationId xmlns:a16="http://schemas.microsoft.com/office/drawing/2014/main" id="{8CC1398B-C153-A1C8-BFD2-0B585FC8762F}"/>
              </a:ext>
            </a:extLst>
          </p:cNvPr>
          <p:cNvCxnSpPr>
            <a:cxnSpLocks/>
          </p:cNvCxnSpPr>
          <p:nvPr/>
        </p:nvCxnSpPr>
        <p:spPr>
          <a:xfrm>
            <a:off x="8321031" y="2388838"/>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7" name="TextBox 6">
            <a:extLst>
              <a:ext uri="{FF2B5EF4-FFF2-40B4-BE49-F238E27FC236}">
                <a16:creationId xmlns:a16="http://schemas.microsoft.com/office/drawing/2014/main" id="{2FEAF9E0-C179-1A1A-E968-82AA844D98FA}"/>
              </a:ext>
            </a:extLst>
          </p:cNvPr>
          <p:cNvSpPr txBox="1"/>
          <p:nvPr/>
        </p:nvSpPr>
        <p:spPr>
          <a:xfrm>
            <a:off x="8300549" y="2491230"/>
            <a:ext cx="2981907" cy="700000"/>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SYNTHESIS – RAPID ONSET</a:t>
            </a:r>
            <a:br>
              <a:rPr kumimoji="0" lang="en-US" sz="1800" b="0" i="0" u="none" strike="noStrike" kern="1200" cap="none" spc="0" normalizeH="0" baseline="0" noProof="0" dirty="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br>
            <a:r>
              <a:rPr kumimoji="0" lang="en-US" sz="1800" b="0" i="0" u="none" strike="noStrike" kern="1200" cap="none" spc="0" normalizeH="0" baseline="0" noProof="0" dirty="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 EVENTS</a:t>
            </a:r>
            <a:endParaRPr kumimoji="0" lang="x-none"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endParaRPr>
          </a:p>
        </p:txBody>
      </p:sp>
      <p:cxnSp>
        <p:nvCxnSpPr>
          <p:cNvPr id="8" name="Straight Arrow Connector 7">
            <a:extLst>
              <a:ext uri="{FF2B5EF4-FFF2-40B4-BE49-F238E27FC236}">
                <a16:creationId xmlns:a16="http://schemas.microsoft.com/office/drawing/2014/main" id="{A6E24832-7492-DF23-10CC-478984DA8957}"/>
              </a:ext>
            </a:extLst>
          </p:cNvPr>
          <p:cNvCxnSpPr>
            <a:cxnSpLocks/>
          </p:cNvCxnSpPr>
          <p:nvPr/>
        </p:nvCxnSpPr>
        <p:spPr>
          <a:xfrm>
            <a:off x="1025193" y="2390315"/>
            <a:ext cx="2868364" cy="0"/>
          </a:xfrm>
          <a:prstGeom prst="straightConnector1">
            <a:avLst/>
          </a:prstGeom>
          <a:noFill/>
          <a:ln w="19050" cap="flat" cmpd="sng" algn="ctr">
            <a:gradFill flip="none" rotWithShape="1">
              <a:gsLst>
                <a:gs pos="0">
                  <a:schemeClr val="accent1">
                    <a:lumMod val="20000"/>
                    <a:lumOff val="80000"/>
                  </a:schemeClr>
                </a:gs>
                <a:gs pos="48000">
                  <a:schemeClr val="accent1">
                    <a:lumMod val="45000"/>
                    <a:lumOff val="55000"/>
                  </a:schemeClr>
                </a:gs>
                <a:gs pos="99000">
                  <a:schemeClr val="accent2">
                    <a:lumMod val="50000"/>
                  </a:schemeClr>
                </a:gs>
              </a:gsLst>
              <a:lin ang="0" scaled="1"/>
              <a:tileRect/>
            </a:gradFill>
            <a:prstDash val="solid"/>
            <a:round/>
            <a:headEnd type="none" w="med" len="med"/>
            <a:tailEnd type="none" w="med" len="med"/>
          </a:ln>
          <a:effectLst/>
        </p:spPr>
      </p:cxnSp>
      <p:cxnSp>
        <p:nvCxnSpPr>
          <p:cNvPr id="9" name="Straight Arrow Connector 8">
            <a:extLst>
              <a:ext uri="{FF2B5EF4-FFF2-40B4-BE49-F238E27FC236}">
                <a16:creationId xmlns:a16="http://schemas.microsoft.com/office/drawing/2014/main" id="{4D3BB929-4BFD-E428-2982-565418F147B0}"/>
              </a:ext>
            </a:extLst>
          </p:cNvPr>
          <p:cNvCxnSpPr>
            <a:cxnSpLocks/>
          </p:cNvCxnSpPr>
          <p:nvPr/>
        </p:nvCxnSpPr>
        <p:spPr>
          <a:xfrm>
            <a:off x="4625668" y="2378036"/>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0" name="TextBox 9">
            <a:extLst>
              <a:ext uri="{FF2B5EF4-FFF2-40B4-BE49-F238E27FC236}">
                <a16:creationId xmlns:a16="http://schemas.microsoft.com/office/drawing/2014/main" id="{E9E712A7-4841-B382-8C13-B9857E4E2947}"/>
              </a:ext>
            </a:extLst>
          </p:cNvPr>
          <p:cNvSpPr txBox="1"/>
          <p:nvPr/>
        </p:nvSpPr>
        <p:spPr>
          <a:xfrm>
            <a:off x="4602307" y="2480428"/>
            <a:ext cx="1957587" cy="384208"/>
          </a:xfrm>
          <a:prstGeom prst="rect">
            <a:avLst/>
          </a:prstGeom>
          <a:noFill/>
        </p:spPr>
        <p:txBody>
          <a:bodyPr wrap="none" rtlCol="0">
            <a:spAutoFit/>
          </a:bodyPr>
          <a:lstStyle/>
          <a:p>
            <a:pPr lvl="0" fontAlgn="auto">
              <a:lnSpc>
                <a:spcPct val="114000"/>
              </a:lnSpc>
              <a:spcBef>
                <a:spcPts val="0"/>
              </a:spcBef>
              <a:spcAft>
                <a:spcPts val="1200"/>
              </a:spcAft>
              <a:defRPr/>
            </a:pPr>
            <a:r>
              <a:rPr lang="en-US" sz="1800" dirty="0">
                <a:solidFill>
                  <a:srgbClr val="FFFFFF">
                    <a:lumMod val="65000"/>
                  </a:srgbClr>
                </a:solidFill>
                <a:latin typeface="Gill Sans MT" panose="020B0502020104020203" pitchFamily="34" charset="77"/>
                <a:cs typeface="Arial" panose="020B0604020202020204" pitchFamily="34" charset="0"/>
              </a:rPr>
              <a:t>METHODOLOGY</a:t>
            </a:r>
            <a:endParaRPr kumimoji="0" lang="x-none"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endParaRPr>
          </a:p>
        </p:txBody>
      </p:sp>
      <p:sp>
        <p:nvSpPr>
          <p:cNvPr id="11" name="TextBox 10">
            <a:extLst>
              <a:ext uri="{FF2B5EF4-FFF2-40B4-BE49-F238E27FC236}">
                <a16:creationId xmlns:a16="http://schemas.microsoft.com/office/drawing/2014/main" id="{77D2E4D0-D816-C00B-CCFF-6D1D9706C710}"/>
              </a:ext>
            </a:extLst>
          </p:cNvPr>
          <p:cNvSpPr txBox="1"/>
          <p:nvPr/>
        </p:nvSpPr>
        <p:spPr>
          <a:xfrm>
            <a:off x="1177269" y="1607907"/>
            <a:ext cx="752129" cy="707886"/>
          </a:xfrm>
          <a:prstGeom prst="rect">
            <a:avLst/>
          </a:prstGeom>
          <a:noFill/>
        </p:spPr>
        <p:txBody>
          <a:bodyPr wrap="none" lIns="91440" r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u="none" strike="noStrike" kern="1200" cap="none" spc="0" normalizeH="0" baseline="0" noProof="0" dirty="0">
                <a:ln>
                  <a:noFill/>
                </a:ln>
                <a:effectLst/>
                <a:uLnTx/>
                <a:uFillTx/>
                <a:latin typeface="Gill Sans MT" panose="020B0502020104020203" pitchFamily="34" charset="77"/>
                <a:cs typeface="Gotham Book" pitchFamily="2" charset="0"/>
              </a:rPr>
              <a:t>01</a:t>
            </a:r>
            <a:endParaRPr kumimoji="0" lang="x-none" sz="4000" b="1" u="none" strike="noStrike" kern="1200" cap="none" spc="0" normalizeH="0" baseline="0" noProof="0">
              <a:ln>
                <a:noFill/>
              </a:ln>
              <a:effectLst/>
              <a:uLnTx/>
              <a:uFillTx/>
              <a:latin typeface="Gill Sans MT" panose="020B0502020104020203" pitchFamily="34" charset="77"/>
              <a:cs typeface="Gotham Book" pitchFamily="2" charset="0"/>
            </a:endParaRPr>
          </a:p>
        </p:txBody>
      </p:sp>
      <p:sp>
        <p:nvSpPr>
          <p:cNvPr id="12" name="TextBox 11">
            <a:extLst>
              <a:ext uri="{FF2B5EF4-FFF2-40B4-BE49-F238E27FC236}">
                <a16:creationId xmlns:a16="http://schemas.microsoft.com/office/drawing/2014/main" id="{7C367927-4B15-D69D-0D64-5D578F8F33E8}"/>
              </a:ext>
            </a:extLst>
          </p:cNvPr>
          <p:cNvSpPr txBox="1"/>
          <p:nvPr/>
        </p:nvSpPr>
        <p:spPr>
          <a:xfrm>
            <a:off x="4491976" y="1602769"/>
            <a:ext cx="752129" cy="707886"/>
          </a:xfrm>
          <a:prstGeom prst="rect">
            <a:avLst/>
          </a:prstGeom>
          <a:noFill/>
        </p:spPr>
        <p:txBody>
          <a:bodyPr wrap="none" lIns="91440" r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E3E0DD">
                    <a:lumMod val="75000"/>
                  </a:srgbClr>
                </a:solidFill>
                <a:effectLst/>
                <a:uLnTx/>
                <a:uFillTx/>
                <a:latin typeface="Gill Sans MT" panose="020B0502020104020203" pitchFamily="34" charset="77"/>
                <a:cs typeface="Gotham Book" pitchFamily="2" charset="0"/>
              </a:rPr>
              <a:t>02</a:t>
            </a:r>
            <a:endParaRPr kumimoji="0" lang="x-none" sz="4000" b="1" i="0" u="none" strike="noStrike" kern="1200" cap="none" spc="0" normalizeH="0" baseline="0" noProof="0">
              <a:ln>
                <a:noFill/>
              </a:ln>
              <a:solidFill>
                <a:srgbClr val="E3E0DD">
                  <a:lumMod val="75000"/>
                </a:srgbClr>
              </a:solidFill>
              <a:effectLst/>
              <a:uLnTx/>
              <a:uFillTx/>
              <a:latin typeface="Gill Sans MT" panose="020B0502020104020203" pitchFamily="34" charset="77"/>
              <a:cs typeface="Gotham Book" pitchFamily="2" charset="0"/>
            </a:endParaRPr>
          </a:p>
        </p:txBody>
      </p:sp>
      <p:sp>
        <p:nvSpPr>
          <p:cNvPr id="13" name="TextBox 12">
            <a:extLst>
              <a:ext uri="{FF2B5EF4-FFF2-40B4-BE49-F238E27FC236}">
                <a16:creationId xmlns:a16="http://schemas.microsoft.com/office/drawing/2014/main" id="{5960BA32-7F02-B188-62FD-51A9A9038E1B}"/>
              </a:ext>
            </a:extLst>
          </p:cNvPr>
          <p:cNvSpPr txBox="1"/>
          <p:nvPr/>
        </p:nvSpPr>
        <p:spPr>
          <a:xfrm>
            <a:off x="8414654" y="1602769"/>
            <a:ext cx="829073" cy="707886"/>
          </a:xfrm>
          <a:prstGeom prst="rect">
            <a:avLst/>
          </a:prstGeom>
          <a:noFill/>
        </p:spPr>
        <p:txBody>
          <a:bodyPr wrap="none" lIns="91440" r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300" normalizeH="0" baseline="0" noProof="0" dirty="0">
                <a:ln>
                  <a:noFill/>
                </a:ln>
                <a:solidFill>
                  <a:srgbClr val="E3E0DD">
                    <a:lumMod val="75000"/>
                  </a:srgbClr>
                </a:solidFill>
                <a:effectLst/>
                <a:uLnTx/>
                <a:uFillTx/>
                <a:latin typeface="Gill Sans MT" panose="020B0502020104020203" pitchFamily="34" charset="77"/>
                <a:cs typeface="Gotham Book" pitchFamily="2" charset="0"/>
              </a:rPr>
              <a:t>03</a:t>
            </a:r>
            <a:endParaRPr kumimoji="0" lang="x-none"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endParaRPr>
          </a:p>
        </p:txBody>
      </p:sp>
      <p:sp>
        <p:nvSpPr>
          <p:cNvPr id="14" name="Rectangle 13">
            <a:extLst>
              <a:ext uri="{FF2B5EF4-FFF2-40B4-BE49-F238E27FC236}">
                <a16:creationId xmlns:a16="http://schemas.microsoft.com/office/drawing/2014/main" id="{29748251-DA6E-0B05-B97D-0519FACDAFDD}"/>
              </a:ext>
            </a:extLst>
          </p:cNvPr>
          <p:cNvSpPr/>
          <p:nvPr/>
        </p:nvSpPr>
        <p:spPr>
          <a:xfrm>
            <a:off x="826931" y="1312402"/>
            <a:ext cx="3311611" cy="2152871"/>
          </a:xfrm>
          <a:prstGeom prst="rect">
            <a:avLst/>
          </a:prstGeom>
          <a:ln w="28575">
            <a:gradFill>
              <a:gsLst>
                <a:gs pos="0">
                  <a:schemeClr val="accent1">
                    <a:lumMod val="5000"/>
                    <a:lumOff val="95000"/>
                  </a:schemeClr>
                </a:gs>
                <a:gs pos="33000">
                  <a:schemeClr val="accent1">
                    <a:lumMod val="45000"/>
                    <a:lumOff val="55000"/>
                  </a:schemeClr>
                </a:gs>
                <a:gs pos="83000">
                  <a:schemeClr val="accent3">
                    <a:lumMod val="75000"/>
                  </a:schemeClr>
                </a:gs>
                <a:gs pos="100000">
                  <a:schemeClr val="accent2">
                    <a:lumMod val="50000"/>
                  </a:schemeClr>
                </a:gs>
              </a:gsLst>
              <a:lin ang="9000000" scaled="0"/>
            </a:gradFill>
          </a:ln>
        </p:spPr>
        <p:txBody>
          <a:bodyPr lIns="45720" r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srgbClr val="000000"/>
              </a:solidFill>
              <a:effectLst/>
              <a:uLnTx/>
              <a:uFillTx/>
              <a:latin typeface="Gill Sans MT" panose="020B0502020104020203" pitchFamily="34" charset="77"/>
              <a:ea typeface="+mn-ea"/>
              <a:cs typeface="TH SarabunPSK" pitchFamily="34" charset="-34"/>
            </a:endParaRPr>
          </a:p>
        </p:txBody>
      </p:sp>
      <p:cxnSp>
        <p:nvCxnSpPr>
          <p:cNvPr id="18" name="Straight Arrow Connector 17">
            <a:extLst>
              <a:ext uri="{FF2B5EF4-FFF2-40B4-BE49-F238E27FC236}">
                <a16:creationId xmlns:a16="http://schemas.microsoft.com/office/drawing/2014/main" id="{E3E727B4-F7B8-D1C9-7780-BA9AA4340EFF}"/>
              </a:ext>
            </a:extLst>
          </p:cNvPr>
          <p:cNvCxnSpPr>
            <a:cxnSpLocks/>
          </p:cNvCxnSpPr>
          <p:nvPr/>
        </p:nvCxnSpPr>
        <p:spPr>
          <a:xfrm>
            <a:off x="1049022" y="5329255"/>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9" name="TextBox 18">
            <a:extLst>
              <a:ext uri="{FF2B5EF4-FFF2-40B4-BE49-F238E27FC236}">
                <a16:creationId xmlns:a16="http://schemas.microsoft.com/office/drawing/2014/main" id="{2EBBE3BF-3F87-6834-2103-8610DD78377D}"/>
              </a:ext>
            </a:extLst>
          </p:cNvPr>
          <p:cNvSpPr txBox="1"/>
          <p:nvPr/>
        </p:nvSpPr>
        <p:spPr>
          <a:xfrm>
            <a:off x="1028540" y="5431647"/>
            <a:ext cx="2970429" cy="700000"/>
          </a:xfrm>
          <a:prstGeom prst="rect">
            <a:avLst/>
          </a:prstGeom>
          <a:noFill/>
        </p:spPr>
        <p:txBody>
          <a:bodyPr wrap="none" rtlCol="0">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SYNTHESIS – SLOW-ONSET</a:t>
            </a:r>
            <a:br>
              <a:rPr kumimoji="0" lang="en-US" sz="1800" b="0" i="0" u="none" strike="noStrike" kern="1200" cap="none" spc="0" normalizeH="0" baseline="0" noProof="0" dirty="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br>
            <a:r>
              <a:rPr kumimoji="0" lang="en-US" sz="1800" b="0" i="0" u="none" strike="noStrike" kern="1200" cap="none" spc="0" normalizeH="0" baseline="0" noProof="0" dirty="0">
                <a:ln>
                  <a:noFill/>
                </a:ln>
                <a:solidFill>
                  <a:srgbClr val="FFFFFF">
                    <a:lumMod val="65000"/>
                  </a:srgbClr>
                </a:solidFill>
                <a:effectLst/>
                <a:uLnTx/>
                <a:uFillTx/>
                <a:latin typeface="Gill Sans MT" panose="020B0502020104020203" pitchFamily="34" charset="77"/>
                <a:ea typeface="+mn-ea"/>
                <a:cs typeface="Arial" panose="020B0604020202020204" pitchFamily="34" charset="0"/>
              </a:rPr>
              <a:t>EVENTS</a:t>
            </a:r>
            <a:endParaRPr kumimoji="0" lang="x-none" sz="1800" b="0" i="0" u="none" strike="noStrike" kern="1200" cap="none" spc="0" normalizeH="0" baseline="0" noProof="0">
              <a:ln>
                <a:noFill/>
              </a:ln>
              <a:solidFill>
                <a:srgbClr val="FFFFFF">
                  <a:lumMod val="65000"/>
                </a:srgbClr>
              </a:solidFill>
              <a:effectLst/>
              <a:uLnTx/>
              <a:uFillTx/>
              <a:latin typeface="Gill Sans MT" panose="020B0502020104020203" pitchFamily="34" charset="77"/>
              <a:ea typeface="+mn-ea"/>
              <a:cs typeface="Arial" panose="020B0604020202020204" pitchFamily="34" charset="0"/>
            </a:endParaRPr>
          </a:p>
        </p:txBody>
      </p:sp>
      <p:sp>
        <p:nvSpPr>
          <p:cNvPr id="20" name="TextBox 19">
            <a:extLst>
              <a:ext uri="{FF2B5EF4-FFF2-40B4-BE49-F238E27FC236}">
                <a16:creationId xmlns:a16="http://schemas.microsoft.com/office/drawing/2014/main" id="{DF18FDC3-7277-064E-5646-497C38CDF06A}"/>
              </a:ext>
            </a:extLst>
          </p:cNvPr>
          <p:cNvSpPr txBox="1"/>
          <p:nvPr/>
        </p:nvSpPr>
        <p:spPr>
          <a:xfrm>
            <a:off x="1142645" y="4543186"/>
            <a:ext cx="829073" cy="707886"/>
          </a:xfrm>
          <a:prstGeom prst="rect">
            <a:avLst/>
          </a:prstGeom>
          <a:noFill/>
        </p:spPr>
        <p:txBody>
          <a:bodyPr wrap="none" lIns="91440" r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300" normalizeH="0" baseline="0" noProof="0" dirty="0">
                <a:ln>
                  <a:noFill/>
                </a:ln>
                <a:solidFill>
                  <a:srgbClr val="E3E0DD">
                    <a:lumMod val="75000"/>
                  </a:srgbClr>
                </a:solidFill>
                <a:effectLst/>
                <a:uLnTx/>
                <a:uFillTx/>
                <a:latin typeface="Gill Sans MT" panose="020B0502020104020203" pitchFamily="34" charset="77"/>
                <a:cs typeface="Gotham Book" pitchFamily="2" charset="0"/>
              </a:rPr>
              <a:t>04</a:t>
            </a:r>
            <a:endParaRPr kumimoji="0" lang="x-none" sz="4000" b="1" i="0" u="none" strike="noStrike" kern="1200" cap="none" spc="300" normalizeH="0" baseline="0" noProof="0">
              <a:ln>
                <a:noFill/>
              </a:ln>
              <a:solidFill>
                <a:srgbClr val="E3E0DD">
                  <a:lumMod val="75000"/>
                </a:srgbClr>
              </a:solidFill>
              <a:effectLst/>
              <a:uLnTx/>
              <a:uFillTx/>
              <a:latin typeface="Gill Sans MT" panose="020B0502020104020203" pitchFamily="34" charset="77"/>
              <a:cs typeface="Gotham Book" pitchFamily="2" charset="0"/>
            </a:endParaRPr>
          </a:p>
        </p:txBody>
      </p:sp>
    </p:spTree>
    <p:extLst>
      <p:ext uri="{BB962C8B-B14F-4D97-AF65-F5344CB8AC3E}">
        <p14:creationId xmlns:p14="http://schemas.microsoft.com/office/powerpoint/2010/main" val="111963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2183055076"/>
              </p:ext>
            </p:extLst>
          </p:nvPr>
        </p:nvGraphicFramePr>
        <p:xfrm>
          <a:off x="163889" y="751106"/>
          <a:ext cx="11864220" cy="4378960"/>
        </p:xfrm>
        <a:graphic>
          <a:graphicData uri="http://schemas.openxmlformats.org/drawingml/2006/table">
            <a:tbl>
              <a:tblPr firstRow="1" bandRow="1">
                <a:tableStyleId>{5940675A-B579-460E-94D1-54222C63F5DA}</a:tableStyleId>
              </a:tblPr>
              <a:tblGrid>
                <a:gridCol w="6650568">
                  <a:extLst>
                    <a:ext uri="{9D8B030D-6E8A-4147-A177-3AD203B41FA5}">
                      <a16:colId xmlns:a16="http://schemas.microsoft.com/office/drawing/2014/main" val="1397610462"/>
                    </a:ext>
                  </a:extLst>
                </a:gridCol>
                <a:gridCol w="2878183">
                  <a:extLst>
                    <a:ext uri="{9D8B030D-6E8A-4147-A177-3AD203B41FA5}">
                      <a16:colId xmlns:a16="http://schemas.microsoft.com/office/drawing/2014/main" val="1300160662"/>
                    </a:ext>
                  </a:extLst>
                </a:gridCol>
                <a:gridCol w="2335469">
                  <a:extLst>
                    <a:ext uri="{9D8B030D-6E8A-4147-A177-3AD203B41FA5}">
                      <a16:colId xmlns:a16="http://schemas.microsoft.com/office/drawing/2014/main" val="3786587790"/>
                    </a:ext>
                  </a:extLst>
                </a:gridCol>
              </a:tblGrid>
              <a:tr h="236770">
                <a:tc>
                  <a:txBody>
                    <a:bodyPr/>
                    <a:lstStyle/>
                    <a:p>
                      <a:r>
                        <a:rPr lang="en-NP" sz="1200" b="1">
                          <a:solidFill>
                            <a:schemeClr val="bg1"/>
                          </a:solidFill>
                          <a:latin typeface="Avenir Next LT Pro" panose="020B0504020202020204" pitchFamily="34" charset="77"/>
                        </a:rPr>
                        <a:t>PHASE 2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2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2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376854">
                <a:tc>
                  <a:txBody>
                    <a:bodyPr/>
                    <a:lstStyle/>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200" b="1" i="0" kern="1200">
                          <a:solidFill>
                            <a:schemeClr val="accent5">
                              <a:lumMod val="75000"/>
                            </a:schemeClr>
                          </a:solidFill>
                          <a:effectLst/>
                          <a:latin typeface="Avenir Next LT Pro" panose="020B0504020202020204" pitchFamily="34" charset="77"/>
                          <a:ea typeface="+mn-ea"/>
                          <a:cs typeface="+mn-cs"/>
                        </a:rPr>
                        <a:t>Continued early warning: </a:t>
                      </a:r>
                      <a:r>
                        <a:rPr lang="en-US" sz="1200" b="0" i="0" kern="1200">
                          <a:solidFill>
                            <a:schemeClr val="tx1"/>
                          </a:solidFill>
                          <a:effectLst/>
                          <a:latin typeface="Avenir Next LT Pro" panose="020B0504020202020204" pitchFamily="34" charset="77"/>
                          <a:ea typeface="+mn-ea"/>
                          <a:cs typeface="+mn-cs"/>
                        </a:rPr>
                        <a:t>Continued dissemination of early warning and flood/ landslide alerts through radio, SMS</a:t>
                      </a:r>
                      <a:endParaRPr lang="en-US" sz="1200" b="1" i="0" kern="1200">
                        <a:solidFill>
                          <a:schemeClr val="accent5">
                            <a:lumMod val="75000"/>
                          </a:schemeClr>
                        </a:solidFill>
                        <a:effectLst/>
                        <a:latin typeface="Avenir Next LT Pro" panose="020B0504020202020204" pitchFamily="34" charset="77"/>
                        <a:ea typeface="+mn-ea"/>
                        <a:cs typeface="+mn-cs"/>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200" b="1" i="0" kern="1200">
                          <a:solidFill>
                            <a:schemeClr val="accent5">
                              <a:lumMod val="75000"/>
                            </a:schemeClr>
                          </a:solidFill>
                          <a:effectLst/>
                          <a:latin typeface="Avenir Next LT Pro" panose="020B0504020202020204" pitchFamily="34" charset="77"/>
                          <a:ea typeface="+mn-ea"/>
                          <a:cs typeface="+mn-cs"/>
                        </a:rPr>
                        <a:t>Planning shelter and evacuation: </a:t>
                      </a:r>
                      <a:r>
                        <a:rPr lang="en-US" sz="1200" b="0" i="0" kern="1200">
                          <a:solidFill>
                            <a:schemeClr val="tx1"/>
                          </a:solidFill>
                          <a:effectLst/>
                          <a:latin typeface="Avenir Next LT Pro" panose="020B0504020202020204" pitchFamily="34" charset="77"/>
                          <a:ea typeface="+mn-ea"/>
                          <a:cs typeface="+mn-cs"/>
                        </a:rPr>
                        <a:t>Identification of safe evacuation sites, organization of shelters and using schools as relocation facilities. There is also pre-emptive relocation of population from high risk areas</a:t>
                      </a:r>
                      <a:endParaRPr lang="en-US" sz="1200" b="1" i="0" kern="1200">
                        <a:solidFill>
                          <a:schemeClr val="accent5">
                            <a:lumMod val="75000"/>
                          </a:schemeClr>
                        </a:solidFill>
                        <a:effectLst/>
                        <a:latin typeface="Avenir Next LT Pro" panose="020B0504020202020204" pitchFamily="34" charset="77"/>
                        <a:ea typeface="+mn-ea"/>
                        <a:cs typeface="+mn-cs"/>
                      </a:endParaRPr>
                    </a:p>
                    <a:p>
                      <a:pPr marL="228600" indent="-228600">
                        <a:spcBef>
                          <a:spcPts val="200"/>
                        </a:spcBef>
                        <a:spcAft>
                          <a:spcPts val="200"/>
                        </a:spcAft>
                        <a:buFont typeface="+mj-lt"/>
                        <a:buAutoNum type="arabicPeriod"/>
                      </a:pPr>
                      <a:r>
                        <a:rPr lang="en-US" sz="1200" b="1" i="0" kern="1200">
                          <a:solidFill>
                            <a:schemeClr val="accent5">
                              <a:lumMod val="75000"/>
                            </a:schemeClr>
                          </a:solidFill>
                          <a:effectLst/>
                          <a:latin typeface="Avenir Next LT Pro" panose="020B0504020202020204" pitchFamily="34" charset="77"/>
                          <a:ea typeface="+mn-ea"/>
                          <a:cs typeface="+mn-cs"/>
                        </a:rPr>
                        <a:t>Coordination and planning: </a:t>
                      </a:r>
                      <a:r>
                        <a:rPr lang="en-US" sz="1200" b="0" i="0" kern="1200">
                          <a:solidFill>
                            <a:schemeClr val="tx1"/>
                          </a:solidFill>
                          <a:effectLst/>
                          <a:latin typeface="Avenir Next LT Pro" panose="020B0504020202020204" pitchFamily="34" charset="77"/>
                          <a:ea typeface="+mn-ea"/>
                          <a:cs typeface="+mn-cs"/>
                        </a:rPr>
                        <a:t>General risk management plans, activation of local disaster risk reduction (DRR) platforms, mobilization of emergency response teams, setting up of radio communication systems </a:t>
                      </a:r>
                    </a:p>
                    <a:p>
                      <a:pPr marL="228600" indent="-228600">
                        <a:spcBef>
                          <a:spcPts val="200"/>
                        </a:spcBef>
                        <a:spcAft>
                          <a:spcPts val="200"/>
                        </a:spcAft>
                        <a:buFont typeface="+mj-lt"/>
                        <a:buAutoNum type="arabicPeriod"/>
                      </a:pPr>
                      <a:r>
                        <a:rPr lang="en-US" sz="1200" b="1" i="0" kern="1200">
                          <a:solidFill>
                            <a:schemeClr val="accent5">
                              <a:lumMod val="75000"/>
                            </a:schemeClr>
                          </a:solidFill>
                          <a:effectLst/>
                          <a:latin typeface="Avenir Next LT Pro" panose="020B0504020202020204" pitchFamily="34" charset="77"/>
                          <a:ea typeface="+mn-ea"/>
                          <a:cs typeface="+mn-cs"/>
                        </a:rPr>
                        <a:t>Other measures: </a:t>
                      </a:r>
                      <a:r>
                        <a:rPr lang="en-US" sz="1200" b="0" i="0" kern="1200">
                          <a:solidFill>
                            <a:schemeClr val="tx1"/>
                          </a:solidFill>
                          <a:effectLst/>
                          <a:latin typeface="Avenir Next LT Pro" panose="020B0504020202020204" pitchFamily="34" charset="77"/>
                          <a:ea typeface="+mn-ea"/>
                          <a:cs typeface="+mn-cs"/>
                        </a:rPr>
                        <a:t>Sandbags are used to prevent water from flooding, and more than 13,000 sacks were laid in the 2011 floods in Thailand.</a:t>
                      </a:r>
                      <a:endParaRPr lang="en-NP" sz="1200" b="0" i="0" kern="1200">
                        <a:solidFill>
                          <a:schemeClr val="tx1"/>
                        </a:solidFill>
                        <a:effectLst/>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200"/>
                        </a:spcBef>
                        <a:spcAft>
                          <a:spcPts val="200"/>
                        </a:spcAft>
                        <a:buFont typeface="Arial" panose="020B0604020202020204" pitchFamily="34" charset="0"/>
                        <a:buChar char="•"/>
                      </a:pPr>
                      <a:r>
                        <a:rPr lang="en-US" sz="1200">
                          <a:latin typeface="Avenir Next LT Pro" panose="020B0504020202020204" pitchFamily="34" charset="77"/>
                        </a:rPr>
                        <a:t>Lack of advance cash transfer mechanisms</a:t>
                      </a:r>
                    </a:p>
                    <a:p>
                      <a:pPr marL="171450" indent="-171450">
                        <a:spcBef>
                          <a:spcPts val="200"/>
                        </a:spcBef>
                        <a:spcAft>
                          <a:spcPts val="200"/>
                        </a:spcAft>
                        <a:buFont typeface="Arial" panose="020B0604020202020204" pitchFamily="34" charset="0"/>
                        <a:buChar char="•"/>
                      </a:pPr>
                      <a:r>
                        <a:rPr lang="en-US" sz="1200">
                          <a:latin typeface="Avenir Next LT Pro" panose="020B0504020202020204" pitchFamily="34" charset="77"/>
                        </a:rPr>
                        <a:t>Lack of preventive emergency measures beyond early warnings and sensitization</a:t>
                      </a:r>
                    </a:p>
                    <a:p>
                      <a:pPr marL="171450" indent="-171450">
                        <a:spcBef>
                          <a:spcPts val="200"/>
                        </a:spcBef>
                        <a:spcAft>
                          <a:spcPts val="200"/>
                        </a:spcAft>
                        <a:buFont typeface="Arial" panose="020B0604020202020204" pitchFamily="34" charset="0"/>
                        <a:buChar char="•"/>
                      </a:pPr>
                      <a:r>
                        <a:rPr lang="en-US" sz="1200">
                          <a:latin typeface="Avenir Next LT Pro" panose="020B0504020202020204" pitchFamily="34" charset="77"/>
                        </a:rPr>
                        <a:t>Database and early warning system limited for last-mile communities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200"/>
                        </a:spcBef>
                        <a:spcAft>
                          <a:spcPts val="200"/>
                        </a:spcAft>
                        <a:buFont typeface="Arial" panose="020B0604020202020204" pitchFamily="34" charset="0"/>
                        <a:buChar char="•"/>
                      </a:pPr>
                      <a:r>
                        <a:rPr lang="en-NP" sz="1200" b="0">
                          <a:solidFill>
                            <a:schemeClr val="tx1"/>
                          </a:solidFill>
                          <a:latin typeface="Avenir Next LT Pro" panose="020B0504020202020204" pitchFamily="34" charset="77"/>
                        </a:rPr>
                        <a:t>Regional transboundary EWS and centralized multi-hazard EWS that is capacble of detecting multiple hazards</a:t>
                      </a:r>
                    </a:p>
                    <a:p>
                      <a:pPr marL="171450" indent="-171450">
                        <a:spcBef>
                          <a:spcPts val="200"/>
                        </a:spcBef>
                        <a:spcAft>
                          <a:spcPts val="200"/>
                        </a:spcAft>
                        <a:buFont typeface="Arial" panose="020B0604020202020204" pitchFamily="34" charset="0"/>
                        <a:buChar char="•"/>
                      </a:pPr>
                      <a:r>
                        <a:rPr lang="en-NP" sz="1200" b="0">
                          <a:solidFill>
                            <a:schemeClr val="tx1"/>
                          </a:solidFill>
                          <a:latin typeface="Avenir Next LT Pro" panose="020B0504020202020204" pitchFamily="34" charset="77"/>
                        </a:rPr>
                        <a:t>Ways </a:t>
                      </a:r>
                      <a:r>
                        <a:rPr lang="en-US" sz="1200" b="0">
                          <a:solidFill>
                            <a:schemeClr val="tx1"/>
                          </a:solidFill>
                          <a:latin typeface="Avenir Next LT Pro" panose="020B0504020202020204" pitchFamily="34" charset="77"/>
                        </a:rPr>
                        <a:t>to ensure </a:t>
                      </a:r>
                      <a:r>
                        <a:rPr lang="en-NP" sz="1200" b="0">
                          <a:solidFill>
                            <a:schemeClr val="tx1"/>
                          </a:solidFill>
                          <a:latin typeface="Avenir Next LT Pro" panose="020B0504020202020204" pitchFamily="34" charset="77"/>
                        </a:rPr>
                        <a:t>last mile communication of EWS</a:t>
                      </a:r>
                      <a:endParaRPr lang="en-NP" sz="12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174172">
                <a:tc>
                  <a:txBody>
                    <a:bodyPr/>
                    <a:lstStyle/>
                    <a:p>
                      <a:pPr>
                        <a:spcBef>
                          <a:spcPts val="200"/>
                        </a:spcBef>
                        <a:spcAft>
                          <a:spcPts val="200"/>
                        </a:spcAft>
                      </a:pPr>
                      <a:r>
                        <a:rPr lang="en-NP" sz="1200" b="1">
                          <a:solidFill>
                            <a:schemeClr val="bg1"/>
                          </a:solidFill>
                          <a:latin typeface="Avenir Next LT Pro" panose="020B0504020202020204" pitchFamily="34" charset="77"/>
                        </a:rPr>
                        <a:t>PHASE 3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spcBef>
                          <a:spcPts val="200"/>
                        </a:spcBef>
                        <a:spcAft>
                          <a:spcPts val="200"/>
                        </a:spcAft>
                      </a:pPr>
                      <a:r>
                        <a:rPr lang="en-NP" sz="12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spcBef>
                          <a:spcPts val="200"/>
                        </a:spcBef>
                        <a:spcAft>
                          <a:spcPts val="200"/>
                        </a:spcAft>
                      </a:pPr>
                      <a:r>
                        <a:rPr lang="en-NP" sz="12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88566303"/>
                  </a:ext>
                </a:extLst>
              </a:tr>
              <a:tr h="174172">
                <a:tc>
                  <a:txBody>
                    <a:bodyPr/>
                    <a:lstStyle/>
                    <a:p>
                      <a:pPr marL="0" indent="0">
                        <a:spcBef>
                          <a:spcPts val="200"/>
                        </a:spcBef>
                        <a:spcAft>
                          <a:spcPts val="200"/>
                        </a:spcAft>
                        <a:buFont typeface="+mj-lt"/>
                        <a:buNone/>
                      </a:pPr>
                      <a:r>
                        <a:rPr lang="en-NP" sz="1200" b="1" i="0" kern="1200">
                          <a:solidFill>
                            <a:schemeClr val="accent5">
                              <a:lumMod val="75000"/>
                            </a:schemeClr>
                          </a:solidFill>
                          <a:effectLst/>
                          <a:latin typeface="Avenir Next LT Pro" panose="020B0504020202020204" pitchFamily="34" charset="77"/>
                          <a:ea typeface="+mn-ea"/>
                          <a:cs typeface="+mn-cs"/>
                        </a:rPr>
                        <a:t>Day (-2)</a:t>
                      </a:r>
                    </a:p>
                    <a:p>
                      <a:pPr marL="228600" indent="-228600">
                        <a:spcBef>
                          <a:spcPts val="200"/>
                        </a:spcBef>
                        <a:spcAft>
                          <a:spcPts val="200"/>
                        </a:spcAft>
                        <a:buFont typeface="+mj-lt"/>
                        <a:buAutoNum type="arabicPeriod"/>
                      </a:pPr>
                      <a:r>
                        <a:rPr lang="en-NP" sz="1200" b="1" i="0" kern="1200">
                          <a:solidFill>
                            <a:schemeClr val="accent5">
                              <a:lumMod val="75000"/>
                            </a:schemeClr>
                          </a:solidFill>
                          <a:effectLst/>
                          <a:latin typeface="Avenir Next LT Pro" panose="020B0504020202020204" pitchFamily="34" charset="77"/>
                          <a:ea typeface="+mn-ea"/>
                          <a:cs typeface="+mn-cs"/>
                        </a:rPr>
                        <a:t>Operationalize evacuation activities: </a:t>
                      </a:r>
                      <a:r>
                        <a:rPr lang="en-NP" sz="1200" b="0" i="0" kern="1200">
                          <a:solidFill>
                            <a:schemeClr val="tx1"/>
                          </a:solidFill>
                          <a:effectLst/>
                          <a:latin typeface="Avenir Next LT Pro" panose="020B0504020202020204" pitchFamily="34" charset="77"/>
                          <a:ea typeface="+mn-ea"/>
                          <a:cs typeface="+mn-cs"/>
                        </a:rPr>
                        <a:t>Coordination with rescue teams, police and civil defense forces to operationalize evacuation centers </a:t>
                      </a:r>
                    </a:p>
                    <a:p>
                      <a:pPr marL="228600" indent="-228600">
                        <a:spcBef>
                          <a:spcPts val="200"/>
                        </a:spcBef>
                        <a:spcAft>
                          <a:spcPts val="200"/>
                        </a:spcAft>
                        <a:buFont typeface="+mj-lt"/>
                        <a:buAutoNum type="arabicPeriod"/>
                      </a:pPr>
                      <a:r>
                        <a:rPr lang="en-NP" sz="1200" b="1" i="0" kern="1200">
                          <a:solidFill>
                            <a:schemeClr val="accent5">
                              <a:lumMod val="75000"/>
                            </a:schemeClr>
                          </a:solidFill>
                          <a:effectLst/>
                          <a:latin typeface="Avenir Next LT Pro" panose="020B0504020202020204" pitchFamily="34" charset="77"/>
                          <a:ea typeface="+mn-ea"/>
                          <a:cs typeface="+mn-cs"/>
                        </a:rPr>
                        <a:t>Relocate</a:t>
                      </a:r>
                      <a:r>
                        <a:rPr lang="en-NP" sz="1200" b="0" i="0" kern="1200">
                          <a:solidFill>
                            <a:schemeClr val="tx1"/>
                          </a:solidFill>
                          <a:effectLst/>
                          <a:latin typeface="Avenir Next LT Pro" panose="020B0504020202020204" pitchFamily="34" charset="77"/>
                          <a:ea typeface="+mn-ea"/>
                          <a:cs typeface="+mn-cs"/>
                        </a:rPr>
                        <a:t> as many people as possible to safer areas</a:t>
                      </a:r>
                    </a:p>
                    <a:p>
                      <a:pPr marL="228600" indent="-228600">
                        <a:spcBef>
                          <a:spcPts val="200"/>
                        </a:spcBef>
                        <a:spcAft>
                          <a:spcPts val="200"/>
                        </a:spcAft>
                        <a:buFont typeface="+mj-lt"/>
                        <a:buAutoNum type="arabicPeriod"/>
                      </a:pPr>
                      <a:r>
                        <a:rPr lang="en-US" sz="1200" b="1" i="0" kern="1200">
                          <a:solidFill>
                            <a:schemeClr val="accent5">
                              <a:lumMod val="75000"/>
                            </a:schemeClr>
                          </a:solidFill>
                          <a:effectLst/>
                          <a:latin typeface="Avenir Next LT Pro" panose="020B0504020202020204" pitchFamily="34" charset="77"/>
                          <a:ea typeface="+mn-ea"/>
                          <a:cs typeface="+mn-cs"/>
                        </a:rPr>
                        <a:t>A</a:t>
                      </a:r>
                      <a:r>
                        <a:rPr lang="en-NP" sz="1200" b="1" i="0" kern="1200">
                          <a:solidFill>
                            <a:schemeClr val="accent5">
                              <a:lumMod val="75000"/>
                            </a:schemeClr>
                          </a:solidFill>
                          <a:effectLst/>
                          <a:latin typeface="Avenir Next LT Pro" panose="020B0504020202020204" pitchFamily="34" charset="77"/>
                          <a:ea typeface="+mn-ea"/>
                          <a:cs typeface="+mn-cs"/>
                        </a:rPr>
                        <a:t>ctivate relief support: </a:t>
                      </a:r>
                      <a:r>
                        <a:rPr lang="en-US" sz="1200" b="0" i="0" kern="1200">
                          <a:solidFill>
                            <a:schemeClr val="tx1"/>
                          </a:solidFill>
                          <a:effectLst/>
                          <a:latin typeface="Avenir Next LT Pro" panose="020B0504020202020204" pitchFamily="34" charset="77"/>
                          <a:ea typeface="+mn-ea"/>
                          <a:cs typeface="+mn-cs"/>
                        </a:rPr>
                        <a:t>F</a:t>
                      </a:r>
                      <a:r>
                        <a:rPr lang="en-NP" sz="1200" b="0" i="0" kern="1200">
                          <a:solidFill>
                            <a:schemeClr val="tx1"/>
                          </a:solidFill>
                          <a:effectLst/>
                          <a:latin typeface="Avenir Next LT Pro" panose="020B0504020202020204" pitchFamily="34" charset="77"/>
                          <a:ea typeface="+mn-ea"/>
                          <a:cs typeface="+mn-cs"/>
                        </a:rPr>
                        <a:t>ood, housing, temporary camps; pre-positioning of emergency equipment. Advanced cash transfers where relevant</a:t>
                      </a:r>
                    </a:p>
                    <a:p>
                      <a:pPr marL="228600" indent="-228600">
                        <a:spcBef>
                          <a:spcPts val="200"/>
                        </a:spcBef>
                        <a:spcAft>
                          <a:spcPts val="200"/>
                        </a:spcAft>
                        <a:buFont typeface="+mj-lt"/>
                        <a:buAutoNum type="arabicPeriod"/>
                      </a:pPr>
                      <a:r>
                        <a:rPr lang="en-NP" sz="1200" b="1" i="0" kern="1200">
                          <a:solidFill>
                            <a:schemeClr val="accent5">
                              <a:lumMod val="75000"/>
                            </a:schemeClr>
                          </a:solidFill>
                          <a:effectLst/>
                          <a:latin typeface="Avenir Next LT Pro" panose="020B0504020202020204" pitchFamily="34" charset="77"/>
                          <a:ea typeface="+mn-ea"/>
                          <a:cs typeface="+mn-cs"/>
                        </a:rPr>
                        <a:t>Activate Contingent Emergency Response </a:t>
                      </a:r>
                      <a:r>
                        <a:rPr lang="en-NP" sz="1200" b="0" i="0" kern="1200">
                          <a:solidFill>
                            <a:schemeClr val="tx1"/>
                          </a:solidFill>
                          <a:effectLst/>
                          <a:latin typeface="Avenir Next LT Pro" panose="020B0504020202020204" pitchFamily="34" charset="77"/>
                          <a:ea typeface="+mn-ea"/>
                          <a:cs typeface="+mn-cs"/>
                        </a:rPr>
                        <a:t>when necessary (</a:t>
                      </a:r>
                      <a:r>
                        <a:rPr lang="en-US" sz="1200" b="0" i="0" kern="1200">
                          <a:solidFill>
                            <a:schemeClr val="tx1"/>
                          </a:solidFill>
                          <a:effectLst/>
                          <a:latin typeface="Avenir Next LT Pro" panose="020B0504020202020204" pitchFamily="34" charset="77"/>
                          <a:ea typeface="+mn-ea"/>
                          <a:cs typeface="+mn-cs"/>
                        </a:rPr>
                        <a:t>access to additional financial resources by reallocating funds from other components)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r>
                        <a:rPr lang="en-US" sz="1200" kern="1200">
                          <a:solidFill>
                            <a:schemeClr val="tx1"/>
                          </a:solidFill>
                          <a:latin typeface="Avenir Next LT Pro" panose="020B0504020202020204" pitchFamily="34" charset="77"/>
                          <a:ea typeface="+mn-ea"/>
                          <a:cs typeface="+mn-cs"/>
                        </a:rPr>
                        <a:t>Lack of trust of the government alert declarations. </a:t>
                      </a:r>
                      <a:endParaRPr lang="en-TH" sz="120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1200" kern="1200">
                          <a:solidFill>
                            <a:schemeClr val="tx1"/>
                          </a:solidFill>
                          <a:latin typeface="Avenir Next LT Pro" panose="020B0504020202020204" pitchFamily="34" charset="77"/>
                          <a:ea typeface="+mn-ea"/>
                          <a:cs typeface="+mn-cs"/>
                        </a:rPr>
                        <a:t>Lack of understanding </a:t>
                      </a:r>
                      <a:r>
                        <a:rPr lang="en-US" sz="1200" kern="1200" err="1">
                          <a:solidFill>
                            <a:schemeClr val="tx1"/>
                          </a:solidFill>
                          <a:latin typeface="Avenir Next LT Pro" panose="020B0504020202020204" pitchFamily="34" charset="77"/>
                          <a:ea typeface="+mn-ea"/>
                          <a:cs typeface="+mn-cs"/>
                        </a:rPr>
                        <a:t>amonggovernment</a:t>
                      </a:r>
                      <a:r>
                        <a:rPr lang="en-US" sz="1200" kern="1200">
                          <a:solidFill>
                            <a:schemeClr val="tx1"/>
                          </a:solidFill>
                          <a:latin typeface="Avenir Next LT Pro" panose="020B0504020202020204" pitchFamily="34" charset="77"/>
                          <a:ea typeface="+mn-ea"/>
                          <a:cs typeface="+mn-cs"/>
                        </a:rPr>
                        <a:t> and the decision maker of the severity of floods and potential damages based on forecasts.</a:t>
                      </a:r>
                      <a:endParaRPr lang="en-TH" sz="120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1200" kern="1200">
                          <a:solidFill>
                            <a:schemeClr val="tx1"/>
                          </a:solidFill>
                          <a:latin typeface="Avenir Next LT Pro" panose="020B0504020202020204" pitchFamily="34" charset="77"/>
                          <a:ea typeface="+mn-ea"/>
                          <a:cs typeface="+mn-cs"/>
                        </a:rPr>
                        <a:t>No rescue protocols for livestock and different farm animals. </a:t>
                      </a:r>
                      <a:endParaRPr lang="en-NP" sz="120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spcBef>
                          <a:spcPts val="200"/>
                        </a:spcBef>
                        <a:spcAft>
                          <a:spcPts val="200"/>
                        </a:spcAft>
                        <a:buFont typeface="Arial" panose="020B0604020202020204" pitchFamily="34" charset="0"/>
                        <a:buChar char="•"/>
                      </a:pPr>
                      <a:r>
                        <a:rPr lang="en-US" sz="1200" kern="1200">
                          <a:solidFill>
                            <a:schemeClr val="tx1"/>
                          </a:solidFill>
                          <a:latin typeface="Avenir Next LT Pro" panose="020B0504020202020204" pitchFamily="34" charset="77"/>
                          <a:ea typeface="+mn-ea"/>
                          <a:cs typeface="+mn-cs"/>
                        </a:rPr>
                        <a:t>Tools  to monitor increases in water levels and set thresholds for triggering alerts.</a:t>
                      </a:r>
                    </a:p>
                    <a:p>
                      <a:pPr>
                        <a:spcBef>
                          <a:spcPts val="200"/>
                        </a:spcBef>
                        <a:spcAft>
                          <a:spcPts val="200"/>
                        </a:spcAft>
                      </a:pPr>
                      <a:endParaRPr lang="en-US" sz="1200" kern="1200">
                        <a:solidFill>
                          <a:schemeClr val="tx1"/>
                        </a:solidFill>
                        <a:latin typeface="Avenir Next LT Pro" panose="020B0504020202020204" pitchFamily="34" charset="77"/>
                        <a:ea typeface="+mn-ea"/>
                        <a:cs typeface="+mn-cs"/>
                      </a:endParaRPr>
                    </a:p>
                    <a:p>
                      <a:pPr>
                        <a:spcBef>
                          <a:spcPts val="200"/>
                        </a:spcBef>
                        <a:spcAft>
                          <a:spcPts val="200"/>
                        </a:spcAft>
                      </a:pPr>
                      <a:endParaRPr lang="en-NP" sz="120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2495339"/>
                  </a:ext>
                </a:extLst>
              </a:tr>
            </a:tbl>
          </a:graphicData>
        </a:graphic>
      </p:graphicFrame>
      <p:pic>
        <p:nvPicPr>
          <p:cNvPr id="2" name="Picture 2" descr="grayscale photo of water waves">
            <a:extLst>
              <a:ext uri="{FF2B5EF4-FFF2-40B4-BE49-F238E27FC236}">
                <a16:creationId xmlns:a16="http://schemas.microsoft.com/office/drawing/2014/main" id="{3CA3A0B3-1FDF-4839-9900-1703C5FA74D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440"/>
          <a:stretch/>
        </p:blipFill>
        <p:spPr bwMode="auto">
          <a:xfrm>
            <a:off x="-1" y="0"/>
            <a:ext cx="12192001" cy="676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001644-E985-AE4B-B14A-9B9422CC261E}"/>
              </a:ext>
            </a:extLst>
          </p:cNvPr>
          <p:cNvSpPr/>
          <p:nvPr/>
        </p:nvSpPr>
        <p:spPr>
          <a:xfrm>
            <a:off x="1" y="1285"/>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BDC4AF1-B88F-899E-A971-22E66CB05446}"/>
              </a:ext>
            </a:extLst>
          </p:cNvPr>
          <p:cNvSpPr txBox="1"/>
          <p:nvPr/>
        </p:nvSpPr>
        <p:spPr>
          <a:xfrm>
            <a:off x="163889" y="76390"/>
            <a:ext cx="786144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FLOODS: ANTICIPATORY ARRANGEMENTS</a:t>
            </a:r>
          </a:p>
        </p:txBody>
      </p:sp>
    </p:spTree>
    <p:extLst>
      <p:ext uri="{BB962C8B-B14F-4D97-AF65-F5344CB8AC3E}">
        <p14:creationId xmlns:p14="http://schemas.microsoft.com/office/powerpoint/2010/main" val="129580521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3352208085"/>
              </p:ext>
            </p:extLst>
          </p:nvPr>
        </p:nvGraphicFramePr>
        <p:xfrm>
          <a:off x="163889" y="730619"/>
          <a:ext cx="11864220" cy="2794000"/>
        </p:xfrm>
        <a:graphic>
          <a:graphicData uri="http://schemas.openxmlformats.org/drawingml/2006/table">
            <a:tbl>
              <a:tblPr firstRow="1" bandRow="1">
                <a:tableStyleId>{5940675A-B579-460E-94D1-54222C63F5DA}</a:tableStyleId>
              </a:tblPr>
              <a:tblGrid>
                <a:gridCol w="7938711">
                  <a:extLst>
                    <a:ext uri="{9D8B030D-6E8A-4147-A177-3AD203B41FA5}">
                      <a16:colId xmlns:a16="http://schemas.microsoft.com/office/drawing/2014/main" val="1397610462"/>
                    </a:ext>
                  </a:extLst>
                </a:gridCol>
                <a:gridCol w="1765300">
                  <a:extLst>
                    <a:ext uri="{9D8B030D-6E8A-4147-A177-3AD203B41FA5}">
                      <a16:colId xmlns:a16="http://schemas.microsoft.com/office/drawing/2014/main" val="1300160662"/>
                    </a:ext>
                  </a:extLst>
                </a:gridCol>
                <a:gridCol w="2160209">
                  <a:extLst>
                    <a:ext uri="{9D8B030D-6E8A-4147-A177-3AD203B41FA5}">
                      <a16:colId xmlns:a16="http://schemas.microsoft.com/office/drawing/2014/main" val="3786587790"/>
                    </a:ext>
                  </a:extLst>
                </a:gridCol>
              </a:tblGrid>
              <a:tr h="174172">
                <a:tc>
                  <a:txBody>
                    <a:bodyPr/>
                    <a:lstStyle/>
                    <a:p>
                      <a:pPr>
                        <a:spcBef>
                          <a:spcPts val="50"/>
                        </a:spcBef>
                        <a:spcAft>
                          <a:spcPts val="50"/>
                        </a:spcAft>
                      </a:pPr>
                      <a:r>
                        <a:rPr lang="en-NP" sz="1050" b="1">
                          <a:solidFill>
                            <a:schemeClr val="bg1"/>
                          </a:solidFill>
                          <a:latin typeface="Avenir Next LT Pro" panose="020B0504020202020204" pitchFamily="34" charset="77"/>
                        </a:rPr>
                        <a:t>PHASE 1 RESPONSE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965550175"/>
                  </a:ext>
                </a:extLst>
              </a:tr>
              <a:tr h="174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kern="1200">
                          <a:solidFill>
                            <a:schemeClr val="accent5">
                              <a:lumMod val="75000"/>
                            </a:schemeClr>
                          </a:solidFill>
                          <a:effectLst/>
                          <a:latin typeface="Avenir Next LT Pro" panose="020B0504020202020204" pitchFamily="34" charset="77"/>
                          <a:ea typeface="+mn-ea"/>
                          <a:cs typeface="+mn-cs"/>
                        </a:rPr>
                        <a:t>Duration of response: </a:t>
                      </a:r>
                      <a:r>
                        <a:rPr lang="en-US" sz="1050" b="0" i="0" kern="1200">
                          <a:solidFill>
                            <a:schemeClr val="tx1"/>
                          </a:solidFill>
                          <a:effectLst/>
                          <a:latin typeface="Avenir Next LT Pro" panose="020B0504020202020204" pitchFamily="34" charset="77"/>
                          <a:ea typeface="+mn-ea"/>
                          <a:cs typeface="+mn-cs"/>
                        </a:rPr>
                        <a:t>5 days to 2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kern="1200">
                          <a:solidFill>
                            <a:schemeClr val="accent5">
                              <a:lumMod val="75000"/>
                            </a:schemeClr>
                          </a:solidFill>
                          <a:effectLst/>
                          <a:latin typeface="Avenir Next LT Pro" panose="020B0504020202020204" pitchFamily="34" charset="77"/>
                          <a:ea typeface="+mn-ea"/>
                          <a:cs typeface="+mn-cs"/>
                        </a:rPr>
                        <a:t>Triggers: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kern="1200">
                          <a:solidFill>
                            <a:schemeClr val="accent5">
                              <a:lumMod val="75000"/>
                            </a:schemeClr>
                          </a:solidFill>
                          <a:effectLst/>
                          <a:latin typeface="Avenir Next LT Pro" panose="020B0504020202020204" pitchFamily="34" charset="77"/>
                          <a:ea typeface="+mn-ea"/>
                          <a:cs typeface="+mn-cs"/>
                        </a:rPr>
                        <a:t>Significant loss of life, livestock and infrastructure (including drinking water pipes, homes, commercial premises, vehicles, and home items); increase in water levels beyond a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kern="1200">
                          <a:solidFill>
                            <a:schemeClr val="accent5">
                              <a:lumMod val="75000"/>
                            </a:schemeClr>
                          </a:solidFill>
                          <a:effectLst/>
                          <a:latin typeface="Avenir Next LT Pro" panose="020B0504020202020204" pitchFamily="34" charset="77"/>
                          <a:ea typeface="+mn-ea"/>
                          <a:cs typeface="+mn-cs"/>
                        </a:rPr>
                        <a:t>Response triggers depend on types of flood disasters activating local government or the national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kern="1200">
                          <a:solidFill>
                            <a:schemeClr val="accent5">
                              <a:lumMod val="75000"/>
                            </a:schemeClr>
                          </a:solidFill>
                          <a:effectLst/>
                          <a:latin typeface="Avenir Next LT Pro" panose="020B0504020202020204" pitchFamily="34" charset="77"/>
                          <a:ea typeface="+mn-ea"/>
                          <a:cs typeface="+mn-cs"/>
                        </a:rPr>
                        <a:t>Actions: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Continue to conduct evacuation of affected families to safer areas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Deploy search and rescue teams with basic and advanced equipment (drones) led by national civil protection systems, police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Provide of medical aid, food, water and basic services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Provide drinking water by tank trucks and waste management facilities.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Depending on severity, call for help and coordination with NGOs and other UN entities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Conduct rapid assessment of water needs and treatment of wells and surface water.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Gather data on flood situation and guide other response and recovery efforts based on loss and damage data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Provide psychological support to affected families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1050" kern="1200">
                          <a:solidFill>
                            <a:schemeClr val="tx1"/>
                          </a:solidFill>
                          <a:latin typeface="Avenir Next LT Pro" panose="020B0504020202020204" pitchFamily="34" charset="77"/>
                          <a:ea typeface="+mn-ea"/>
                          <a:cs typeface="+mn-cs"/>
                        </a:rPr>
                        <a:t>Lack of centralized authority or management in some countries, which may complicate disaster response coordination</a:t>
                      </a:r>
                    </a:p>
                    <a:p>
                      <a:pPr marL="171450" marR="0" lvl="0" indent="-171450"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1050" kern="1200">
                          <a:solidFill>
                            <a:schemeClr val="tx1"/>
                          </a:solidFill>
                          <a:latin typeface="Avenir Next LT Pro" panose="020B0504020202020204" pitchFamily="34" charset="77"/>
                          <a:ea typeface="+mn-ea"/>
                          <a:cs typeface="+mn-cs"/>
                        </a:rPr>
                        <a:t>Lack of coordination between national technical bodies for health services, support, and social assistance</a:t>
                      </a:r>
                    </a:p>
                    <a:p>
                      <a:pPr marL="171450" marR="0" lvl="0" indent="-171450"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1050" kern="1200">
                          <a:solidFill>
                            <a:schemeClr val="tx1"/>
                          </a:solidFill>
                          <a:latin typeface="Avenir Next LT Pro" panose="020B0504020202020204" pitchFamily="34" charset="77"/>
                          <a:ea typeface="+mn-ea"/>
                          <a:cs typeface="+mn-cs"/>
                        </a:rPr>
                        <a:t>Lack of standardized tool for evaluating loss and damage</a:t>
                      </a:r>
                      <a:endParaRPr lang="en-NP" sz="10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kern="1200">
                          <a:solidFill>
                            <a:schemeClr val="tx1"/>
                          </a:solidFill>
                          <a:latin typeface="Avenir Next LT Pro" panose="020B0504020202020204" pitchFamily="34" charset="77"/>
                          <a:ea typeface="+mn-ea"/>
                          <a:cs typeface="+mn-cs"/>
                        </a:rPr>
                        <a:t>Creation of a national crisis management committee supported by a local crisis committee</a:t>
                      </a:r>
                    </a:p>
                    <a:p>
                      <a:pPr marL="171450" indent="-171450">
                        <a:buFont typeface="Arial" panose="020B0604020202020204" pitchFamily="34" charset="0"/>
                        <a:buChar char="•"/>
                      </a:pPr>
                      <a:r>
                        <a:rPr lang="en-US" sz="1050" kern="1200">
                          <a:solidFill>
                            <a:schemeClr val="tx1"/>
                          </a:solidFill>
                          <a:latin typeface="Avenir Next LT Pro" panose="020B0504020202020204" pitchFamily="34" charset="77"/>
                          <a:ea typeface="+mn-ea"/>
                          <a:cs typeface="+mn-cs"/>
                        </a:rPr>
                        <a:t>Banking structure capable of disbursing prompt aid to disaster victims</a:t>
                      </a:r>
                    </a:p>
                    <a:p>
                      <a:pPr marL="171450" indent="-171450">
                        <a:buFont typeface="Arial" panose="020B0604020202020204" pitchFamily="34" charset="0"/>
                        <a:buChar char="•"/>
                      </a:pPr>
                      <a:r>
                        <a:rPr lang="en-US" sz="1050" kern="1200">
                          <a:solidFill>
                            <a:schemeClr val="tx1"/>
                          </a:solidFill>
                          <a:latin typeface="Avenir Next LT Pro" panose="020B0504020202020204" pitchFamily="34" charset="77"/>
                          <a:ea typeface="+mn-ea"/>
                          <a:cs typeface="+mn-cs"/>
                        </a:rPr>
                        <a:t>Coordination between various administrative bodies in charge of meteorology, oceanography, hydrology, aquatic ecosystem services, the environment, and forests</a:t>
                      </a:r>
                    </a:p>
                    <a:p>
                      <a:pPr marL="171450" indent="-171450">
                        <a:buFont typeface="Arial" panose="020B0604020202020204" pitchFamily="34" charset="0"/>
                        <a:buChar char="•"/>
                      </a:pPr>
                      <a:r>
                        <a:rPr lang="en-US" sz="1050" kern="1200">
                          <a:solidFill>
                            <a:schemeClr val="tx1"/>
                          </a:solidFill>
                          <a:latin typeface="Avenir Next LT Pro" panose="020B0504020202020204" pitchFamily="34" charset="77"/>
                          <a:ea typeface="+mn-ea"/>
                          <a:cs typeface="+mn-cs"/>
                        </a:rPr>
                        <a:t>Standardized tool for evaluating loss and damage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19296189"/>
                  </a:ext>
                </a:extLst>
              </a:tr>
            </a:tbl>
          </a:graphicData>
        </a:graphic>
      </p:graphicFrame>
      <p:pic>
        <p:nvPicPr>
          <p:cNvPr id="2" name="Picture 2" descr="grayscale photo of water waves">
            <a:extLst>
              <a:ext uri="{FF2B5EF4-FFF2-40B4-BE49-F238E27FC236}">
                <a16:creationId xmlns:a16="http://schemas.microsoft.com/office/drawing/2014/main" id="{3CA3A0B3-1FDF-4839-9900-1703C5FA74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40"/>
          <a:stretch/>
        </p:blipFill>
        <p:spPr bwMode="auto">
          <a:xfrm>
            <a:off x="-1" y="0"/>
            <a:ext cx="12192001" cy="676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001644-E985-AE4B-B14A-9B9422CC261E}"/>
              </a:ext>
            </a:extLst>
          </p:cNvPr>
          <p:cNvSpPr/>
          <p:nvPr/>
        </p:nvSpPr>
        <p:spPr>
          <a:xfrm>
            <a:off x="1" y="1285"/>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BDC4AF1-B88F-899E-A971-22E66CB05446}"/>
              </a:ext>
            </a:extLst>
          </p:cNvPr>
          <p:cNvSpPr txBox="1"/>
          <p:nvPr/>
        </p:nvSpPr>
        <p:spPr>
          <a:xfrm>
            <a:off x="163889" y="76390"/>
            <a:ext cx="3765774"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FLOODS: RESPONSE</a:t>
            </a:r>
          </a:p>
        </p:txBody>
      </p:sp>
      <p:sp>
        <p:nvSpPr>
          <p:cNvPr id="4" name="TextBox 3">
            <a:extLst>
              <a:ext uri="{FF2B5EF4-FFF2-40B4-BE49-F238E27FC236}">
                <a16:creationId xmlns:a16="http://schemas.microsoft.com/office/drawing/2014/main" id="{22AA676E-E591-67C6-D65A-E93DC10EF7AE}"/>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2 days to 14 days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3 months to several years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24D37241-5F79-D973-9836-8FBEFCA2FA18}"/>
              </a:ext>
            </a:extLst>
          </p:cNvPr>
          <p:cNvGraphicFramePr>
            <a:graphicFrameLocks noGrp="1"/>
          </p:cNvGraphicFramePr>
          <p:nvPr>
            <p:extLst>
              <p:ext uri="{D42A27DB-BD31-4B8C-83A1-F6EECF244321}">
                <p14:modId xmlns:p14="http://schemas.microsoft.com/office/powerpoint/2010/main" val="228499380"/>
              </p:ext>
            </p:extLst>
          </p:nvPr>
        </p:nvGraphicFramePr>
        <p:xfrm>
          <a:off x="163889" y="3473819"/>
          <a:ext cx="11864220" cy="3144696"/>
        </p:xfrm>
        <a:graphic>
          <a:graphicData uri="http://schemas.openxmlformats.org/drawingml/2006/table">
            <a:tbl>
              <a:tblPr firstRow="1" bandRow="1">
                <a:tableStyleId>{5940675A-B579-460E-94D1-54222C63F5DA}</a:tableStyleId>
              </a:tblPr>
              <a:tblGrid>
                <a:gridCol w="7926011">
                  <a:extLst>
                    <a:ext uri="{9D8B030D-6E8A-4147-A177-3AD203B41FA5}">
                      <a16:colId xmlns:a16="http://schemas.microsoft.com/office/drawing/2014/main" val="737376475"/>
                    </a:ext>
                  </a:extLst>
                </a:gridCol>
                <a:gridCol w="1778000">
                  <a:extLst>
                    <a:ext uri="{9D8B030D-6E8A-4147-A177-3AD203B41FA5}">
                      <a16:colId xmlns:a16="http://schemas.microsoft.com/office/drawing/2014/main" val="3638151109"/>
                    </a:ext>
                  </a:extLst>
                </a:gridCol>
                <a:gridCol w="2160209">
                  <a:extLst>
                    <a:ext uri="{9D8B030D-6E8A-4147-A177-3AD203B41FA5}">
                      <a16:colId xmlns:a16="http://schemas.microsoft.com/office/drawing/2014/main" val="799365526"/>
                    </a:ext>
                  </a:extLst>
                </a:gridCol>
              </a:tblGrid>
              <a:tr h="302436">
                <a:tc>
                  <a:txBody>
                    <a:bodyPr/>
                    <a:lstStyle/>
                    <a:p>
                      <a:pPr>
                        <a:spcBef>
                          <a:spcPts val="50"/>
                        </a:spcBef>
                        <a:spcAft>
                          <a:spcPts val="50"/>
                        </a:spcAft>
                      </a:pPr>
                      <a:r>
                        <a:rPr lang="en-NP" sz="1000" b="1">
                          <a:solidFill>
                            <a:schemeClr val="bg1"/>
                          </a:solidFill>
                          <a:latin typeface="Avenir Next LT Pro" panose="020B0504020202020204" pitchFamily="34" charset="77"/>
                        </a:rPr>
                        <a:t>PHASE 2 RESPONSE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886687528"/>
                  </a:ext>
                </a:extLst>
              </a:tr>
              <a:tr h="174172">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50" b="1" i="0" kern="1200">
                          <a:solidFill>
                            <a:schemeClr val="accent5">
                              <a:lumMod val="75000"/>
                            </a:schemeClr>
                          </a:solidFill>
                          <a:effectLst/>
                          <a:latin typeface="Avenir Next LT Pro" panose="020B0504020202020204" pitchFamily="34" charset="77"/>
                          <a:ea typeface="+mn-ea"/>
                          <a:cs typeface="+mn-cs"/>
                        </a:rPr>
                        <a:t>Triggers: </a:t>
                      </a:r>
                      <a:r>
                        <a:rPr lang="en-US" sz="1050" b="0" i="0" kern="1200">
                          <a:solidFill>
                            <a:schemeClr val="accent5">
                              <a:lumMod val="75000"/>
                            </a:schemeClr>
                          </a:solidFill>
                          <a:effectLst/>
                          <a:latin typeface="Avenir Next LT Pro" panose="020B0504020202020204" pitchFamily="34" charset="77"/>
                          <a:ea typeface="+mn-ea"/>
                          <a:cs typeface="+mn-cs"/>
                        </a:rPr>
                        <a:t>Receding of floodwater and return to normal conditions; occurrence of new or related disasters like landslides following floods or reoccurrence of floods; continued loss of human lives and lack of proper sanitary conditions, electricity, water</a:t>
                      </a:r>
                    </a:p>
                    <a:p>
                      <a:pPr marL="0" marR="0" lvl="0" indent="0" algn="l" defTabSz="914400" rtl="0" eaLnBrk="1" fontAlgn="auto" latinLnBrk="0" hangingPunct="1">
                        <a:lnSpc>
                          <a:spcPct val="100000"/>
                        </a:lnSpc>
                        <a:spcBef>
                          <a:spcPts val="100"/>
                        </a:spcBef>
                        <a:spcAft>
                          <a:spcPts val="100"/>
                        </a:spcAft>
                        <a:buClrTx/>
                        <a:buSzTx/>
                        <a:buFontTx/>
                        <a:buNone/>
                        <a:tabLst/>
                        <a:defRPr/>
                      </a:pPr>
                      <a:r>
                        <a:rPr lang="en-US" sz="1050" b="1" i="0" kern="1200">
                          <a:solidFill>
                            <a:schemeClr val="accent5">
                              <a:lumMod val="75000"/>
                            </a:schemeClr>
                          </a:solidFill>
                          <a:effectLst/>
                          <a:latin typeface="Avenir Next LT Pro" panose="020B0504020202020204" pitchFamily="34" charset="77"/>
                          <a:ea typeface="+mn-ea"/>
                          <a:cs typeface="+mn-cs"/>
                        </a:rPr>
                        <a:t>Duration of response:  </a:t>
                      </a:r>
                      <a:r>
                        <a:rPr lang="en-US" sz="1050" b="0" i="0" kern="1200">
                          <a:solidFill>
                            <a:schemeClr val="tx1"/>
                          </a:solidFill>
                          <a:effectLst/>
                          <a:latin typeface="Avenir Next LT Pro" panose="020B0504020202020204" pitchFamily="34" charset="77"/>
                          <a:ea typeface="+mn-ea"/>
                          <a:cs typeface="+mn-cs"/>
                        </a:rPr>
                        <a:t>2 weeks to 2 months</a:t>
                      </a:r>
                    </a:p>
                    <a:p>
                      <a:pPr marL="0" marR="0" lvl="0" indent="0" algn="l" defTabSz="914400" rtl="0" eaLnBrk="1" fontAlgn="auto" latinLnBrk="0" hangingPunct="1">
                        <a:lnSpc>
                          <a:spcPct val="100000"/>
                        </a:lnSpc>
                        <a:spcBef>
                          <a:spcPts val="100"/>
                        </a:spcBef>
                        <a:spcAft>
                          <a:spcPts val="100"/>
                        </a:spcAft>
                        <a:buClrTx/>
                        <a:buSzTx/>
                        <a:buFontTx/>
                        <a:buNone/>
                        <a:tabLst/>
                        <a:defRPr/>
                      </a:pPr>
                      <a:r>
                        <a:rPr lang="en-US" sz="1050" b="1" i="0" kern="1200">
                          <a:solidFill>
                            <a:schemeClr val="accent5">
                              <a:lumMod val="75000"/>
                            </a:schemeClr>
                          </a:solidFill>
                          <a:effectLst/>
                          <a:latin typeface="Avenir Next LT Pro" panose="020B0504020202020204" pitchFamily="34" charset="77"/>
                          <a:ea typeface="+mn-ea"/>
                          <a:cs typeface="+mn-cs"/>
                        </a:rPr>
                        <a:t>Action: </a:t>
                      </a:r>
                    </a:p>
                    <a:p>
                      <a:pPr marL="228600" marR="0" lvl="0" indent="-228600" algn="l" defTabSz="914400" rtl="0" eaLnBrk="1" fontAlgn="auto" latinLnBrk="0" hangingPunct="1">
                        <a:lnSpc>
                          <a:spcPct val="100000"/>
                        </a:lnSpc>
                        <a:spcBef>
                          <a:spcPts val="100"/>
                        </a:spcBef>
                        <a:spcAft>
                          <a:spcPts val="1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Continue providing temporary shelters and logistical support to affected population (property retrieval and transportation)</a:t>
                      </a:r>
                    </a:p>
                    <a:p>
                      <a:pPr marL="228600" marR="0" lvl="0" indent="-228600" algn="l" defTabSz="914400" rtl="0" eaLnBrk="1" fontAlgn="auto" latinLnBrk="0" hangingPunct="1">
                        <a:lnSpc>
                          <a:spcPct val="100000"/>
                        </a:lnSpc>
                        <a:spcBef>
                          <a:spcPts val="100"/>
                        </a:spcBef>
                        <a:spcAft>
                          <a:spcPts val="1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Continue to distribute immediate relief materials, including tarps, family kits, food, water and WASH facilities</a:t>
                      </a:r>
                    </a:p>
                    <a:p>
                      <a:pPr marL="228600" marR="0" lvl="0" indent="-228600" algn="l" defTabSz="914400" rtl="0" eaLnBrk="1" fontAlgn="auto" latinLnBrk="0" hangingPunct="1">
                        <a:lnSpc>
                          <a:spcPct val="100000"/>
                        </a:lnSpc>
                        <a:spcBef>
                          <a:spcPts val="100"/>
                        </a:spcBef>
                        <a:spcAft>
                          <a:spcPts val="1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Conduct civil defense-led cleanup operations</a:t>
                      </a:r>
                    </a:p>
                    <a:p>
                      <a:pPr marL="228600" marR="0" lvl="0" indent="-228600" algn="l" defTabSz="914400" rtl="0" eaLnBrk="1" fontAlgn="auto" latinLnBrk="0" hangingPunct="1">
                        <a:lnSpc>
                          <a:spcPct val="100000"/>
                        </a:lnSpc>
                        <a:spcBef>
                          <a:spcPts val="100"/>
                        </a:spcBef>
                        <a:spcAft>
                          <a:spcPts val="1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Improve solid waste management infrastructure and services</a:t>
                      </a:r>
                    </a:p>
                    <a:p>
                      <a:pPr marL="228600" lvl="0" indent="-228600">
                        <a:buFont typeface="+mj-lt"/>
                        <a:buAutoNum type="arabicPeriod"/>
                      </a:pPr>
                      <a:r>
                        <a:rPr lang="en-US" sz="1050" b="0" i="0" kern="1200">
                          <a:solidFill>
                            <a:schemeClr val="tx1"/>
                          </a:solidFill>
                          <a:effectLst/>
                          <a:latin typeface="Avenir Next LT Pro" panose="020B0504020202020204" pitchFamily="34" charset="77"/>
                          <a:ea typeface="+mn-ea"/>
                          <a:cs typeface="+mn-cs"/>
                        </a:rPr>
                        <a:t>Restore most basic services like roads, transport infrastructure, water services and electricity.</a:t>
                      </a:r>
                      <a:endParaRPr lang="en-TH" sz="105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050" b="0" i="0" kern="1200">
                          <a:solidFill>
                            <a:schemeClr val="tx1"/>
                          </a:solidFill>
                          <a:effectLst/>
                          <a:latin typeface="Avenir Next LT Pro" panose="020B0504020202020204" pitchFamily="34" charset="77"/>
                          <a:ea typeface="+mn-ea"/>
                          <a:cs typeface="+mn-cs"/>
                        </a:rPr>
                        <a:t>Call for/receive/disburse aid from the diaspora community in the form of food and clothing.</a:t>
                      </a:r>
                      <a:endParaRPr lang="en-TH" sz="105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050" b="0" i="0" kern="1200">
                          <a:solidFill>
                            <a:schemeClr val="tx1"/>
                          </a:solidFill>
                          <a:effectLst/>
                          <a:latin typeface="Avenir Next LT Pro" panose="020B0504020202020204" pitchFamily="34" charset="77"/>
                          <a:ea typeface="+mn-ea"/>
                          <a:cs typeface="+mn-cs"/>
                        </a:rPr>
                        <a:t>Ongoing support to affected communities, including healthcare services, counselling, financial support. </a:t>
                      </a:r>
                    </a:p>
                    <a:p>
                      <a:pPr marL="228600" marR="0" lvl="0" indent="-228600" algn="l" defTabSz="914400" rtl="0" eaLnBrk="1" fontAlgn="auto" latinLnBrk="0" hangingPunct="1">
                        <a:lnSpc>
                          <a:spcPct val="100000"/>
                        </a:lnSpc>
                        <a:spcBef>
                          <a:spcPts val="100"/>
                        </a:spcBef>
                        <a:spcAft>
                          <a:spcPts val="1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Provide cash for affected population for rebuilding livelihoods, where appropriate</a:t>
                      </a:r>
                    </a:p>
                    <a:p>
                      <a:pPr marL="228600" lvl="0" indent="-228600">
                        <a:buFont typeface="+mj-lt"/>
                        <a:buAutoNum type="arabicPeriod"/>
                      </a:pPr>
                      <a:r>
                        <a:rPr lang="en-US" sz="1050" b="0" i="0" kern="1200">
                          <a:solidFill>
                            <a:schemeClr val="tx1"/>
                          </a:solidFill>
                          <a:effectLst/>
                          <a:latin typeface="Avenir Next LT Pro" panose="020B0504020202020204" pitchFamily="34" charset="77"/>
                          <a:ea typeface="+mn-ea"/>
                          <a:cs typeface="+mn-cs"/>
                        </a:rPr>
                        <a:t>If necessary, conduct treatment of water-borne diseases like diarrhea, malaria and cholera.</a:t>
                      </a:r>
                      <a:endParaRPr lang="en-TH" sz="105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050" b="0" i="0" kern="1200">
                          <a:solidFill>
                            <a:schemeClr val="tx1"/>
                          </a:solidFill>
                          <a:effectLst/>
                          <a:latin typeface="Avenir Next LT Pro" panose="020B0504020202020204" pitchFamily="34" charset="77"/>
                          <a:ea typeface="+mn-ea"/>
                          <a:cs typeface="+mn-cs"/>
                        </a:rPr>
                        <a:t>Conduct damage and loss assessments to quantify resources required. </a:t>
                      </a:r>
                      <a:endParaRPr lang="en-TH" sz="1050" b="0" i="0" kern="1200">
                        <a:solidFill>
                          <a:schemeClr val="tx1"/>
                        </a:solidFill>
                        <a:effectLst/>
                        <a:latin typeface="Avenir Next LT Pro" panose="020B0504020202020204" pitchFamily="34" charset="77"/>
                        <a:ea typeface="+mn-ea"/>
                        <a:cs typeface="+mn-cs"/>
                      </a:endParaRPr>
                    </a:p>
                    <a:p>
                      <a:pPr marL="228600" indent="-228600">
                        <a:buFont typeface="+mj-lt"/>
                        <a:buAutoNum type="arabicPeriod"/>
                      </a:pPr>
                      <a:r>
                        <a:rPr lang="en-US" sz="1050" b="0" i="0" kern="1200">
                          <a:solidFill>
                            <a:schemeClr val="tx1"/>
                          </a:solidFill>
                          <a:effectLst/>
                          <a:latin typeface="Avenir Next LT Pro" panose="020B0504020202020204" pitchFamily="34" charset="77"/>
                          <a:ea typeface="+mn-ea"/>
                          <a:cs typeface="+mn-cs"/>
                        </a:rPr>
                        <a:t>Provide relief assistance until the affected are reintegrated into their normal communities.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1000" kern="1200">
                          <a:solidFill>
                            <a:schemeClr val="tx1"/>
                          </a:solidFill>
                          <a:latin typeface="Avenir Next LT Pro" panose="020B0504020202020204" pitchFamily="34" charset="77"/>
                          <a:ea typeface="+mn-ea"/>
                          <a:cs typeface="+mn-cs"/>
                        </a:rPr>
                        <a:t>The full cost of rehabilitation projects to assist flood victims to relocate is not generally known. </a:t>
                      </a:r>
                    </a:p>
                    <a:p>
                      <a:pPr marL="171450" marR="0" lvl="0" indent="-171450"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NP" sz="1000" kern="1200">
                          <a:solidFill>
                            <a:schemeClr val="tx1"/>
                          </a:solidFill>
                          <a:latin typeface="Avenir Next LT Pro" panose="020B0504020202020204" pitchFamily="34" charset="77"/>
                          <a:ea typeface="+mn-ea"/>
                          <a:cs typeface="+mn-cs"/>
                        </a:rPr>
                        <a:t>Governments do not budget for disaster response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kern="1200">
                          <a:solidFill>
                            <a:schemeClr val="tx1"/>
                          </a:solidFill>
                          <a:latin typeface="Avenir Next LT Pro" panose="020B0504020202020204" pitchFamily="34" charset="77"/>
                          <a:ea typeface="+mn-ea"/>
                          <a:cs typeface="+mn-cs"/>
                        </a:rPr>
                        <a:t>A disaster response fund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4363180"/>
                  </a:ext>
                </a:extLst>
              </a:tr>
            </a:tbl>
          </a:graphicData>
        </a:graphic>
      </p:graphicFrame>
    </p:spTree>
    <p:extLst>
      <p:ext uri="{BB962C8B-B14F-4D97-AF65-F5344CB8AC3E}">
        <p14:creationId xmlns:p14="http://schemas.microsoft.com/office/powerpoint/2010/main" val="115851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yscale photo of water waves">
            <a:extLst>
              <a:ext uri="{FF2B5EF4-FFF2-40B4-BE49-F238E27FC236}">
                <a16:creationId xmlns:a16="http://schemas.microsoft.com/office/drawing/2014/main" id="{3CA3A0B3-1FDF-4839-9900-1703C5FA74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40"/>
          <a:stretch/>
        </p:blipFill>
        <p:spPr bwMode="auto">
          <a:xfrm>
            <a:off x="-1" y="0"/>
            <a:ext cx="12192001" cy="676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A001644-E985-AE4B-B14A-9B9422CC261E}"/>
              </a:ext>
            </a:extLst>
          </p:cNvPr>
          <p:cNvSpPr/>
          <p:nvPr/>
        </p:nvSpPr>
        <p:spPr>
          <a:xfrm>
            <a:off x="1" y="1285"/>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BDC4AF1-B88F-899E-A971-22E66CB05446}"/>
              </a:ext>
            </a:extLst>
          </p:cNvPr>
          <p:cNvSpPr txBox="1"/>
          <p:nvPr/>
        </p:nvSpPr>
        <p:spPr>
          <a:xfrm>
            <a:off x="163889" y="76390"/>
            <a:ext cx="3765774"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FLOODS: RESPONSE</a:t>
            </a:r>
          </a:p>
        </p:txBody>
      </p:sp>
      <p:sp>
        <p:nvSpPr>
          <p:cNvPr id="4" name="TextBox 3">
            <a:extLst>
              <a:ext uri="{FF2B5EF4-FFF2-40B4-BE49-F238E27FC236}">
                <a16:creationId xmlns:a16="http://schemas.microsoft.com/office/drawing/2014/main" id="{22AA676E-E591-67C6-D65A-E93DC10EF7AE}"/>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2 days to 14 days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3 months to several years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24D37241-5F79-D973-9836-8FBEFCA2FA18}"/>
              </a:ext>
            </a:extLst>
          </p:cNvPr>
          <p:cNvGraphicFramePr>
            <a:graphicFrameLocks noGrp="1"/>
          </p:cNvGraphicFramePr>
          <p:nvPr>
            <p:extLst>
              <p:ext uri="{D42A27DB-BD31-4B8C-83A1-F6EECF244321}">
                <p14:modId xmlns:p14="http://schemas.microsoft.com/office/powerpoint/2010/main" val="1020387064"/>
              </p:ext>
            </p:extLst>
          </p:nvPr>
        </p:nvGraphicFramePr>
        <p:xfrm>
          <a:off x="163889" y="833272"/>
          <a:ext cx="11864220" cy="1968500"/>
        </p:xfrm>
        <a:graphic>
          <a:graphicData uri="http://schemas.openxmlformats.org/drawingml/2006/table">
            <a:tbl>
              <a:tblPr firstRow="1" bandRow="1">
                <a:tableStyleId>{5940675A-B579-460E-94D1-54222C63F5DA}</a:tableStyleId>
              </a:tblPr>
              <a:tblGrid>
                <a:gridCol w="7438694">
                  <a:extLst>
                    <a:ext uri="{9D8B030D-6E8A-4147-A177-3AD203B41FA5}">
                      <a16:colId xmlns:a16="http://schemas.microsoft.com/office/drawing/2014/main" val="737376475"/>
                    </a:ext>
                  </a:extLst>
                </a:gridCol>
                <a:gridCol w="2125617">
                  <a:extLst>
                    <a:ext uri="{9D8B030D-6E8A-4147-A177-3AD203B41FA5}">
                      <a16:colId xmlns:a16="http://schemas.microsoft.com/office/drawing/2014/main" val="3638151109"/>
                    </a:ext>
                  </a:extLst>
                </a:gridCol>
                <a:gridCol w="2299909">
                  <a:extLst>
                    <a:ext uri="{9D8B030D-6E8A-4147-A177-3AD203B41FA5}">
                      <a16:colId xmlns:a16="http://schemas.microsoft.com/office/drawing/2014/main" val="799365526"/>
                    </a:ext>
                  </a:extLst>
                </a:gridCol>
              </a:tblGrid>
              <a:tr h="174172">
                <a:tc>
                  <a:txBody>
                    <a:bodyPr/>
                    <a:lstStyle/>
                    <a:p>
                      <a:pPr>
                        <a:spcBef>
                          <a:spcPts val="50"/>
                        </a:spcBef>
                        <a:spcAft>
                          <a:spcPts val="50"/>
                        </a:spcAft>
                      </a:pPr>
                      <a:r>
                        <a:rPr lang="en-NP" sz="1050" b="1">
                          <a:solidFill>
                            <a:schemeClr val="bg1"/>
                          </a:solidFill>
                          <a:latin typeface="Avenir Next LT Pro" panose="020B0504020202020204" pitchFamily="34" charset="77"/>
                        </a:rPr>
                        <a:t>PHASE (OTHER) RESPONSE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776390008"/>
                  </a:ext>
                </a:extLst>
              </a:tr>
              <a:tr h="174172">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i="0" kern="1200">
                          <a:solidFill>
                            <a:schemeClr val="accent5">
                              <a:lumMod val="75000"/>
                            </a:schemeClr>
                          </a:solidFill>
                          <a:effectLst/>
                          <a:latin typeface="Avenir Next LT Pro" panose="020B0504020202020204" pitchFamily="34" charset="77"/>
                          <a:ea typeface="+mn-ea"/>
                          <a:cs typeface="+mn-cs"/>
                        </a:rPr>
                        <a:t>Triggers: </a:t>
                      </a:r>
                      <a:r>
                        <a:rPr lang="en-US" sz="1050" b="0" i="0" kern="1200">
                          <a:solidFill>
                            <a:schemeClr val="accent5">
                              <a:lumMod val="75000"/>
                            </a:schemeClr>
                          </a:solidFill>
                          <a:effectLst/>
                          <a:latin typeface="Avenir Next LT Pro" panose="020B0504020202020204" pitchFamily="34" charset="77"/>
                          <a:ea typeface="+mn-ea"/>
                          <a:cs typeface="+mn-cs"/>
                        </a:rPr>
                        <a:t>livelihood restoration incomplete, damage of critical infrastructures </a:t>
                      </a:r>
                      <a:endParaRPr lang="en-US" sz="105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050" kern="1200">
                          <a:solidFill>
                            <a:schemeClr val="tx1"/>
                          </a:solidFill>
                          <a:latin typeface="Avenir Next LT Pro" panose="020B0504020202020204" pitchFamily="34" charset="77"/>
                          <a:ea typeface="+mn-ea"/>
                          <a:cs typeface="+mn-cs"/>
                        </a:rPr>
                        <a:t>Pump water from and clean the flooded areas - mobilize volunteer groups to aid in cleanup activities for houses, schools, and places of worship. </a:t>
                      </a:r>
                      <a:endParaRPr lang="en-TH" sz="1050" kern="1200">
                        <a:solidFill>
                          <a:schemeClr val="tx1"/>
                        </a:solidFill>
                        <a:latin typeface="Avenir Next LT Pro" panose="020B0504020202020204" pitchFamily="34" charset="77"/>
                        <a:ea typeface="+mn-ea"/>
                        <a:cs typeface="+mn-cs"/>
                      </a:endParaRPr>
                    </a:p>
                    <a:p>
                      <a:pPr marL="228600" lvl="0" indent="-228600">
                        <a:buFont typeface="+mj-lt"/>
                        <a:buAutoNum type="arabicPeriod"/>
                      </a:pPr>
                      <a:r>
                        <a:rPr lang="en-US" sz="1050" kern="1200">
                          <a:solidFill>
                            <a:schemeClr val="tx1"/>
                          </a:solidFill>
                          <a:latin typeface="Avenir Next LT Pro" panose="020B0504020202020204" pitchFamily="34" charset="77"/>
                          <a:ea typeface="+mn-ea"/>
                          <a:cs typeface="+mn-cs"/>
                        </a:rPr>
                        <a:t>Immediate restoration of public infrastructure and utilities including improvement of roads, bridges, water supplies, power, and telecommunications network.</a:t>
                      </a:r>
                      <a:endParaRPr lang="en-TH" sz="1050" kern="1200">
                        <a:solidFill>
                          <a:schemeClr val="tx1"/>
                        </a:solidFill>
                        <a:latin typeface="Avenir Next LT Pro" panose="020B0504020202020204" pitchFamily="34" charset="77"/>
                        <a:ea typeface="+mn-ea"/>
                        <a:cs typeface="+mn-cs"/>
                      </a:endParaRPr>
                    </a:p>
                    <a:p>
                      <a:pPr marL="228600" lvl="0" indent="-228600">
                        <a:buFont typeface="+mj-lt"/>
                        <a:buAutoNum type="arabicPeriod"/>
                      </a:pPr>
                      <a:r>
                        <a:rPr lang="en-US" sz="1050" kern="1200">
                          <a:solidFill>
                            <a:schemeClr val="tx1"/>
                          </a:solidFill>
                          <a:latin typeface="Avenir Next LT Pro" panose="020B0504020202020204" pitchFamily="34" charset="77"/>
                          <a:ea typeface="+mn-ea"/>
                          <a:cs typeface="+mn-cs"/>
                        </a:rPr>
                        <a:t>Ongoing support to communities affected, including healthcare services, counselling, and financial support. </a:t>
                      </a:r>
                      <a:endParaRPr lang="en-TH" sz="1050" kern="1200">
                        <a:solidFill>
                          <a:schemeClr val="tx1"/>
                        </a:solidFill>
                        <a:latin typeface="Avenir Next LT Pro" panose="020B0504020202020204" pitchFamily="34" charset="77"/>
                        <a:ea typeface="+mn-ea"/>
                        <a:cs typeface="+mn-cs"/>
                      </a:endParaRPr>
                    </a:p>
                    <a:p>
                      <a:pPr marL="228600" lvl="0" indent="-228600">
                        <a:buFont typeface="+mj-lt"/>
                        <a:buAutoNum type="arabicPeriod"/>
                      </a:pPr>
                      <a:r>
                        <a:rPr lang="en-US" sz="1050" kern="1200">
                          <a:solidFill>
                            <a:schemeClr val="tx1"/>
                          </a:solidFill>
                          <a:latin typeface="Avenir Next LT Pro" panose="020B0504020202020204" pitchFamily="34" charset="77"/>
                          <a:ea typeface="+mn-ea"/>
                          <a:cs typeface="+mn-cs"/>
                        </a:rPr>
                        <a:t>Provide shelter repair kits to households with damaged houses.</a:t>
                      </a:r>
                      <a:endParaRPr lang="en-TH" sz="1050" kern="1200">
                        <a:solidFill>
                          <a:schemeClr val="tx1"/>
                        </a:solidFill>
                        <a:latin typeface="Avenir Next LT Pro" panose="020B0504020202020204" pitchFamily="34" charset="77"/>
                        <a:ea typeface="+mn-ea"/>
                        <a:cs typeface="+mn-cs"/>
                      </a:endParaRPr>
                    </a:p>
                    <a:p>
                      <a:pPr marL="228600" lvl="0" indent="-228600">
                        <a:buFont typeface="+mj-lt"/>
                        <a:buAutoNum type="arabicPeriod"/>
                      </a:pPr>
                      <a:r>
                        <a:rPr lang="en-US" sz="1050" kern="1200">
                          <a:solidFill>
                            <a:schemeClr val="tx1"/>
                          </a:solidFill>
                          <a:latin typeface="Avenir Next LT Pro" panose="020B0504020202020204" pitchFamily="34" charset="77"/>
                          <a:ea typeface="+mn-ea"/>
                          <a:cs typeface="+mn-cs"/>
                        </a:rPr>
                        <a:t>Undertaking educational initiatives to provide communities with the knowledge and tools to rebuild.</a:t>
                      </a:r>
                      <a:endParaRPr lang="en-TH" sz="1050" kern="1200">
                        <a:solidFill>
                          <a:schemeClr val="tx1"/>
                        </a:solidFill>
                        <a:latin typeface="Avenir Next LT Pro" panose="020B0504020202020204" pitchFamily="34" charset="77"/>
                        <a:ea typeface="+mn-ea"/>
                        <a:cs typeface="+mn-cs"/>
                      </a:endParaRPr>
                    </a:p>
                    <a:p>
                      <a:pPr marL="228600" lvl="0" indent="-228600">
                        <a:buFont typeface="+mj-lt"/>
                        <a:buAutoNum type="arabicPeriod"/>
                      </a:pPr>
                      <a:r>
                        <a:rPr lang="en-US" sz="1050" kern="1200">
                          <a:solidFill>
                            <a:schemeClr val="tx1"/>
                          </a:solidFill>
                          <a:latin typeface="Avenir Next LT Pro" panose="020B0504020202020204" pitchFamily="34" charset="77"/>
                          <a:ea typeface="+mn-ea"/>
                          <a:cs typeface="+mn-cs"/>
                        </a:rPr>
                        <a:t>Formulate strategies to relocate populations from risk areas and inform the people about potential relocation.</a:t>
                      </a:r>
                      <a:endParaRPr lang="en-TH" sz="1050" kern="1200">
                        <a:solidFill>
                          <a:schemeClr val="tx1"/>
                        </a:solidFill>
                        <a:latin typeface="Avenir Next LT Pro" panose="020B0504020202020204" pitchFamily="34" charset="77"/>
                        <a:ea typeface="+mn-ea"/>
                        <a:cs typeface="+mn-cs"/>
                      </a:endParaRPr>
                    </a:p>
                    <a:p>
                      <a:pPr marL="228600" indent="-228600">
                        <a:buFont typeface="+mj-lt"/>
                        <a:buAutoNum type="arabicPeriod"/>
                      </a:pPr>
                      <a:r>
                        <a:rPr lang="en-US" sz="1050" kern="1200">
                          <a:solidFill>
                            <a:schemeClr val="tx1"/>
                          </a:solidFill>
                          <a:latin typeface="Avenir Next LT Pro" panose="020B0504020202020204" pitchFamily="34" charset="77"/>
                          <a:ea typeface="+mn-ea"/>
                          <a:cs typeface="+mn-cs"/>
                        </a:rPr>
                        <a:t>Formulate strategies to restore natural vegetation.</a:t>
                      </a:r>
                      <a:r>
                        <a:rPr lang="en-TH" sz="1050" kern="1200">
                          <a:solidFill>
                            <a:schemeClr val="tx1"/>
                          </a:solidFill>
                          <a:latin typeface="Avenir Next LT Pro" panose="020B0504020202020204" pitchFamily="34" charset="77"/>
                          <a:ea typeface="+mn-ea"/>
                          <a:cs typeface="+mn-cs"/>
                        </a:rPr>
                        <a:t> </a:t>
                      </a:r>
                      <a:endParaRPr lang="en-US" sz="10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50"/>
                        </a:spcBef>
                        <a:spcAft>
                          <a:spcPts val="50"/>
                        </a:spcAft>
                        <a:buClrTx/>
                        <a:buSzTx/>
                        <a:buFont typeface="Arial" panose="020B0604020202020204" pitchFamily="34" charset="0"/>
                        <a:buChar char="•"/>
                        <a:tabLst/>
                        <a:defRPr/>
                      </a:pPr>
                      <a:r>
                        <a:rPr lang="en-US" sz="1050" kern="1200">
                          <a:solidFill>
                            <a:schemeClr val="tx1"/>
                          </a:solidFill>
                          <a:latin typeface="Avenir Next LT Pro" panose="020B0504020202020204" pitchFamily="34" charset="77"/>
                          <a:ea typeface="+mn-ea"/>
                          <a:cs typeface="+mn-cs"/>
                        </a:rPr>
                        <a:t>Additional work needed for flood control dams, canalization and related work, river bunds, flood storage ponds; flood diversion tunnels.</a:t>
                      </a:r>
                      <a:endParaRPr lang="en-NP" sz="10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50" kern="1200">
                          <a:solidFill>
                            <a:schemeClr val="tx1"/>
                          </a:solidFill>
                          <a:latin typeface="Avenir Next LT Pro" panose="020B0504020202020204" pitchFamily="34" charset="77"/>
                          <a:ea typeface="+mn-ea"/>
                          <a:cs typeface="+mn-cs"/>
                        </a:rPr>
                        <a:t>Construction of dykes in some countries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7093338"/>
                  </a:ext>
                </a:extLst>
              </a:tr>
            </a:tbl>
          </a:graphicData>
        </a:graphic>
      </p:graphicFrame>
    </p:spTree>
    <p:extLst>
      <p:ext uri="{BB962C8B-B14F-4D97-AF65-F5344CB8AC3E}">
        <p14:creationId xmlns:p14="http://schemas.microsoft.com/office/powerpoint/2010/main" val="108271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9A66B1-56A2-1931-F041-C3907A46443C}"/>
              </a:ext>
            </a:extLst>
          </p:cNvPr>
          <p:cNvGraphicFramePr>
            <a:graphicFrameLocks noGrp="1"/>
          </p:cNvGraphicFramePr>
          <p:nvPr>
            <p:extLst>
              <p:ext uri="{D42A27DB-BD31-4B8C-83A1-F6EECF244321}">
                <p14:modId xmlns:p14="http://schemas.microsoft.com/office/powerpoint/2010/main" val="3625330002"/>
              </p:ext>
            </p:extLst>
          </p:nvPr>
        </p:nvGraphicFramePr>
        <p:xfrm>
          <a:off x="163889" y="730235"/>
          <a:ext cx="12028110" cy="5873853"/>
        </p:xfrm>
        <a:graphic>
          <a:graphicData uri="http://schemas.openxmlformats.org/drawingml/2006/table">
            <a:tbl>
              <a:tblPr firstRow="1" bandRow="1">
                <a:tableStyleId>{5940675A-B579-460E-94D1-54222C63F5DA}</a:tableStyleId>
              </a:tblPr>
              <a:tblGrid>
                <a:gridCol w="8446711">
                  <a:extLst>
                    <a:ext uri="{9D8B030D-6E8A-4147-A177-3AD203B41FA5}">
                      <a16:colId xmlns:a16="http://schemas.microsoft.com/office/drawing/2014/main" val="4164873013"/>
                    </a:ext>
                  </a:extLst>
                </a:gridCol>
                <a:gridCol w="1689100">
                  <a:extLst>
                    <a:ext uri="{9D8B030D-6E8A-4147-A177-3AD203B41FA5}">
                      <a16:colId xmlns:a16="http://schemas.microsoft.com/office/drawing/2014/main" val="712721633"/>
                    </a:ext>
                  </a:extLst>
                </a:gridCol>
                <a:gridCol w="1892299">
                  <a:extLst>
                    <a:ext uri="{9D8B030D-6E8A-4147-A177-3AD203B41FA5}">
                      <a16:colId xmlns:a16="http://schemas.microsoft.com/office/drawing/2014/main" val="1299714491"/>
                    </a:ext>
                  </a:extLst>
                </a:gridCol>
              </a:tblGrid>
              <a:tr h="234986">
                <a:tc>
                  <a:txBody>
                    <a:bodyPr/>
                    <a:lstStyle/>
                    <a:p>
                      <a:pPr>
                        <a:spcBef>
                          <a:spcPts val="50"/>
                        </a:spcBef>
                        <a:spcAft>
                          <a:spcPts val="50"/>
                        </a:spcAft>
                      </a:pPr>
                      <a:r>
                        <a:rPr lang="en-NP" sz="1100" b="1">
                          <a:solidFill>
                            <a:schemeClr val="bg1"/>
                          </a:solidFill>
                          <a:latin typeface="Avenir Next LT Pro" panose="020B0504020202020204" pitchFamily="34" charset="77"/>
                        </a:rPr>
                        <a:t>PHASE 1 RECOVERY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50"/>
                        </a:spcBef>
                        <a:spcAft>
                          <a:spcPts val="50"/>
                        </a:spcAft>
                      </a:pPr>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805777629"/>
                  </a:ext>
                </a:extLst>
              </a:tr>
              <a:tr h="2488088">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100" b="1" i="0" kern="1200">
                          <a:solidFill>
                            <a:schemeClr val="accent5">
                              <a:lumMod val="75000"/>
                            </a:schemeClr>
                          </a:solidFill>
                          <a:effectLst/>
                          <a:latin typeface="Avenir Next LT Pro" panose="020B0504020202020204" pitchFamily="34" charset="77"/>
                          <a:ea typeface="+mn-ea"/>
                          <a:cs typeface="+mn-cs"/>
                        </a:rPr>
                        <a:t>Triggers: </a:t>
                      </a:r>
                      <a:r>
                        <a:rPr lang="en-US" sz="1100" b="0" i="0" kern="1200">
                          <a:solidFill>
                            <a:schemeClr val="accent5">
                              <a:lumMod val="75000"/>
                            </a:schemeClr>
                          </a:solidFill>
                          <a:effectLst/>
                          <a:latin typeface="Avenir Next LT Pro" panose="020B0504020202020204" pitchFamily="34" charset="77"/>
                          <a:ea typeface="+mn-ea"/>
                          <a:cs typeface="+mn-cs"/>
                        </a:rPr>
                        <a:t>Water level subsided; restored road connectivity; return to normalcy; affected people return to safe areas</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100" b="1" i="0" kern="1200">
                          <a:solidFill>
                            <a:schemeClr val="accent5">
                              <a:lumMod val="75000"/>
                            </a:schemeClr>
                          </a:solidFill>
                          <a:effectLst/>
                          <a:latin typeface="Avenir Next LT Pro" panose="020B0504020202020204" pitchFamily="34" charset="77"/>
                          <a:ea typeface="+mn-ea"/>
                          <a:cs typeface="+mn-cs"/>
                        </a:rPr>
                        <a:t>Duration: </a:t>
                      </a:r>
                      <a:r>
                        <a:rPr lang="en-US" sz="1100" b="0" i="0" kern="1200">
                          <a:solidFill>
                            <a:schemeClr val="tx1"/>
                          </a:solidFill>
                          <a:effectLst/>
                          <a:latin typeface="Avenir Next LT Pro" panose="020B0504020202020204" pitchFamily="34" charset="77"/>
                          <a:ea typeface="+mn-ea"/>
                          <a:cs typeface="+mn-cs"/>
                        </a:rPr>
                        <a:t>1 year to 5 years</a:t>
                      </a: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Conduct proper damage assessments for recovery and reconstruction plans.</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Repair sewerage and drainage network, and implement a waste management plan to prevent blockages leading to flooding.</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Review and enforce construction standards and urban growth plans to prevent illegal settlements and ensure safe distances from rivers and streams.</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Provide crop resources such as rice seeds to restore damaged crops and flood-resistant crop technologies.</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Provide assistance in finding employment or income-generating activities. </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Review and amend DRR plans. </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Monitor and support disaster victims through rehousing, reconstruction, compensation, and other forms of support.</a:t>
                      </a:r>
                      <a:endParaRPr lang="en-TH" sz="1100" b="0" i="0" kern="1200">
                        <a:solidFill>
                          <a:schemeClr val="tx1"/>
                        </a:solidFill>
                        <a:effectLst/>
                        <a:latin typeface="Avenir Next LT Pro" panose="020B0504020202020204" pitchFamily="34" charset="77"/>
                        <a:ea typeface="+mn-ea"/>
                        <a:cs typeface="+mn-cs"/>
                      </a:endParaRPr>
                    </a:p>
                    <a:p>
                      <a:pPr marL="22860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Find/ create jobs/activities for people to earn an income and help them to adapt to floods. </a:t>
                      </a:r>
                      <a:r>
                        <a:rPr lang="en-TH" sz="1100" b="0" i="0" kern="1200">
                          <a:solidFill>
                            <a:schemeClr val="tx1"/>
                          </a:solidFill>
                          <a:effectLst/>
                          <a:latin typeface="Avenir Next LT Pro" panose="020B0504020202020204" pitchFamily="34" charset="77"/>
                          <a:ea typeface="+mn-ea"/>
                          <a:cs typeface="+mn-cs"/>
                        </a:rPr>
                        <a:t> </a:t>
                      </a:r>
                      <a:r>
                        <a:rPr lang="en-US" sz="1100" b="0" i="0" kern="1200">
                          <a:solidFill>
                            <a:schemeClr val="tx1"/>
                          </a:solidFill>
                          <a:effectLst/>
                          <a:latin typeface="Avenir Next LT Pro" panose="020B0504020202020204" pitchFamily="34" charset="77"/>
                          <a:ea typeface="+mn-ea"/>
                          <a:cs typeface="+mn-cs"/>
                        </a:rPr>
                        <a:t> </a:t>
                      </a:r>
                      <a:endParaRPr lang="en-TH" sz="1100" b="0" i="0" kern="1200">
                        <a:solidFill>
                          <a:schemeClr val="tx1"/>
                        </a:solidFill>
                        <a:effectLst/>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kern="1200">
                          <a:solidFill>
                            <a:schemeClr val="tx1"/>
                          </a:solidFill>
                          <a:latin typeface="Avenir Next LT Pro" panose="020B0504020202020204" pitchFamily="34" charset="77"/>
                          <a:ea typeface="+mn-ea"/>
                          <a:cs typeface="+mn-cs"/>
                        </a:rPr>
                        <a:t>Gap in the use and knowledge of nature based solutions (</a:t>
                      </a:r>
                      <a:r>
                        <a:rPr lang="en-US" sz="1100" kern="1200" err="1">
                          <a:solidFill>
                            <a:schemeClr val="tx1"/>
                          </a:solidFill>
                          <a:latin typeface="Avenir Next LT Pro" panose="020B0504020202020204" pitchFamily="34" charset="77"/>
                          <a:ea typeface="+mn-ea"/>
                          <a:cs typeface="+mn-cs"/>
                        </a:rPr>
                        <a:t>NbS</a:t>
                      </a:r>
                      <a:r>
                        <a:rPr lang="en-US" sz="1100" kern="1200">
                          <a:solidFill>
                            <a:schemeClr val="tx1"/>
                          </a:solidFill>
                          <a:latin typeface="Avenir Next LT Pro" panose="020B0504020202020204" pitchFamily="34" charset="77"/>
                          <a:ea typeface="+mn-ea"/>
                          <a:cs typeface="+mn-cs"/>
                        </a:rPr>
                        <a:t>) and ecosystem based adaptation (</a:t>
                      </a:r>
                      <a:r>
                        <a:rPr lang="en-US" sz="1100" kern="1200" err="1">
                          <a:solidFill>
                            <a:schemeClr val="tx1"/>
                          </a:solidFill>
                          <a:latin typeface="Avenir Next LT Pro" panose="020B0504020202020204" pitchFamily="34" charset="77"/>
                          <a:ea typeface="+mn-ea"/>
                          <a:cs typeface="+mn-cs"/>
                        </a:rPr>
                        <a:t>EbA</a:t>
                      </a:r>
                      <a:r>
                        <a:rPr lang="en-US" sz="1100" kern="1200">
                          <a:solidFill>
                            <a:schemeClr val="tx1"/>
                          </a:solidFill>
                          <a:latin typeface="Avenir Next LT Pro" panose="020B0504020202020204" pitchFamily="34" charset="77"/>
                          <a:ea typeface="+mn-ea"/>
                          <a:cs typeface="+mn-cs"/>
                        </a:rPr>
                        <a:t>) strategies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kern="1200">
                          <a:solidFill>
                            <a:schemeClr val="tx1"/>
                          </a:solidFill>
                          <a:latin typeface="Avenir Next LT Pro" panose="020B0504020202020204" pitchFamily="34" charset="77"/>
                          <a:ea typeface="+mn-ea"/>
                          <a:cs typeface="+mn-cs"/>
                        </a:rPr>
                        <a:t>Full cost of rehabilitation projects designed to assist flood victims in relocating is often not known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NP" sz="110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spcBef>
                          <a:spcPts val="600"/>
                        </a:spcBef>
                        <a:spcAft>
                          <a:spcPts val="600"/>
                        </a:spcAft>
                        <a:buFont typeface="Arial" panose="020B0604020202020204" pitchFamily="34" charset="0"/>
                        <a:buChar char="•"/>
                      </a:pPr>
                      <a:r>
                        <a:rPr lang="en-US" sz="1100" kern="1200">
                          <a:solidFill>
                            <a:schemeClr val="tx1"/>
                          </a:solidFill>
                          <a:latin typeface="Avenir Next LT Pro" panose="020B0504020202020204" pitchFamily="34" charset="77"/>
                          <a:ea typeface="+mn-ea"/>
                          <a:cs typeface="+mn-cs"/>
                        </a:rPr>
                        <a:t>Creating a sustainable and efficient plan for relocation</a:t>
                      </a:r>
                    </a:p>
                    <a:p>
                      <a:pPr marL="171450" indent="-171450">
                        <a:spcBef>
                          <a:spcPts val="600"/>
                        </a:spcBef>
                        <a:spcAft>
                          <a:spcPts val="600"/>
                        </a:spcAft>
                        <a:buFont typeface="Arial" panose="020B0604020202020204" pitchFamily="34" charset="0"/>
                        <a:buChar char="•"/>
                      </a:pPr>
                      <a:r>
                        <a:rPr lang="en-US" sz="1100" kern="1200">
                          <a:solidFill>
                            <a:schemeClr val="tx1"/>
                          </a:solidFill>
                          <a:latin typeface="Avenir Next LT Pro" panose="020B0504020202020204" pitchFamily="34" charset="77"/>
                          <a:ea typeface="+mn-ea"/>
                          <a:cs typeface="+mn-cs"/>
                        </a:rPr>
                        <a:t>Infrastructure development like flood control dams, canalization and related works, river bunds, flood storage ponds, and flood diversion tunnels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4614050"/>
                  </a:ext>
                </a:extLst>
              </a:tr>
              <a:tr h="234986">
                <a:tc>
                  <a:txBody>
                    <a:bodyPr/>
                    <a:lstStyle/>
                    <a:p>
                      <a:pPr>
                        <a:spcBef>
                          <a:spcPts val="200"/>
                        </a:spcBef>
                        <a:spcAft>
                          <a:spcPts val="200"/>
                        </a:spcAft>
                      </a:pPr>
                      <a:r>
                        <a:rPr lang="en-NP" sz="1100" b="1">
                          <a:solidFill>
                            <a:schemeClr val="bg1"/>
                          </a:solidFill>
                          <a:latin typeface="Avenir Next LT Pro" panose="020B0504020202020204" pitchFamily="34" charset="77"/>
                        </a:rPr>
                        <a:t>PHASE 2 RECOVERY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600"/>
                        </a:spcBef>
                        <a:spcAft>
                          <a:spcPts val="600"/>
                        </a:spcAft>
                      </a:pPr>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tc>
                  <a:txBody>
                    <a:bodyPr/>
                    <a:lstStyle/>
                    <a:p>
                      <a:pPr>
                        <a:spcBef>
                          <a:spcPts val="600"/>
                        </a:spcBef>
                        <a:spcAft>
                          <a:spcPts val="600"/>
                        </a:spcAft>
                      </a:pPr>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282271250"/>
                  </a:ext>
                </a:extLst>
              </a:tr>
              <a:tr h="2612493">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100" b="1" i="0" kern="1200">
                          <a:solidFill>
                            <a:schemeClr val="accent5">
                              <a:lumMod val="75000"/>
                            </a:schemeClr>
                          </a:solidFill>
                          <a:effectLst/>
                          <a:latin typeface="Avenir Next LT Pro" panose="020B0504020202020204" pitchFamily="34" charset="77"/>
                          <a:ea typeface="+mn-ea"/>
                          <a:cs typeface="+mn-cs"/>
                        </a:rPr>
                        <a:t>Duration: </a:t>
                      </a:r>
                      <a:r>
                        <a:rPr lang="en-US" sz="1100" b="0" i="0" kern="1200">
                          <a:solidFill>
                            <a:schemeClr val="tx1"/>
                          </a:solidFill>
                          <a:effectLst/>
                          <a:latin typeface="Avenir Next LT Pro" panose="020B0504020202020204" pitchFamily="34" charset="77"/>
                          <a:ea typeface="+mn-ea"/>
                          <a:cs typeface="+mn-cs"/>
                        </a:rPr>
                        <a:t>3 years to 8 years</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100" b="1" i="0" kern="1200">
                          <a:solidFill>
                            <a:schemeClr val="accent5">
                              <a:lumMod val="75000"/>
                            </a:schemeClr>
                          </a:solidFill>
                          <a:effectLst/>
                          <a:latin typeface="Avenir Next LT Pro" panose="020B0504020202020204" pitchFamily="34" charset="77"/>
                          <a:ea typeface="+mn-ea"/>
                          <a:cs typeface="+mn-cs"/>
                        </a:rPr>
                        <a:t>Action:</a:t>
                      </a: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Identify and allocate government land for permanent settlement.</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Provide compensation and loans to affected individuals for construction.</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Improve  DRR  strategies, putting an emphasis on prevention.</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Vertical integration of adaptation into the development municipal premises  and their annual investment plans. </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Use the National Adaptation Plan (NAP) process to formulate and carry out specific projects.</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Put in place economic recovery initiatives.</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Carry out capacity building and sensitization, especially targeting the youth.</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Conduct regular analysis of disaster evolution to revise and update contingency plans.</a:t>
                      </a:r>
                      <a:endParaRPr lang="en-TH" sz="1100" b="0" i="0" kern="1200">
                        <a:solidFill>
                          <a:schemeClr val="tx1"/>
                        </a:solidFill>
                        <a:effectLst/>
                        <a:latin typeface="Avenir Next LT Pro" panose="020B0504020202020204" pitchFamily="34" charset="77"/>
                        <a:ea typeface="+mn-ea"/>
                        <a:cs typeface="+mn-cs"/>
                      </a:endParaRPr>
                    </a:p>
                    <a:p>
                      <a:pPr marL="228600" lvl="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Execute infrastructure projects aimed at reducing the likelihood of flooding and sea-level rise.</a:t>
                      </a:r>
                      <a:endParaRPr lang="en-TH" sz="1100" b="0" i="0" kern="1200">
                        <a:solidFill>
                          <a:schemeClr val="tx1"/>
                        </a:solidFill>
                        <a:effectLst/>
                        <a:latin typeface="Avenir Next LT Pro" panose="020B0504020202020204" pitchFamily="34" charset="77"/>
                        <a:ea typeface="+mn-ea"/>
                        <a:cs typeface="+mn-cs"/>
                      </a:endParaRPr>
                    </a:p>
                    <a:p>
                      <a:pPr marL="228600" indent="-228600">
                        <a:buFont typeface="+mj-lt"/>
                        <a:buAutoNum type="arabicPeriod"/>
                      </a:pPr>
                      <a:r>
                        <a:rPr lang="en-US" sz="1100" b="0" i="0" kern="1200">
                          <a:solidFill>
                            <a:schemeClr val="tx1"/>
                          </a:solidFill>
                          <a:effectLst/>
                          <a:latin typeface="Avenir Next LT Pro" panose="020B0504020202020204" pitchFamily="34" charset="77"/>
                          <a:ea typeface="+mn-ea"/>
                          <a:cs typeface="+mn-cs"/>
                        </a:rPr>
                        <a:t>Develop a contingency plan for effective response to potential future disasters.</a:t>
                      </a:r>
                      <a:r>
                        <a:rPr lang="en-TH" sz="1100" b="0" i="0" kern="1200">
                          <a:solidFill>
                            <a:schemeClr val="tx1"/>
                          </a:solidFill>
                          <a:effectLst/>
                          <a:latin typeface="Avenir Next LT Pro" panose="020B0504020202020204" pitchFamily="34" charset="77"/>
                          <a:ea typeface="+mn-ea"/>
                          <a:cs typeface="+mn-cs"/>
                        </a:rPr>
                        <a:t> </a:t>
                      </a:r>
                      <a:r>
                        <a:rPr lang="en-US" sz="1100" b="0" i="0" kern="1200">
                          <a:solidFill>
                            <a:schemeClr val="tx1"/>
                          </a:solidFill>
                          <a:effectLst/>
                          <a:latin typeface="Avenir Next LT Pro" panose="020B0504020202020204" pitchFamily="34" charset="77"/>
                          <a:ea typeface="+mn-ea"/>
                          <a:cs typeface="+mn-cs"/>
                        </a:rPr>
                        <a:t> </a:t>
                      </a:r>
                      <a:endParaRPr lang="en-TH" sz="1100" b="0" i="0" kern="1200">
                        <a:solidFill>
                          <a:schemeClr val="tx1"/>
                        </a:solidFill>
                        <a:effectLst/>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100" kern="1200">
                          <a:solidFill>
                            <a:schemeClr val="tx1"/>
                          </a:solidFill>
                          <a:latin typeface="Avenir Next LT Pro" panose="020B0504020202020204" pitchFamily="34" charset="77"/>
                          <a:ea typeface="+mn-ea"/>
                          <a:cs typeface="+mn-cs"/>
                        </a:rPr>
                        <a:t>absence of an appropriate recovery plans </a:t>
                      </a:r>
                      <a:endParaRPr lang="en-NP" sz="110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spcBef>
                          <a:spcPts val="600"/>
                        </a:spcBef>
                        <a:spcAft>
                          <a:spcPts val="600"/>
                        </a:spcAft>
                        <a:buFont typeface="Arial" panose="020B0604020202020204" pitchFamily="34" charset="0"/>
                        <a:buChar char="•"/>
                      </a:pPr>
                      <a:r>
                        <a:rPr lang="en-US" sz="1100" kern="1200">
                          <a:solidFill>
                            <a:schemeClr val="tx1"/>
                          </a:solidFill>
                          <a:latin typeface="Avenir Next LT Pro" panose="020B0504020202020204" pitchFamily="34" charset="77"/>
                          <a:ea typeface="+mn-ea"/>
                          <a:cs typeface="+mn-cs"/>
                        </a:rPr>
                        <a:t>Laws and policies that regulate land ownership and management</a:t>
                      </a:r>
                    </a:p>
                    <a:p>
                      <a:pPr marL="171450" indent="-171450">
                        <a:spcBef>
                          <a:spcPts val="600"/>
                        </a:spcBef>
                        <a:spcAft>
                          <a:spcPts val="600"/>
                        </a:spcAft>
                        <a:buFont typeface="Arial" panose="020B0604020202020204" pitchFamily="34" charset="0"/>
                        <a:buChar char="•"/>
                      </a:pPr>
                      <a:endParaRPr lang="en-US" sz="1100" kern="1200">
                        <a:solidFill>
                          <a:schemeClr val="tx1"/>
                        </a:solidFill>
                        <a:latin typeface="Avenir Next LT Pro" panose="020B0504020202020204" pitchFamily="34" charset="77"/>
                        <a:ea typeface="+mn-ea"/>
                        <a:cs typeface="+mn-cs"/>
                      </a:endParaRPr>
                    </a:p>
                    <a:p>
                      <a:pPr marL="171450" indent="-171450">
                        <a:spcBef>
                          <a:spcPts val="600"/>
                        </a:spcBef>
                        <a:spcAft>
                          <a:spcPts val="600"/>
                        </a:spcAft>
                        <a:buFont typeface="Arial" panose="020B0604020202020204" pitchFamily="34" charset="0"/>
                        <a:buChar char="•"/>
                      </a:pPr>
                      <a:endParaRPr lang="en-US" sz="110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3688002"/>
                  </a:ext>
                </a:extLst>
              </a:tr>
            </a:tbl>
          </a:graphicData>
        </a:graphic>
      </p:graphicFrame>
      <p:pic>
        <p:nvPicPr>
          <p:cNvPr id="3" name="Picture 2" descr="grayscale photo of water waves">
            <a:extLst>
              <a:ext uri="{FF2B5EF4-FFF2-40B4-BE49-F238E27FC236}">
                <a16:creationId xmlns:a16="http://schemas.microsoft.com/office/drawing/2014/main" id="{CA5B33FA-4F79-3893-A1A3-E1DD5D2D3FE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40"/>
          <a:stretch/>
        </p:blipFill>
        <p:spPr bwMode="auto">
          <a:xfrm>
            <a:off x="-1" y="0"/>
            <a:ext cx="12192001" cy="67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88AA6C-8579-0B09-31BB-D014AA004A56}"/>
              </a:ext>
            </a:extLst>
          </p:cNvPr>
          <p:cNvSpPr/>
          <p:nvPr/>
        </p:nvSpPr>
        <p:spPr>
          <a:xfrm>
            <a:off x="1" y="1285"/>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50B6FA7-828E-4D4E-AD35-2EB6C39AD6E8}"/>
              </a:ext>
            </a:extLst>
          </p:cNvPr>
          <p:cNvSpPr txBox="1"/>
          <p:nvPr/>
        </p:nvSpPr>
        <p:spPr>
          <a:xfrm>
            <a:off x="163889" y="76390"/>
            <a:ext cx="386355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FLOODS: RECOVERY</a:t>
            </a:r>
          </a:p>
        </p:txBody>
      </p:sp>
      <p:sp>
        <p:nvSpPr>
          <p:cNvPr id="4" name="TextBox 3">
            <a:extLst>
              <a:ext uri="{FF2B5EF4-FFF2-40B4-BE49-F238E27FC236}">
                <a16:creationId xmlns:a16="http://schemas.microsoft.com/office/drawing/2014/main" id="{DC2F8685-5EC5-6F9D-3DDA-76A6C67078C6}"/>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2 days to 14 days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3 months to several years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20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4DCBF88-AD47-D9C1-27B0-B3102381DCC7}"/>
              </a:ext>
            </a:extLst>
          </p:cNvPr>
          <p:cNvSpPr txBox="1"/>
          <p:nvPr/>
        </p:nvSpPr>
        <p:spPr>
          <a:xfrm>
            <a:off x="4391262" y="4855800"/>
            <a:ext cx="7674358" cy="1857235"/>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5" name="TextBox 14">
            <a:extLst>
              <a:ext uri="{FF2B5EF4-FFF2-40B4-BE49-F238E27FC236}">
                <a16:creationId xmlns:a16="http://schemas.microsoft.com/office/drawing/2014/main" id="{482D1477-576B-BC9C-9CA4-530780C0772E}"/>
              </a:ext>
            </a:extLst>
          </p:cNvPr>
          <p:cNvSpPr txBox="1"/>
          <p:nvPr/>
        </p:nvSpPr>
        <p:spPr>
          <a:xfrm>
            <a:off x="4391262" y="2336861"/>
            <a:ext cx="7674358" cy="2362013"/>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AB692212-32A3-F9C6-3EB1-3F79ED4B9461}"/>
              </a:ext>
            </a:extLst>
          </p:cNvPr>
          <p:cNvSpPr txBox="1"/>
          <p:nvPr/>
        </p:nvSpPr>
        <p:spPr>
          <a:xfrm>
            <a:off x="4391262" y="190293"/>
            <a:ext cx="7674358" cy="1989642"/>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6" name="TextBox 5">
            <a:extLst>
              <a:ext uri="{FF2B5EF4-FFF2-40B4-BE49-F238E27FC236}">
                <a16:creationId xmlns:a16="http://schemas.microsoft.com/office/drawing/2014/main" id="{D0EE06A9-C75C-BEE6-FAB9-2D56B22E9141}"/>
              </a:ext>
            </a:extLst>
          </p:cNvPr>
          <p:cNvSpPr txBox="1"/>
          <p:nvPr/>
        </p:nvSpPr>
        <p:spPr>
          <a:xfrm>
            <a:off x="4440978" y="4855802"/>
            <a:ext cx="6759329" cy="477054"/>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ASIA PACIFIC</a:t>
            </a:r>
            <a:b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Kiribati, Micronesia, Nauru, Sri Lanka, State of Palestine</a:t>
            </a:r>
            <a:endParaRPr kumimoji="0" lang="en-NP" sz="14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10" name="TextBox 9">
            <a:extLst>
              <a:ext uri="{FF2B5EF4-FFF2-40B4-BE49-F238E27FC236}">
                <a16:creationId xmlns:a16="http://schemas.microsoft.com/office/drawing/2014/main" id="{E829DDAE-FC0E-FB59-7C83-7DB570BCB3BC}"/>
              </a:ext>
            </a:extLst>
          </p:cNvPr>
          <p:cNvSpPr txBox="1"/>
          <p:nvPr/>
        </p:nvSpPr>
        <p:spPr>
          <a:xfrm>
            <a:off x="4440978" y="212372"/>
            <a:ext cx="43780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LATIN AMERICA AND CARIBBEAN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Brazil, Chile, Paraguay, Uruguay,Bolivia, Argentina</a:t>
            </a:r>
            <a:endParaRPr kumimoji="0" lang="en-NP" sz="105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413AE146-6130-A0DB-A99F-5DAAB5DE5920}"/>
              </a:ext>
            </a:extLst>
          </p:cNvPr>
          <p:cNvSpPr txBox="1"/>
          <p:nvPr/>
        </p:nvSpPr>
        <p:spPr>
          <a:xfrm>
            <a:off x="4440978" y="662726"/>
            <a:ext cx="7488552" cy="1379865"/>
          </a:xfrm>
          <a:prstGeom prst="rect">
            <a:avLst/>
          </a:prstGeom>
          <a:noFill/>
        </p:spPr>
        <p:txBody>
          <a:bodyPr wrap="square">
            <a:spAutoFit/>
          </a:bodyPr>
          <a:lstStyle>
            <a:defPPr>
              <a:defRPr lang="en-NP"/>
            </a:defPPr>
            <a:lvl1pPr marL="171450" indent="-171450">
              <a:buFont typeface="Arial" panose="020B0604020202020204" pitchFamily="34" charset="0"/>
              <a:buChar char="•"/>
              <a:defRPr sz="1100" b="0" i="0">
                <a:solidFill>
                  <a:srgbClr val="374151"/>
                </a:solidFill>
                <a:effectLst/>
                <a:latin typeface="Avenir Next LT Pro" panose="020B0504020202020204" pitchFamily="34" charset="77"/>
              </a:defRPr>
            </a:lvl1pPr>
          </a:lstStyle>
          <a:p>
            <a:pPr lvl="0">
              <a:spcBef>
                <a:spcPts val="200"/>
              </a:spcBef>
              <a:spcAft>
                <a:spcPts val="200"/>
              </a:spcAf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Significant agricultural losses due to drought </a:t>
            </a:r>
            <a:r>
              <a:rPr lang="en-US"/>
              <a:t>were reported in </a:t>
            </a: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LAC region</a:t>
            </a:r>
            <a:r>
              <a:rPr lang="en-US"/>
              <a:t>,</a:t>
            </a: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 e.g. in Brazil, 4 million animal deaths were reported in 2012 alone, while Uruguay mentioned a rise in food prices.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Water scarcity affects the day-to-day lives of people and businesses, </a:t>
            </a:r>
            <a:r>
              <a:rPr lang="en-US"/>
              <a:t>e</a:t>
            </a: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.g. in Chile, extreme drought for over 13 years caused water scarcity in almost half of the country’s municipalities.</a:t>
            </a:r>
          </a:p>
          <a:p>
            <a:pPr lvl="0">
              <a:spcBef>
                <a:spcPts val="200"/>
              </a:spcBef>
              <a:spcAft>
                <a:spcPts val="200"/>
              </a:spcAf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Droughts have also affected infrastructure, particularly water supply systems. In Panama, the 2015-2016 El Niño phenomenon caused a rainfall deficit, leading to decreased flows in </a:t>
            </a:r>
            <a:r>
              <a:rPr lang="en-US"/>
              <a:t>rivers that </a:t>
            </a: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supply drinking water. The low water levels even led to the Panama Canal announcing possible navigation restrictions.</a:t>
            </a:r>
          </a:p>
        </p:txBody>
      </p:sp>
      <p:sp>
        <p:nvSpPr>
          <p:cNvPr id="2" name="TextBox 1">
            <a:extLst>
              <a:ext uri="{FF2B5EF4-FFF2-40B4-BE49-F238E27FC236}">
                <a16:creationId xmlns:a16="http://schemas.microsoft.com/office/drawing/2014/main" id="{21B8FA5F-E6EB-A647-BDD2-6F50B97954DF}"/>
              </a:ext>
            </a:extLst>
          </p:cNvPr>
          <p:cNvSpPr txBox="1"/>
          <p:nvPr/>
        </p:nvSpPr>
        <p:spPr>
          <a:xfrm>
            <a:off x="4440978" y="5305847"/>
            <a:ext cx="7205716" cy="1600438"/>
          </a:xfrm>
          <a:prstGeom prst="rect">
            <a:avLst/>
          </a:prstGeom>
          <a:noFill/>
        </p:spPr>
        <p:txBody>
          <a:bodyPr wrap="square">
            <a:spAutoFit/>
          </a:bodyPr>
          <a:lstStyle>
            <a:defPPr>
              <a:defRPr lang="en-NP"/>
            </a:defPPr>
            <a:lvl1pPr marL="171450" indent="-171450">
              <a:buFont typeface="Arial" panose="020B0604020202020204" pitchFamily="34" charset="0"/>
              <a:buChar char="•"/>
              <a:defRPr sz="1100" b="0" i="0">
                <a:solidFill>
                  <a:srgbClr val="374151"/>
                </a:solidFill>
                <a:effectLst/>
                <a:latin typeface="Avenir Next LT Pro" panose="020B0504020202020204" pitchFamily="34" charset="77"/>
              </a:defRPr>
            </a:lvl1p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Countries in Asia Pacific mainly talked about the impact of drought on safe drinking water and agricultural productivity, linked to food security.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Nauru mentioned how long-term drought conditions have strained the island’s water supply. Soil quality and food security have also suffered, with main crops like coconuts, pandanus, and breadfruit failing to produce fruit. </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The loss of trees that maintain soil stability has led to beach erosion and loss of land, posing further environmental and infrastructural challenges.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3" name="TextBox 2">
            <a:extLst>
              <a:ext uri="{FF2B5EF4-FFF2-40B4-BE49-F238E27FC236}">
                <a16:creationId xmlns:a16="http://schemas.microsoft.com/office/drawing/2014/main" id="{9B9AD4B9-FF86-9495-FC25-081590AD9B3A}"/>
              </a:ext>
            </a:extLst>
          </p:cNvPr>
          <p:cNvSpPr txBox="1"/>
          <p:nvPr/>
        </p:nvSpPr>
        <p:spPr>
          <a:xfrm>
            <a:off x="4440978" y="2336862"/>
            <a:ext cx="7377716" cy="492443"/>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AFRICA</a:t>
            </a:r>
            <a:br>
              <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Angola, Botswana, Ethiopia, Kenya, Mali, Morocco, Namibia, Somalia</a:t>
            </a:r>
            <a:endPar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4" name="TextBox 3">
            <a:extLst>
              <a:ext uri="{FF2B5EF4-FFF2-40B4-BE49-F238E27FC236}">
                <a16:creationId xmlns:a16="http://schemas.microsoft.com/office/drawing/2014/main" id="{E5129894-8DFB-5536-62E7-283E40C16A30}"/>
              </a:ext>
            </a:extLst>
          </p:cNvPr>
          <p:cNvSpPr txBox="1"/>
          <p:nvPr/>
        </p:nvSpPr>
        <p:spPr>
          <a:xfrm>
            <a:off x="4440978" y="2759883"/>
            <a:ext cx="7377716" cy="1938992"/>
          </a:xfrm>
          <a:prstGeom prst="rect">
            <a:avLst/>
          </a:prstGeom>
          <a:noFill/>
        </p:spPr>
        <p:txBody>
          <a:bodyPr wrap="square">
            <a:spAutoFit/>
          </a:bodyPr>
          <a:lstStyle>
            <a:defPPr>
              <a:defRPr lang="en-NP"/>
            </a:defPPr>
            <a:lvl1pPr marL="171450" indent="-171450">
              <a:buFont typeface="Arial" panose="020B0604020202020204" pitchFamily="34" charset="0"/>
              <a:buChar char="•"/>
              <a:defRPr sz="1100" b="0" i="0">
                <a:solidFill>
                  <a:srgbClr val="374151"/>
                </a:solidFill>
                <a:effectLst/>
                <a:latin typeface="Avenir Next LT Pro" panose="020B0504020202020204" pitchFamily="34" charset="77"/>
              </a:defRPr>
            </a:lvl1p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Africa has been grappling with severe and frequent droughts over the past few years. Ethiopia and the Horn of Africa in general have been experiencing drought for six consecutive years since 2017. This has resulted in the loss of millions of livestock, crop failure, and subsequent food insecurity and malnutrition.</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Known as the "water tower" of Southern Africa, Lesotho is facing significant economic hardship due to decreased water levels in dams and reservoirs during droughts. Moreover, dependence on hydropower has led to power shortages.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Widespread crop failure and livestock deaths lead to severe food insecurity. Moreover, drought conditions contribute to water scarcity, adding another layer of struggle for people.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Drought has caused displacement of communities and increased migration, leading to conflicts over resources and loss of community status and identity.</a:t>
            </a:r>
          </a:p>
        </p:txBody>
      </p:sp>
      <p:pic>
        <p:nvPicPr>
          <p:cNvPr id="6146" name="Picture 2" descr="a close up of a rock wall with cracks in it">
            <a:extLst>
              <a:ext uri="{FF2B5EF4-FFF2-40B4-BE49-F238E27FC236}">
                <a16:creationId xmlns:a16="http://schemas.microsoft.com/office/drawing/2014/main" id="{460F0EEE-99DE-3454-8EED-A0E60AE7F5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21516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4F50F63-B4D1-568F-E50C-A16A4C212111}"/>
              </a:ext>
            </a:extLst>
          </p:cNvPr>
          <p:cNvSpPr/>
          <p:nvPr/>
        </p:nvSpPr>
        <p:spPr>
          <a:xfrm rot="10800000">
            <a:off x="1" y="0"/>
            <a:ext cx="4215160" cy="6858000"/>
          </a:xfrm>
          <a:prstGeom prst="rect">
            <a:avLst/>
          </a:prstGeom>
          <a:gradFill>
            <a:gsLst>
              <a:gs pos="2000">
                <a:schemeClr val="tx1">
                  <a:alpha val="72178"/>
                </a:schemeClr>
              </a:gs>
              <a:gs pos="61000">
                <a:schemeClr val="bg1">
                  <a:lumMod val="95000"/>
                  <a:alpha val="37818"/>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37E1F90-FD46-52FB-B3EA-DC12E84A49D4}"/>
              </a:ext>
            </a:extLst>
          </p:cNvPr>
          <p:cNvSpPr txBox="1"/>
          <p:nvPr/>
        </p:nvSpPr>
        <p:spPr>
          <a:xfrm>
            <a:off x="225818" y="3515305"/>
            <a:ext cx="2844048" cy="830997"/>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Drought</a:t>
            </a:r>
          </a:p>
        </p:txBody>
      </p:sp>
      <p:sp>
        <p:nvSpPr>
          <p:cNvPr id="17" name="TextBox 16">
            <a:extLst>
              <a:ext uri="{FF2B5EF4-FFF2-40B4-BE49-F238E27FC236}">
                <a16:creationId xmlns:a16="http://schemas.microsoft.com/office/drawing/2014/main" id="{3909673A-CCFF-B8B9-D4DE-44E00BD1B2D8}"/>
              </a:ext>
            </a:extLst>
          </p:cNvPr>
          <p:cNvSpPr txBox="1"/>
          <p:nvPr/>
        </p:nvSpPr>
        <p:spPr>
          <a:xfrm>
            <a:off x="225818" y="4346302"/>
            <a:ext cx="1432572" cy="369332"/>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18" name="TextBox 17">
            <a:extLst>
              <a:ext uri="{FF2B5EF4-FFF2-40B4-BE49-F238E27FC236}">
                <a16:creationId xmlns:a16="http://schemas.microsoft.com/office/drawing/2014/main" id="{45AFD4AC-734C-2427-8EA3-31267C564FCA}"/>
              </a:ext>
            </a:extLst>
          </p:cNvPr>
          <p:cNvSpPr txBox="1"/>
          <p:nvPr/>
        </p:nvSpPr>
        <p:spPr>
          <a:xfrm>
            <a:off x="0" y="6594495"/>
            <a:ext cx="116249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Tree>
    <p:extLst>
      <p:ext uri="{BB962C8B-B14F-4D97-AF65-F5344CB8AC3E}">
        <p14:creationId xmlns:p14="http://schemas.microsoft.com/office/powerpoint/2010/main" val="220222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3819959525"/>
              </p:ext>
            </p:extLst>
          </p:nvPr>
        </p:nvGraphicFramePr>
        <p:xfrm>
          <a:off x="179118" y="691200"/>
          <a:ext cx="11812521" cy="5188959"/>
        </p:xfrm>
        <a:graphic>
          <a:graphicData uri="http://schemas.openxmlformats.org/drawingml/2006/table">
            <a:tbl>
              <a:tblPr firstRow="1" bandRow="1">
                <a:tableStyleId>{5940675A-B579-460E-94D1-54222C63F5DA}</a:tableStyleId>
              </a:tblPr>
              <a:tblGrid>
                <a:gridCol w="8336232">
                  <a:extLst>
                    <a:ext uri="{9D8B030D-6E8A-4147-A177-3AD203B41FA5}">
                      <a16:colId xmlns:a16="http://schemas.microsoft.com/office/drawing/2014/main" val="1397610462"/>
                    </a:ext>
                  </a:extLst>
                </a:gridCol>
                <a:gridCol w="1543050">
                  <a:extLst>
                    <a:ext uri="{9D8B030D-6E8A-4147-A177-3AD203B41FA5}">
                      <a16:colId xmlns:a16="http://schemas.microsoft.com/office/drawing/2014/main" val="1300160662"/>
                    </a:ext>
                  </a:extLst>
                </a:gridCol>
                <a:gridCol w="1933239">
                  <a:extLst>
                    <a:ext uri="{9D8B030D-6E8A-4147-A177-3AD203B41FA5}">
                      <a16:colId xmlns:a16="http://schemas.microsoft.com/office/drawing/2014/main" val="3786587790"/>
                    </a:ext>
                  </a:extLst>
                </a:gridCol>
              </a:tblGrid>
              <a:tr h="243172">
                <a:tc>
                  <a:txBody>
                    <a:bodyPr/>
                    <a:lstStyle/>
                    <a:p>
                      <a:r>
                        <a:rPr lang="en-NP" sz="1080" b="1">
                          <a:solidFill>
                            <a:schemeClr val="bg1"/>
                          </a:solidFill>
                          <a:latin typeface="Avenir Next LT Pro" panose="020B0504020202020204" pitchFamily="34" charset="77"/>
                        </a:rPr>
                        <a:t>PRE-PHASE 1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8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8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4932927">
                <a:tc>
                  <a:txBody>
                    <a:bodyPr/>
                    <a:lstStyle/>
                    <a:p>
                      <a:pPr marL="228600" indent="-228600">
                        <a:spcBef>
                          <a:spcPts val="200"/>
                        </a:spcBef>
                        <a:spcAft>
                          <a:spcPts val="200"/>
                        </a:spcAft>
                        <a:buFont typeface="+mj-lt"/>
                        <a:buAutoNum type="arabicPeriod"/>
                      </a:pPr>
                      <a:r>
                        <a:rPr lang="en-US" sz="1080" b="1" i="0" kern="1200">
                          <a:solidFill>
                            <a:schemeClr val="accent5">
                              <a:lumMod val="50000"/>
                            </a:schemeClr>
                          </a:solidFill>
                          <a:effectLst/>
                          <a:latin typeface="Avenir Next LT Pro" panose="020B0504020202020204" pitchFamily="34" charset="77"/>
                          <a:ea typeface="+mn-ea"/>
                          <a:cs typeface="+mn-cs"/>
                        </a:rPr>
                        <a:t>Formulate drought plans and strategies: </a:t>
                      </a:r>
                      <a:r>
                        <a:rPr lang="en-US" sz="1080" b="0" i="0" kern="1200">
                          <a:solidFill>
                            <a:schemeClr val="tx1"/>
                          </a:solidFill>
                          <a:effectLst/>
                          <a:latin typeface="Avenir Next LT Pro" panose="020B0504020202020204" pitchFamily="34" charset="77"/>
                          <a:ea typeface="+mn-ea"/>
                          <a:cs typeface="+mn-cs"/>
                        </a:rPr>
                        <a:t>For example, safeguard water, promote desalination, advanced and centralized irrigation techniques, crop diversification, drought resistant crops, dam constructions, ban drilling wells, etc. </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80" b="1" i="0" kern="1200">
                          <a:solidFill>
                            <a:schemeClr val="accent5">
                              <a:lumMod val="50000"/>
                            </a:schemeClr>
                          </a:solidFill>
                          <a:effectLst/>
                          <a:latin typeface="Avenir Next LT Pro" panose="020B0504020202020204" pitchFamily="34" charset="77"/>
                          <a:ea typeface="+mn-ea"/>
                          <a:cs typeface="+mn-cs"/>
                        </a:rPr>
                        <a:t>Formulate contingency measures: </a:t>
                      </a:r>
                      <a:r>
                        <a:rPr lang="en-US" sz="1080" b="0" i="0" kern="1200">
                          <a:solidFill>
                            <a:schemeClr val="tx1"/>
                          </a:solidFill>
                          <a:effectLst/>
                          <a:latin typeface="Avenir Next LT Pro" panose="020B0504020202020204" pitchFamily="34" charset="77"/>
                          <a:ea typeface="+mn-ea"/>
                          <a:cs typeface="+mn-cs"/>
                        </a:rPr>
                        <a:t>Livestock reserves, seawater desalination projects, banning well-drilling, construction of dams, wastewater reuse, drip irrigation practices, constant monitoring of water salinity</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80" b="1" i="0" kern="1200">
                          <a:solidFill>
                            <a:schemeClr val="accent5">
                              <a:lumMod val="50000"/>
                            </a:schemeClr>
                          </a:solidFill>
                          <a:effectLst/>
                          <a:latin typeface="Avenir Next LT Pro" panose="020B0504020202020204" pitchFamily="34" charset="77"/>
                          <a:ea typeface="+mn-ea"/>
                          <a:cs typeface="+mn-cs"/>
                        </a:rPr>
                        <a:t>Set up alert</a:t>
                      </a:r>
                      <a:r>
                        <a:rPr lang="en-US" sz="1080" b="1" i="0" kern="1200">
                          <a:solidFill>
                            <a:schemeClr val="accent5">
                              <a:lumMod val="50000"/>
                            </a:schemeClr>
                          </a:solidFill>
                          <a:effectLst/>
                          <a:latin typeface="+mn-lt"/>
                          <a:ea typeface="+mn-ea"/>
                          <a:cs typeface="+mn-cs"/>
                        </a:rPr>
                        <a:t> </a:t>
                      </a:r>
                      <a:r>
                        <a:rPr lang="en-US" sz="1080" b="1" i="0" kern="1200">
                          <a:solidFill>
                            <a:schemeClr val="accent5">
                              <a:lumMod val="50000"/>
                            </a:schemeClr>
                          </a:solidFill>
                          <a:effectLst/>
                          <a:latin typeface="Avenir Next LT Pro" panose="020B0504020202020204" pitchFamily="34" charset="77"/>
                          <a:ea typeface="+mn-ea"/>
                          <a:cs typeface="+mn-cs"/>
                        </a:rPr>
                        <a:t>levels</a:t>
                      </a:r>
                      <a:r>
                        <a:rPr lang="en-US" sz="1080" b="0" i="0" kern="1200">
                          <a:solidFill>
                            <a:schemeClr val="accent5">
                              <a:lumMod val="50000"/>
                            </a:schemeClr>
                          </a:solidFill>
                          <a:effectLst/>
                          <a:latin typeface="Avenir Next LT Pro" panose="020B0504020202020204" pitchFamily="34" charset="77"/>
                          <a:ea typeface="+mn-ea"/>
                          <a:cs typeface="+mn-cs"/>
                        </a:rPr>
                        <a:t>: </a:t>
                      </a:r>
                      <a:r>
                        <a:rPr lang="en-US" sz="1080" b="0" i="0" kern="1200">
                          <a:solidFill>
                            <a:schemeClr val="tx1"/>
                          </a:solidFill>
                          <a:effectLst/>
                          <a:latin typeface="Avenir Next LT Pro" panose="020B0504020202020204" pitchFamily="34" charset="77"/>
                          <a:ea typeface="+mn-ea"/>
                          <a:cs typeface="+mn-cs"/>
                        </a:rPr>
                        <a:t>Drought alert systems based on weather pattern monitoring with pre-set thresholds that trigger various stages of drought response and that engage different sectors depending on the severity of the drought. For example, in Kiribati the alert levels are based on indexes and triggers such as a 3-month index falling below the 40th percentile (Alert Level 1) and a 12-month index falling below the 25th percentile (Alert Level 2). In Lesotho, upon extreme weather warnings, the Disaster Management Authority activates early warnings and response measures are coordinated at the community levels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80" b="1" i="0" kern="1200">
                          <a:solidFill>
                            <a:schemeClr val="accent5">
                              <a:lumMod val="50000"/>
                            </a:schemeClr>
                          </a:solidFill>
                          <a:effectLst/>
                          <a:latin typeface="Avenir Next LT Pro" panose="020B0504020202020204" pitchFamily="34" charset="77"/>
                          <a:ea typeface="+mn-ea"/>
                          <a:cs typeface="+mn-cs"/>
                        </a:rPr>
                        <a:t>Conduct drought assessments and collect data: </a:t>
                      </a:r>
                      <a:r>
                        <a:rPr lang="en-US" sz="1080" b="0" i="0" kern="1200">
                          <a:solidFill>
                            <a:schemeClr val="tx1"/>
                          </a:solidFill>
                          <a:effectLst/>
                          <a:latin typeface="Avenir Next LT Pro" panose="020B0504020202020204" pitchFamily="34" charset="77"/>
                          <a:ea typeface="+mn-ea"/>
                          <a:cs typeface="+mn-cs"/>
                        </a:rPr>
                        <a:t>Regular data collection and assessments to identify foreseeable risks, ensuring availability of baseline data, maintaining an asset register for water-related assets, and developing surveys to understand access to clean, safe drinking water. Countries in Africa have been focusing on assessment on IPC classification on food security. Weather stations monitor day – day weather</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80" b="1" i="0" kern="1200">
                          <a:solidFill>
                            <a:schemeClr val="accent5">
                              <a:lumMod val="50000"/>
                            </a:schemeClr>
                          </a:solidFill>
                          <a:effectLst/>
                          <a:latin typeface="Avenir Next LT Pro" panose="020B0504020202020204" pitchFamily="34" charset="77"/>
                          <a:ea typeface="+mn-ea"/>
                          <a:cs typeface="+mn-cs"/>
                        </a:rPr>
                        <a:t>Raise community awareness</a:t>
                      </a:r>
                      <a:r>
                        <a:rPr lang="en-US" sz="1080" b="0" i="0" kern="1200">
                          <a:solidFill>
                            <a:schemeClr val="tx1"/>
                          </a:solidFill>
                          <a:effectLst/>
                          <a:latin typeface="Avenir Next LT Pro" panose="020B0504020202020204" pitchFamily="34" charset="77"/>
                          <a:ea typeface="+mn-ea"/>
                          <a:cs typeface="+mn-cs"/>
                        </a:rPr>
                        <a:t>: Raising community awareness by disseminating data and encouraging water conservation practices. Drought communications working groups at government level to communicate about drought conditions. Drought Response Communications Plan being developed in several countries.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80" b="1" i="0" kern="1200">
                          <a:solidFill>
                            <a:schemeClr val="accent5">
                              <a:lumMod val="50000"/>
                            </a:schemeClr>
                          </a:solidFill>
                          <a:effectLst/>
                          <a:latin typeface="Avenir Next LT Pro" panose="020B0504020202020204" pitchFamily="34" charset="77"/>
                          <a:ea typeface="+mn-ea"/>
                          <a:cs typeface="+mn-cs"/>
                        </a:rPr>
                        <a:t>Monitor drought for early warning: </a:t>
                      </a:r>
                      <a:r>
                        <a:rPr lang="en-US" sz="1080" b="0" i="0" kern="1200">
                          <a:solidFill>
                            <a:schemeClr val="tx1"/>
                          </a:solidFill>
                          <a:effectLst/>
                          <a:latin typeface="Avenir Next LT Pro" panose="020B0504020202020204" pitchFamily="34" charset="77"/>
                          <a:ea typeface="+mn-ea"/>
                          <a:cs typeface="+mn-cs"/>
                        </a:rPr>
                        <a:t>Weather forecasts and outlooks, together with online drought monitor incorporating different atmospheric variables, enabling prediction and monitoring of drought for early warning. For example, Argentina has an Agriculture emergency Monitoring Office, which established drought monitoring tables that provide tools for monitoring meteorological and agronomic conditions.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80" b="1" i="0" kern="1200">
                          <a:solidFill>
                            <a:schemeClr val="accent5">
                              <a:lumMod val="50000"/>
                            </a:schemeClr>
                          </a:solidFill>
                          <a:effectLst/>
                          <a:latin typeface="Avenir Next LT Pro" panose="020B0504020202020204" pitchFamily="34" charset="77"/>
                          <a:ea typeface="+mn-ea"/>
                          <a:cs typeface="+mn-cs"/>
                        </a:rPr>
                        <a:t>Set up of insurance and financial measures: </a:t>
                      </a:r>
                      <a:r>
                        <a:rPr lang="en-US" sz="1080" b="0" i="0" kern="1200">
                          <a:solidFill>
                            <a:schemeClr val="tx1"/>
                          </a:solidFill>
                          <a:effectLst/>
                          <a:latin typeface="Avenir Next LT Pro" panose="020B0504020202020204" pitchFamily="34" charset="77"/>
                          <a:ea typeface="+mn-ea"/>
                          <a:cs typeface="+mn-cs"/>
                        </a:rPr>
                        <a:t>Safety insurance for droughts for smallholder farmers (e.g. Agrarian Insurance). In some countries, insurance is provided for farmers for certain crops. Some countries have a Special Drought Fund, some have national emergency funds that can be drawn on during drought. Morocco mentions "TAAMINE AL MAHSSOL" (insurance of agricultural yield) that provides farmers comprehensive coverage against drought.</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80" b="1" i="0" kern="1200">
                          <a:solidFill>
                            <a:schemeClr val="accent5">
                              <a:lumMod val="50000"/>
                            </a:schemeClr>
                          </a:solidFill>
                          <a:effectLst/>
                          <a:latin typeface="Avenir Next LT Pro" panose="020B0504020202020204" pitchFamily="34" charset="77"/>
                          <a:ea typeface="+mn-ea"/>
                          <a:cs typeface="+mn-cs"/>
                        </a:rPr>
                        <a:t>Strategies for early emergency response: </a:t>
                      </a:r>
                      <a:r>
                        <a:rPr lang="en-US" sz="1080" b="0" i="0" kern="1200">
                          <a:solidFill>
                            <a:schemeClr val="tx1"/>
                          </a:solidFill>
                          <a:effectLst/>
                          <a:latin typeface="Avenir Next LT Pro" panose="020B0504020202020204" pitchFamily="34" charset="77"/>
                          <a:ea typeface="+mn-ea"/>
                          <a:cs typeface="+mn-cs"/>
                        </a:rPr>
                        <a:t>Preparedness before a drought involves putting resources in place for effective response. For instance, logistics information is updated in Kiribati to assist with planning and accessing the outer islands. A similar strategy is seen in Micronesia, where a drought declaration triggers a response five days before the event.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P" sz="1080">
                          <a:latin typeface="Avenir Next LT Pro" panose="020B0504020202020204" pitchFamily="34" charset="77"/>
                        </a:rPr>
                        <a:t>Comprehensive understanding on drought risks and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80">
                          <a:latin typeface="Avenir Next LT Pro" panose="020B0504020202020204" pitchFamily="34" charset="77"/>
                        </a:rPr>
                        <a:t>Lack of clear and efficient protocols and procedures for disaster response with thresholds tailored to drought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80">
                          <a:latin typeface="Avenir Next LT Pro" panose="020B0504020202020204" pitchFamily="34" charset="77"/>
                        </a:rPr>
                        <a:t>No dedicated agency to coordinate drought-related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80">
                          <a:latin typeface="Avenir Next LT Pro" panose="020B0504020202020204" pitchFamily="34" charset="77"/>
                        </a:rPr>
                        <a:t>Drought management is embedded within the institutional framework of disaster management, diluting drought planning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US" sz="1080" kern="1200">
                          <a:solidFill>
                            <a:schemeClr val="tx1"/>
                          </a:solidFill>
                          <a:latin typeface="Avenir Next LT Pro" panose="020B0504020202020204" pitchFamily="34" charset="77"/>
                          <a:ea typeface="+mn-ea"/>
                          <a:cs typeface="+mn-cs"/>
                        </a:rPr>
                        <a:t>Dedicated drought policy and risk financing strategies, pilot projects. </a:t>
                      </a:r>
                      <a:endParaRPr lang="en-TH" sz="108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1080" kern="1200">
                          <a:solidFill>
                            <a:schemeClr val="tx1"/>
                          </a:solidFill>
                          <a:latin typeface="Avenir Next LT Pro" panose="020B0504020202020204" pitchFamily="34" charset="77"/>
                          <a:ea typeface="+mn-ea"/>
                          <a:cs typeface="+mn-cs"/>
                        </a:rPr>
                        <a:t>National coverage of meteorological and hydrological services. </a:t>
                      </a:r>
                      <a:endParaRPr lang="en-TH" sz="108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1080" kern="1200">
                          <a:solidFill>
                            <a:schemeClr val="tx1"/>
                          </a:solidFill>
                          <a:latin typeface="Avenir Next LT Pro" panose="020B0504020202020204" pitchFamily="34" charset="77"/>
                          <a:ea typeface="+mn-ea"/>
                          <a:cs typeface="+mn-cs"/>
                        </a:rPr>
                        <a:t>Accessible and efficient early warning platform is needed to reach vulnerable areas. </a:t>
                      </a:r>
                      <a:endParaRPr lang="en-TH" sz="1080" kern="1200">
                        <a:solidFill>
                          <a:schemeClr val="tx1"/>
                        </a:solidFill>
                        <a:latin typeface="Avenir Next LT Pro" panose="020B0504020202020204" pitchFamily="34" charset="77"/>
                        <a:ea typeface="+mn-ea"/>
                        <a:cs typeface="+mn-cs"/>
                      </a:endParaRPr>
                    </a:p>
                    <a:p>
                      <a:pPr marL="171450" lvl="0" indent="-171450">
                        <a:buFont typeface="Arial" panose="020B0604020202020204" pitchFamily="34" charset="0"/>
                        <a:buChar char="•"/>
                      </a:pPr>
                      <a:r>
                        <a:rPr lang="en-US" sz="1080" kern="1200">
                          <a:solidFill>
                            <a:schemeClr val="tx1"/>
                          </a:solidFill>
                          <a:latin typeface="Avenir Next LT Pro" panose="020B0504020202020204" pitchFamily="34" charset="77"/>
                          <a:ea typeface="+mn-ea"/>
                          <a:cs typeface="+mn-cs"/>
                        </a:rPr>
                        <a:t>Development of a comprehensive framework for early warnings and strengthening drought forecasting. </a:t>
                      </a:r>
                      <a:endParaRPr lang="en-TH" sz="108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1080" kern="1200">
                          <a:solidFill>
                            <a:schemeClr val="tx1"/>
                          </a:solidFill>
                          <a:latin typeface="Avenir Next LT Pro" panose="020B0504020202020204" pitchFamily="34" charset="77"/>
                          <a:ea typeface="+mn-ea"/>
                          <a:cs typeface="+mn-cs"/>
                        </a:rPr>
                        <a:t>Sustainable model for drought relief. For example, the current model focuses on food aid and fodder, which are costly and don’t build adaptive capacity in communities. Models that build resilience need to be prioritized.</a:t>
                      </a:r>
                      <a:r>
                        <a:rPr lang="en-TH" sz="1080" kern="1200">
                          <a:solidFill>
                            <a:schemeClr val="tx1"/>
                          </a:solidFill>
                          <a:latin typeface="Avenir Next LT Pro" panose="020B0504020202020204" pitchFamily="34" charset="77"/>
                          <a:ea typeface="+mn-ea"/>
                          <a:cs typeface="+mn-cs"/>
                        </a:rPr>
                        <a:t> </a:t>
                      </a:r>
                      <a:endParaRPr lang="en-US" sz="108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2" name="Rectangle 1">
            <a:extLst>
              <a:ext uri="{FF2B5EF4-FFF2-40B4-BE49-F238E27FC236}">
                <a16:creationId xmlns:a16="http://schemas.microsoft.com/office/drawing/2014/main" id="{2C5FE091-D0A8-236C-6823-7E42047FC0AB}"/>
              </a:ext>
            </a:extLst>
          </p:cNvPr>
          <p:cNvSpPr/>
          <p:nvPr/>
        </p:nvSpPr>
        <p:spPr>
          <a:xfrm>
            <a:off x="217714" y="5935764"/>
            <a:ext cx="11810395" cy="947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4472C4"/>
                </a:solidFill>
                <a:effectLst/>
                <a:uLnTx/>
                <a:uFillTx/>
                <a:latin typeface="Avenir Next LT Pro" panose="020B0504020202020204" pitchFamily="34" charset="77"/>
                <a:ea typeface="+mn-ea"/>
                <a:cs typeface="+mn-cs"/>
              </a:rPr>
              <a:t>DROUGHT DECLARATION: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Responses varied on when and how countries declared drought. Some countries in Latin America mentioned that they did not have a clear definition or procedure for drought declaration. But countries in Africa described declarations being made based on assessments of severity, losses in the agricultural sector, threats to water availability and geographical coverage of drought conditions often known 3-6 months in advance. Some countries mentioned that drought is a recurring issue that is expected every year and thus is anticipated one month ahead. </a:t>
            </a:r>
            <a:endPar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pic>
        <p:nvPicPr>
          <p:cNvPr id="7" name="Picture 6" descr="a close up of a rock wall with cracks in it">
            <a:extLst>
              <a:ext uri="{FF2B5EF4-FFF2-40B4-BE49-F238E27FC236}">
                <a16:creationId xmlns:a16="http://schemas.microsoft.com/office/drawing/2014/main" id="{537CC150-352A-F36E-045A-9D85CB87136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9" y="0"/>
            <a:ext cx="12192000" cy="6724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8F4F779-CD07-A51E-C66F-E1B4EED9DDC2}"/>
              </a:ext>
            </a:extLst>
          </p:cNvPr>
          <p:cNvSpPr/>
          <p:nvPr/>
        </p:nvSpPr>
        <p:spPr>
          <a:xfrm>
            <a:off x="-25851" y="0"/>
            <a:ext cx="12222460"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3F74CCD-7200-9A05-78DE-AFABB638D9E3}"/>
              </a:ext>
            </a:extLst>
          </p:cNvPr>
          <p:cNvSpPr txBox="1"/>
          <p:nvPr/>
        </p:nvSpPr>
        <p:spPr>
          <a:xfrm>
            <a:off x="217714" y="115810"/>
            <a:ext cx="8255786"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DROUGHT: ANTICIPATORY ARRANGEMENTS</a:t>
            </a:r>
          </a:p>
        </p:txBody>
      </p:sp>
      <p:sp>
        <p:nvSpPr>
          <p:cNvPr id="12" name="TextBox 11">
            <a:extLst>
              <a:ext uri="{FF2B5EF4-FFF2-40B4-BE49-F238E27FC236}">
                <a16:creationId xmlns:a16="http://schemas.microsoft.com/office/drawing/2014/main" id="{EFE3A66D-74F8-8E83-6209-3BA18F0F4AA2}"/>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4 months to several years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several months to a decade</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971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3709373745"/>
              </p:ext>
            </p:extLst>
          </p:nvPr>
        </p:nvGraphicFramePr>
        <p:xfrm>
          <a:off x="217714" y="747999"/>
          <a:ext cx="11864220" cy="6116281"/>
        </p:xfrm>
        <a:graphic>
          <a:graphicData uri="http://schemas.openxmlformats.org/drawingml/2006/table">
            <a:tbl>
              <a:tblPr firstRow="1" bandRow="1">
                <a:tableStyleId>{5940675A-B579-460E-94D1-54222C63F5DA}</a:tableStyleId>
              </a:tblPr>
              <a:tblGrid>
                <a:gridCol w="9083449">
                  <a:extLst>
                    <a:ext uri="{9D8B030D-6E8A-4147-A177-3AD203B41FA5}">
                      <a16:colId xmlns:a16="http://schemas.microsoft.com/office/drawing/2014/main" val="1397610462"/>
                    </a:ext>
                  </a:extLst>
                </a:gridCol>
                <a:gridCol w="1443037">
                  <a:extLst>
                    <a:ext uri="{9D8B030D-6E8A-4147-A177-3AD203B41FA5}">
                      <a16:colId xmlns:a16="http://schemas.microsoft.com/office/drawing/2014/main" val="1300160662"/>
                    </a:ext>
                  </a:extLst>
                </a:gridCol>
                <a:gridCol w="1337734">
                  <a:extLst>
                    <a:ext uri="{9D8B030D-6E8A-4147-A177-3AD203B41FA5}">
                      <a16:colId xmlns:a16="http://schemas.microsoft.com/office/drawing/2014/main" val="3786587790"/>
                    </a:ext>
                  </a:extLst>
                </a:gridCol>
              </a:tblGrid>
              <a:tr h="236770">
                <a:tc>
                  <a:txBody>
                    <a:bodyPr/>
                    <a:lstStyle/>
                    <a:p>
                      <a:r>
                        <a:rPr lang="en-NP" sz="1080" b="1">
                          <a:solidFill>
                            <a:schemeClr val="bg1"/>
                          </a:solidFill>
                          <a:latin typeface="Avenir Next LT Pro" panose="020B0504020202020204" pitchFamily="34" charset="77"/>
                        </a:rPr>
                        <a:t>PHASE 1 ANTICIPATORY ARRANGEMENTS (also known as </a:t>
                      </a:r>
                      <a:r>
                        <a:rPr lang="en-NP" sz="1080" b="1">
                          <a:solidFill>
                            <a:srgbClr val="FFC000"/>
                          </a:solidFill>
                          <a:latin typeface="Avenir Next LT Pro" panose="020B0504020202020204" pitchFamily="34" charset="77"/>
                        </a:rPr>
                        <a:t>WATCH</a:t>
                      </a:r>
                      <a:r>
                        <a:rPr lang="en-NP" sz="1080" b="1">
                          <a:solidFill>
                            <a:schemeClr val="bg1"/>
                          </a:solidFill>
                          <a:latin typeface="Avenir Next LT Pro" panose="020B0504020202020204" pitchFamily="34" charset="77"/>
                        </a:rPr>
                        <a:t>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8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8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717164">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a:solidFill>
                            <a:schemeClr val="accent5">
                              <a:lumMod val="75000"/>
                            </a:schemeClr>
                          </a:solidFill>
                          <a:latin typeface="Avenir Next LT Pro" panose="020B0504020202020204" pitchFamily="34" charset="77"/>
                        </a:rPr>
                        <a:t>Triggers: Usually triggered when rainfall levels fall under 40% within a 3 month period </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Regularly monitor of  precipitation levels, river levels, water reserves and daily water pumping rates: </a:t>
                      </a:r>
                      <a:r>
                        <a:rPr lang="en-US" sz="1050">
                          <a:latin typeface="Avenir Next LT Pro" panose="020B0504020202020204" pitchFamily="34" charset="77"/>
                        </a:rPr>
                        <a:t>Data validation and continuous assessment of rainfall on a 12-month index and increased monitoring, which forms the basis for declaration of emergencies. Tools like the Famine Early Warning Systems Network (FEWS NET) used for estimating crop yields and conducting vulnerability assessments.</a:t>
                      </a:r>
                      <a:endParaRPr lang="en-US" sz="1050" b="0" i="0" kern="1200">
                        <a:solidFill>
                          <a:schemeClr val="tx1"/>
                        </a:solidFill>
                        <a:effectLst/>
                        <a:latin typeface="Avenir Next LT Pro" panose="020B0504020202020204" pitchFamily="34" charset="77"/>
                        <a:ea typeface="+mn-ea"/>
                        <a:cs typeface="+mn-cs"/>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Establish coordination and decision-making bodies</a:t>
                      </a:r>
                      <a:r>
                        <a:rPr lang="en-US" sz="1050">
                          <a:latin typeface="Avenir Next LT Pro" panose="020B0504020202020204" pitchFamily="34" charset="77"/>
                        </a:rPr>
                        <a:t>: in many countries, public utilities board handle different aspects of monitoring; there is establishment of an emergency water committee, and the National Disaster Risk Management Committee. Committees makes critical economic decisions based on yield forecasts and provides recommendations to the Cabinet via the Prime Minister office</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Boost public awareness of heightened risks associated with drought and promote water rationing: </a:t>
                      </a:r>
                      <a:r>
                        <a:rPr lang="en-US" sz="1050" b="0">
                          <a:solidFill>
                            <a:schemeClr val="tx1"/>
                          </a:solidFill>
                          <a:latin typeface="Avenir Next LT Pro" panose="020B0504020202020204" pitchFamily="34" charset="77"/>
                        </a:rPr>
                        <a:t>Includes installing water purification plants, desalination plants, tanks, setting up boreholes, wells, reservoirs, water troughs. Prohibition of permits for vegetation burning to minimize risk of forest fires.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Triggering of rescue organization plans to identify the disaster response action </a:t>
                      </a:r>
                      <a:r>
                        <a:rPr lang="en-US" sz="1050" b="0" i="0" kern="1200">
                          <a:solidFill>
                            <a:schemeClr val="tx1"/>
                          </a:solidFill>
                          <a:effectLst/>
                          <a:latin typeface="Avenir Next LT Pro" panose="020B0504020202020204" pitchFamily="34" charset="77"/>
                          <a:ea typeface="+mn-ea"/>
                          <a:cs typeface="+mn-cs"/>
                        </a:rPr>
                        <a:t>like food aid, medication, fodder, water</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Conduct continuous assessment and monitoring </a:t>
                      </a:r>
                      <a:r>
                        <a:rPr lang="en-US" sz="1050" b="0" i="0" kern="1200">
                          <a:solidFill>
                            <a:schemeClr val="tx1"/>
                          </a:solidFill>
                          <a:effectLst/>
                          <a:latin typeface="Avenir Next LT Pro" panose="020B0504020202020204" pitchFamily="34" charset="77"/>
                          <a:ea typeface="+mn-ea"/>
                          <a:cs typeface="+mn-cs"/>
                        </a:rPr>
                        <a:t>of changing conditions in water levels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a:latin typeface="Avenir Next LT Pro" panose="020B0504020202020204" pitchFamily="34" charset="77"/>
                        </a:rPr>
                        <a:t>The drought alerts generally  does not reach the producers (small and medium-sized) in the adequate time</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a:latin typeface="Avenir Next LT Pro" panose="020B0504020202020204" pitchFamily="34" charset="77"/>
                        </a:rPr>
                        <a:t>Link the media and language of the communities so that early warning information can arrive in a timely manner</a:t>
                      </a:r>
                    </a:p>
                    <a:p>
                      <a:pPr marL="171450" indent="-171450">
                        <a:buFont typeface="Arial" panose="020B0604020202020204" pitchFamily="34" charset="0"/>
                        <a:buChar char="•"/>
                      </a:pPr>
                      <a:endParaRPr lang="en-US" sz="1050">
                        <a:latin typeface="Avenir Next LT Pro" panose="020B0504020202020204" pitchFamily="34" charset="77"/>
                      </a:endParaRPr>
                    </a:p>
                    <a:p>
                      <a:pPr marL="171450" indent="-171450">
                        <a:buFont typeface="Arial" panose="020B0604020202020204" pitchFamily="34" charset="0"/>
                        <a:buChar char="•"/>
                      </a:pPr>
                      <a:r>
                        <a:rPr lang="en-US" sz="1050">
                          <a:latin typeface="Avenir Next LT Pro" panose="020B0504020202020204" pitchFamily="34" charset="77"/>
                        </a:rPr>
                        <a:t>Proper SOPs and drought forecasting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236912">
                <a:tc>
                  <a:txBody>
                    <a:bodyPr/>
                    <a:lstStyle/>
                    <a:p>
                      <a:r>
                        <a:rPr lang="en-NP" sz="1050" b="1">
                          <a:solidFill>
                            <a:schemeClr val="bg1"/>
                          </a:solidFill>
                          <a:latin typeface="Avenir Next LT Pro" panose="020B0504020202020204" pitchFamily="34" charset="77"/>
                        </a:rPr>
                        <a:t>PHASE 2 ANTICIPATORY ARRANGEMENTS (also known as </a:t>
                      </a:r>
                      <a:r>
                        <a:rPr lang="en-NP" sz="1050" b="1">
                          <a:solidFill>
                            <a:srgbClr val="FFC000"/>
                          </a:solidFill>
                          <a:latin typeface="Avenir Next LT Pro" panose="020B0504020202020204" pitchFamily="34" charset="77"/>
                        </a:rPr>
                        <a:t>WARNING</a:t>
                      </a:r>
                      <a:r>
                        <a:rPr lang="en-NP" sz="1050" b="1">
                          <a:solidFill>
                            <a:schemeClr val="bg1"/>
                          </a:solidFill>
                          <a:latin typeface="Avenir Next LT Pro" panose="020B0504020202020204" pitchFamily="34" charset="77"/>
                        </a:rPr>
                        <a:t>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76617166"/>
                  </a:ext>
                </a:extLst>
              </a:tr>
              <a:tr h="1719948">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kern="1200">
                          <a:solidFill>
                            <a:schemeClr val="accent5">
                              <a:lumMod val="75000"/>
                            </a:schemeClr>
                          </a:solidFill>
                          <a:latin typeface="Avenir Next LT Pro" panose="020B0504020202020204" pitchFamily="34" charset="77"/>
                          <a:ea typeface="+mn-ea"/>
                          <a:cs typeface="+mn-cs"/>
                        </a:rPr>
                        <a:t>Triggers: Usually activated when the 12-month rainfall index falls below 25%</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Coordinate regularly and collate sector specific data: D</a:t>
                      </a:r>
                      <a:r>
                        <a:rPr lang="en-US" sz="1050">
                          <a:latin typeface="Avenir Next LT Pro" panose="020B0504020202020204" pitchFamily="34" charset="77"/>
                        </a:rPr>
                        <a:t>rought committee collates sector-specific data on drought impacts. This data forms the basis for the decision to trigger public awareness campaigns to preserve water.</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Assess economic measures and support: </a:t>
                      </a:r>
                      <a:r>
                        <a:rPr lang="en-US" sz="1050" kern="1200">
                          <a:solidFill>
                            <a:schemeClr val="tx1"/>
                          </a:solidFill>
                          <a:latin typeface="Avenir Next LT Pro" panose="020B0504020202020204" pitchFamily="34" charset="77"/>
                          <a:ea typeface="+mn-ea"/>
                          <a:cs typeface="+mn-cs"/>
                        </a:rPr>
                        <a:t>In some countries, calculations </a:t>
                      </a:r>
                      <a:r>
                        <a:rPr lang="en-US" sz="1050">
                          <a:latin typeface="Avenir Next LT Pro" panose="020B0504020202020204" pitchFamily="34" charset="77"/>
                        </a:rPr>
                        <a:t>of potential loss and damage for stakeholders, such as small farmers are carried out. This informs compensation schemes or insurance payouts.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Continuously monitor water salinity levels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Distribute of groundwater supply </a:t>
                      </a:r>
                      <a:r>
                        <a:rPr lang="en-US" sz="1050">
                          <a:latin typeface="Avenir Next LT Pro" panose="020B0504020202020204" pitchFamily="34" charset="77"/>
                        </a:rPr>
                        <a:t>in some countries at a certain cost</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Conduct needs and vulnerability assessments </a:t>
                      </a:r>
                      <a:r>
                        <a:rPr lang="en-US" sz="1050">
                          <a:latin typeface="Avenir Next LT Pro" panose="020B0504020202020204" pitchFamily="34" charset="77"/>
                        </a:rPr>
                        <a:t>to identify areas requiring water support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NP" sz="1050" kern="1200">
                          <a:solidFill>
                            <a:schemeClr val="tx1"/>
                          </a:solidFill>
                          <a:effectLst/>
                          <a:latin typeface="+mn-lt"/>
                          <a:ea typeface="+mn-ea"/>
                          <a:cs typeface="+mn-cs"/>
                        </a:rPr>
                        <a:t>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08406576"/>
                  </a:ext>
                </a:extLst>
              </a:tr>
              <a:tr h="259181">
                <a:tc>
                  <a:txBody>
                    <a:bodyPr/>
                    <a:lstStyle/>
                    <a:p>
                      <a:r>
                        <a:rPr lang="en-NP" sz="1050" b="1">
                          <a:solidFill>
                            <a:schemeClr val="bg1"/>
                          </a:solidFill>
                          <a:latin typeface="Avenir Next LT Pro" panose="020B0504020202020204" pitchFamily="34" charset="77"/>
                        </a:rPr>
                        <a:t>PHASE 3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668382929"/>
                  </a:ext>
                </a:extLst>
              </a:tr>
              <a:tr h="579549">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kern="1200">
                          <a:solidFill>
                            <a:schemeClr val="accent5">
                              <a:lumMod val="75000"/>
                            </a:schemeClr>
                          </a:solidFill>
                          <a:latin typeface="Avenir Next LT Pro" panose="020B0504020202020204" pitchFamily="34" charset="77"/>
                          <a:ea typeface="+mn-ea"/>
                          <a:cs typeface="+mn-cs"/>
                        </a:rPr>
                        <a:t>Triggers: If the water salinity falls under 1000 micro Siemen per cm, then Alert level 3 is triggered (Kiribati)</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Continue raising and sustaining  public and community awareness </a:t>
                      </a:r>
                      <a:r>
                        <a:rPr lang="en-US" sz="1050" b="0">
                          <a:solidFill>
                            <a:schemeClr val="tx1"/>
                          </a:solidFill>
                          <a:latin typeface="Avenir Next LT Pro" panose="020B0504020202020204" pitchFamily="34" charset="77"/>
                        </a:rPr>
                        <a:t>through district councils and in collaboration with NGOs</a:t>
                      </a:r>
                      <a:endParaRPr lang="en-US" sz="1050" b="1">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Provide immediate relief measures: </a:t>
                      </a:r>
                      <a:r>
                        <a:rPr lang="en-US" sz="1050">
                          <a:latin typeface="Avenir Next LT Pro" panose="020B0504020202020204" pitchFamily="34" charset="77"/>
                        </a:rPr>
                        <a:t>Government starts providing water supplies to communities for drinking and consumption for at least 3 months. This water is intended for human consumption. There is cabinet approval and higher authorities' involvement for resource mobilization to address the crisis.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a:solidFill>
                            <a:schemeClr val="accent5">
                              <a:lumMod val="75000"/>
                            </a:schemeClr>
                          </a:solidFill>
                          <a:latin typeface="Avenir Next LT Pro" panose="020B0504020202020204" pitchFamily="34" charset="77"/>
                        </a:rPr>
                        <a:t>Activate contingency funds: </a:t>
                      </a:r>
                      <a:r>
                        <a:rPr lang="en-US" sz="1050">
                          <a:latin typeface="Avenir Next LT Pro" panose="020B0504020202020204" pitchFamily="34" charset="77"/>
                        </a:rPr>
                        <a:t>: Ensuring resources are readily available to tackle drought-related challenges as they arise, e.g. Hassan II Fund in Africa.</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25771126"/>
                  </a:ext>
                </a:extLst>
              </a:tr>
            </a:tbl>
          </a:graphicData>
        </a:graphic>
      </p:graphicFrame>
      <p:pic>
        <p:nvPicPr>
          <p:cNvPr id="10" name="Picture 9" descr="a close up of a rock wall with cracks in it">
            <a:extLst>
              <a:ext uri="{FF2B5EF4-FFF2-40B4-BE49-F238E27FC236}">
                <a16:creationId xmlns:a16="http://schemas.microsoft.com/office/drawing/2014/main" id="{A4CC7B1D-933D-10B9-7097-D3F36EFB6D0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9" y="0"/>
            <a:ext cx="12192000" cy="67248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03136CF-612B-0C94-A18B-318FED4CB1A3}"/>
              </a:ext>
            </a:extLst>
          </p:cNvPr>
          <p:cNvSpPr/>
          <p:nvPr/>
        </p:nvSpPr>
        <p:spPr>
          <a:xfrm>
            <a:off x="-25851" y="0"/>
            <a:ext cx="12222460"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9D4175D-517B-F00D-78DB-BEE9381076CA}"/>
              </a:ext>
            </a:extLst>
          </p:cNvPr>
          <p:cNvSpPr txBox="1"/>
          <p:nvPr/>
        </p:nvSpPr>
        <p:spPr>
          <a:xfrm>
            <a:off x="217714" y="115810"/>
            <a:ext cx="8255786"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DROUGHT: ANTICIPATORY ARRANGEMENTS</a:t>
            </a:r>
          </a:p>
        </p:txBody>
      </p:sp>
      <p:sp>
        <p:nvSpPr>
          <p:cNvPr id="13" name="TextBox 12">
            <a:extLst>
              <a:ext uri="{FF2B5EF4-FFF2-40B4-BE49-F238E27FC236}">
                <a16:creationId xmlns:a16="http://schemas.microsoft.com/office/drawing/2014/main" id="{00851259-8354-8B16-3228-F02B59D84EBE}"/>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4 months to several years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several months to a decade</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507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rock wall with cracks in it">
            <a:extLst>
              <a:ext uri="{FF2B5EF4-FFF2-40B4-BE49-F238E27FC236}">
                <a16:creationId xmlns:a16="http://schemas.microsoft.com/office/drawing/2014/main" id="{04EC4915-5D44-E65F-0A35-974ADFD9D99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9" y="0"/>
            <a:ext cx="12192000" cy="6724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84BF5CA-3709-A6E6-1837-9BA13AEA786B}"/>
              </a:ext>
            </a:extLst>
          </p:cNvPr>
          <p:cNvSpPr/>
          <p:nvPr/>
        </p:nvSpPr>
        <p:spPr>
          <a:xfrm>
            <a:off x="-25851" y="0"/>
            <a:ext cx="12222460"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76C52B1-A8AD-1A0D-858E-99A3BED7C4A2}"/>
              </a:ext>
            </a:extLst>
          </p:cNvPr>
          <p:cNvSpPr txBox="1"/>
          <p:nvPr/>
        </p:nvSpPr>
        <p:spPr>
          <a:xfrm>
            <a:off x="217714" y="115810"/>
            <a:ext cx="4160113"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DROUGHT: RESPONSE</a:t>
            </a:r>
          </a:p>
        </p:txBody>
      </p:sp>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4164932497"/>
              </p:ext>
            </p:extLst>
          </p:nvPr>
        </p:nvGraphicFramePr>
        <p:xfrm>
          <a:off x="163890" y="749300"/>
          <a:ext cx="11864220" cy="5709920"/>
        </p:xfrm>
        <a:graphic>
          <a:graphicData uri="http://schemas.openxmlformats.org/drawingml/2006/table">
            <a:tbl>
              <a:tblPr firstRow="1" bandRow="1">
                <a:tableStyleId>{5940675A-B579-460E-94D1-54222C63F5DA}</a:tableStyleId>
              </a:tblPr>
              <a:tblGrid>
                <a:gridCol w="7907090">
                  <a:extLst>
                    <a:ext uri="{9D8B030D-6E8A-4147-A177-3AD203B41FA5}">
                      <a16:colId xmlns:a16="http://schemas.microsoft.com/office/drawing/2014/main" val="1397610462"/>
                    </a:ext>
                  </a:extLst>
                </a:gridCol>
                <a:gridCol w="1744824">
                  <a:extLst>
                    <a:ext uri="{9D8B030D-6E8A-4147-A177-3AD203B41FA5}">
                      <a16:colId xmlns:a16="http://schemas.microsoft.com/office/drawing/2014/main" val="1300160662"/>
                    </a:ext>
                  </a:extLst>
                </a:gridCol>
                <a:gridCol w="2212306">
                  <a:extLst>
                    <a:ext uri="{9D8B030D-6E8A-4147-A177-3AD203B41FA5}">
                      <a16:colId xmlns:a16="http://schemas.microsoft.com/office/drawing/2014/main" val="3786587790"/>
                    </a:ext>
                  </a:extLst>
                </a:gridCol>
              </a:tblGrid>
              <a:tr h="236770">
                <a:tc>
                  <a:txBody>
                    <a:bodyPr/>
                    <a:lstStyle/>
                    <a:p>
                      <a:r>
                        <a:rPr lang="en-NP" sz="1050" b="1">
                          <a:solidFill>
                            <a:schemeClr val="bg1"/>
                          </a:solidFill>
                          <a:latin typeface="Avenir Next LT Pro" panose="020B0504020202020204" pitchFamily="34" charset="77"/>
                        </a:rPr>
                        <a:t>PHASE 1 RESPONSE (duration: 3 months)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111963">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i="0" kern="1200">
                          <a:solidFill>
                            <a:schemeClr val="accent5">
                              <a:lumMod val="75000"/>
                            </a:schemeClr>
                          </a:solidFill>
                          <a:effectLst/>
                          <a:latin typeface="Avenir Next LT Pro" panose="020B0504020202020204" pitchFamily="34" charset="77"/>
                          <a:ea typeface="+mn-ea"/>
                          <a:cs typeface="+mn-cs"/>
                        </a:rPr>
                        <a:t>Triggers: </a:t>
                      </a:r>
                      <a:r>
                        <a:rPr lang="en-US" sz="1050" b="0" i="0" kern="1200">
                          <a:solidFill>
                            <a:schemeClr val="accent5">
                              <a:lumMod val="75000"/>
                            </a:schemeClr>
                          </a:solidFill>
                          <a:effectLst/>
                          <a:latin typeface="Avenir Next LT Pro" panose="020B0504020202020204" pitchFamily="34" charset="77"/>
                          <a:ea typeface="+mn-ea"/>
                          <a:cs typeface="+mn-cs"/>
                        </a:rPr>
                        <a:t>When water salinity falls below a certain amount (for island nations), agricultural damage seen, increased demand at household levels, negative effects on health and education, agricultural yields falling below a certain percentage and projections of x per cent of population facing crisis-levels of food insecurity (e.g. Somalia – 22 per cent of the population would be facing at least crisis-levels of food insecurity).</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i="0" kern="1200">
                          <a:solidFill>
                            <a:schemeClr val="accent5">
                              <a:lumMod val="50000"/>
                            </a:schemeClr>
                          </a:solidFill>
                          <a:effectLst/>
                          <a:latin typeface="Avenir Next LT Pro" panose="020B0504020202020204" pitchFamily="34" charset="77"/>
                          <a:ea typeface="+mn-ea"/>
                          <a:cs typeface="+mn-cs"/>
                        </a:rPr>
                        <a:t>ACTION:</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Communicate the severity of drought to communities: </a:t>
                      </a:r>
                      <a:r>
                        <a:rPr lang="en-US" sz="1050" b="0" i="0" kern="1200">
                          <a:solidFill>
                            <a:schemeClr val="tx1"/>
                          </a:solidFill>
                          <a:effectLst/>
                          <a:latin typeface="Avenir Next LT Pro" panose="020B0504020202020204" pitchFamily="34" charset="77"/>
                          <a:ea typeface="+mn-ea"/>
                          <a:cs typeface="+mn-cs"/>
                        </a:rPr>
                        <a:t>: Conduct community outreach, educate community members to treat water by boiling or using bleach, to use rainwater harvesting, etc.</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Promote improved water management: </a:t>
                      </a:r>
                      <a:r>
                        <a:rPr lang="en-US" sz="1050" b="0" i="0" kern="1200">
                          <a:solidFill>
                            <a:schemeClr val="tx1"/>
                          </a:solidFill>
                          <a:effectLst/>
                          <a:latin typeface="Avenir Next LT Pro" panose="020B0504020202020204" pitchFamily="34" charset="77"/>
                          <a:ea typeface="+mn-ea"/>
                          <a:cs typeface="+mn-cs"/>
                        </a:rPr>
                        <a:t>Water truck orders restricted only for essential services </a:t>
                      </a:r>
                      <a:endParaRPr lang="en-US" sz="1050" b="1" i="0" kern="1200">
                        <a:solidFill>
                          <a:schemeClr val="accent5">
                            <a:lumMod val="50000"/>
                          </a:schemeClr>
                        </a:solidFill>
                        <a:effectLst/>
                        <a:latin typeface="Avenir Next LT Pro" panose="020B0504020202020204" pitchFamily="34" charset="77"/>
                        <a:ea typeface="+mn-ea"/>
                        <a:cs typeface="+mn-cs"/>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Conduct initial rapid HH and community assessment to determine needs</a:t>
                      </a:r>
                      <a:endParaRPr lang="en-US" sz="1050" b="0" i="0" kern="1200">
                        <a:solidFill>
                          <a:schemeClr val="tx1"/>
                        </a:solidFill>
                        <a:effectLst/>
                        <a:latin typeface="Avenir Next LT Pro" panose="020B0504020202020204" pitchFamily="34" charset="77"/>
                        <a:ea typeface="+mn-ea"/>
                        <a:cs typeface="+mn-cs"/>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Determine the risk </a:t>
                      </a:r>
                      <a:r>
                        <a:rPr lang="en-US" sz="1050" b="0" i="0" kern="1200">
                          <a:solidFill>
                            <a:schemeClr val="tx1"/>
                          </a:solidFill>
                          <a:effectLst/>
                          <a:latin typeface="Avenir Next LT Pro" panose="020B0504020202020204" pitchFamily="34" charset="77"/>
                          <a:ea typeface="+mn-ea"/>
                          <a:cs typeface="+mn-cs"/>
                        </a:rPr>
                        <a:t>and duration of the drought, amount of help needed and develop an action plan</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Coordinate and organize humanitarian/development partner meetings </a:t>
                      </a:r>
                      <a:r>
                        <a:rPr lang="en-US" sz="1050" b="0" i="0" kern="1200">
                          <a:solidFill>
                            <a:schemeClr val="tx1"/>
                          </a:solidFill>
                          <a:effectLst/>
                          <a:latin typeface="Avenir Next LT Pro" panose="020B0504020202020204" pitchFamily="34" charset="77"/>
                          <a:ea typeface="+mn-ea"/>
                          <a:cs typeface="+mn-cs"/>
                        </a:rPr>
                        <a:t>for resource mobilization</a:t>
                      </a:r>
                      <a:endParaRPr lang="en-US" sz="1050" b="1" i="0" kern="1200">
                        <a:solidFill>
                          <a:schemeClr val="tx1"/>
                        </a:solidFill>
                        <a:effectLst/>
                        <a:latin typeface="Avenir Next LT Pro" panose="020B0504020202020204" pitchFamily="34" charset="77"/>
                        <a:ea typeface="+mn-ea"/>
                        <a:cs typeface="+mn-cs"/>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Provide emergency responses: </a:t>
                      </a:r>
                      <a:r>
                        <a:rPr lang="en-US" sz="1050" b="0" i="0" kern="1200">
                          <a:solidFill>
                            <a:schemeClr val="tx1"/>
                          </a:solidFill>
                          <a:effectLst/>
                          <a:latin typeface="Avenir Next LT Pro" panose="020B0504020202020204" pitchFamily="34" charset="77"/>
                          <a:ea typeface="+mn-ea"/>
                          <a:cs typeface="+mn-cs"/>
                        </a:rPr>
                        <a:t>Governments supply clean water to communities for at least three months, </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Provide economic support and insurance: </a:t>
                      </a:r>
                      <a:r>
                        <a:rPr lang="en-US" sz="1050" b="0" i="0" kern="1200">
                          <a:solidFill>
                            <a:schemeClr val="tx1"/>
                          </a:solidFill>
                          <a:effectLst/>
                          <a:latin typeface="Avenir Next LT Pro" panose="020B0504020202020204" pitchFamily="34" charset="77"/>
                          <a:ea typeface="+mn-ea"/>
                          <a:cs typeface="+mn-cs"/>
                        </a:rPr>
                        <a:t>Insurance for farmers through crop insurance systems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50000"/>
                            </a:schemeClr>
                          </a:solidFill>
                          <a:effectLst/>
                          <a:latin typeface="Avenir Next LT Pro" panose="020B0504020202020204" pitchFamily="34" charset="77"/>
                          <a:ea typeface="+mn-ea"/>
                          <a:cs typeface="+mn-cs"/>
                        </a:rPr>
                        <a:t>Tankering, installing water purification plant(s) and water tanks. </a:t>
                      </a:r>
                      <a:r>
                        <a:rPr lang="en-US" sz="1050" b="0" i="0" kern="1200">
                          <a:solidFill>
                            <a:schemeClr val="tx1"/>
                          </a:solidFill>
                          <a:effectLst/>
                          <a:latin typeface="Avenir Next LT Pro" panose="020B0504020202020204" pitchFamily="34" charset="77"/>
                          <a:ea typeface="+mn-ea"/>
                          <a:cs typeface="+mn-cs"/>
                        </a:rPr>
                        <a:t>Water is also rationed and distributed to the areas impacted by the drought.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300"/>
                        </a:spcBef>
                        <a:spcAft>
                          <a:spcPts val="300"/>
                        </a:spcAft>
                        <a:buFont typeface="Arial" panose="020B0604020202020204" pitchFamily="34" charset="0"/>
                        <a:buChar char="•"/>
                      </a:pPr>
                      <a:r>
                        <a:rPr lang="en-NP" sz="1050">
                          <a:latin typeface="Avenir Next LT Pro" panose="020B0504020202020204" pitchFamily="34" charset="77"/>
                        </a:rPr>
                        <a:t>Social costs of inaction not factored in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300"/>
                        </a:spcBef>
                        <a:spcAft>
                          <a:spcPts val="300"/>
                        </a:spcAft>
                        <a:buFont typeface="Arial" panose="020B0604020202020204" pitchFamily="34" charset="0"/>
                        <a:buChar char="•"/>
                      </a:pPr>
                      <a:r>
                        <a:rPr lang="en-NP" sz="1050">
                          <a:latin typeface="Avenir Next LT Pro" panose="020B0504020202020204" pitchFamily="34" charset="77"/>
                        </a:rPr>
                        <a:t>GIS mapping system to efficiently manage the operation of water tank trucks</a:t>
                      </a:r>
                    </a:p>
                    <a:p>
                      <a:pPr marL="171450" indent="-171450">
                        <a:spcBef>
                          <a:spcPts val="300"/>
                        </a:spcBef>
                        <a:spcAft>
                          <a:spcPts val="300"/>
                        </a:spcAft>
                        <a:buFont typeface="Arial" panose="020B0604020202020204" pitchFamily="34" charset="0"/>
                        <a:buChar char="•"/>
                      </a:pPr>
                      <a:r>
                        <a:rPr lang="en-US" sz="1050">
                          <a:latin typeface="Avenir Next LT Pro" panose="020B0504020202020204" pitchFamily="34" charset="77"/>
                        </a:rPr>
                        <a:t>For effective deployment of tank trucks, GPS monitoring software is needed to indicate where water is present and where it is needed.</a:t>
                      </a:r>
                      <a:endParaRPr lang="en-NP" sz="1050">
                        <a:latin typeface="Avenir Next LT Pro" panose="020B0504020202020204" pitchFamily="34" charset="77"/>
                      </a:endParaRPr>
                    </a:p>
                    <a:p>
                      <a:pPr marL="171450" indent="-171450">
                        <a:spcBef>
                          <a:spcPts val="300"/>
                        </a:spcBef>
                        <a:spcAft>
                          <a:spcPts val="300"/>
                        </a:spcAft>
                        <a:buFont typeface="Arial" panose="020B0604020202020204" pitchFamily="34" charset="0"/>
                        <a:buChar char="•"/>
                      </a:pPr>
                      <a:r>
                        <a:rPr lang="en-NP" sz="1050">
                          <a:latin typeface="Avenir Next LT Pro" panose="020B0504020202020204" pitchFamily="34" charset="77"/>
                        </a:rPr>
                        <a:t>Direct financial support to affected communities</a:t>
                      </a:r>
                    </a:p>
                    <a:p>
                      <a:pPr marL="171450" indent="-171450">
                        <a:spcBef>
                          <a:spcPts val="300"/>
                        </a:spcBef>
                        <a:spcAft>
                          <a:spcPts val="300"/>
                        </a:spcAft>
                        <a:buFont typeface="Arial" panose="020B0604020202020204" pitchFamily="34" charset="0"/>
                        <a:buChar char="•"/>
                      </a:pPr>
                      <a:r>
                        <a:rPr lang="en-US" sz="1050">
                          <a:latin typeface="Avenir Next LT Pro" panose="020B0504020202020204" pitchFamily="34" charset="77"/>
                        </a:rPr>
                        <a:t>Strategies to measure the social costs of inaction </a:t>
                      </a:r>
                    </a:p>
                    <a:p>
                      <a:pPr marL="171450" indent="-171450">
                        <a:spcBef>
                          <a:spcPts val="300"/>
                        </a:spcBef>
                        <a:spcAft>
                          <a:spcPts val="300"/>
                        </a:spcAft>
                        <a:buFont typeface="Arial" panose="020B0604020202020204" pitchFamily="34" charset="0"/>
                        <a:buChar char="•"/>
                      </a:pPr>
                      <a:r>
                        <a:rPr lang="en-US" sz="1050">
                          <a:latin typeface="Avenir Next LT Pro" panose="020B0504020202020204" pitchFamily="34" charset="77"/>
                        </a:rPr>
                        <a:t>Tax reduction, improved access to loans, and production insurance</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23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P" sz="1050" b="1">
                          <a:solidFill>
                            <a:schemeClr val="bg1"/>
                          </a:solidFill>
                          <a:latin typeface="Avenir Next LT Pro" panose="020B0504020202020204" pitchFamily="34" charset="77"/>
                        </a:rPr>
                        <a:t>PHASE 2 RESPONSE (duration: 6 months to 3 years)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endParaRPr lang="en-NP" sz="105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endParaRPr lang="en-NP" sz="105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76617166"/>
                  </a:ext>
                </a:extLst>
              </a:tr>
              <a:tr h="0">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a:solidFill>
                            <a:schemeClr val="accent5">
                              <a:lumMod val="75000"/>
                            </a:schemeClr>
                          </a:solidFill>
                          <a:latin typeface="Avenir Next LT Pro" panose="020B0504020202020204" pitchFamily="34" charset="77"/>
                        </a:rPr>
                        <a:t>Triggered based on the initial rapid assessments </a:t>
                      </a:r>
                      <a:endParaRPr lang="en-US" sz="1050">
                        <a:latin typeface="Avenir Next LT Pro" panose="020B0504020202020204" pitchFamily="34" charset="77"/>
                      </a:endParaRP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i="0" kern="1200">
                          <a:solidFill>
                            <a:schemeClr val="accent5">
                              <a:lumMod val="50000"/>
                            </a:schemeClr>
                          </a:solidFill>
                          <a:effectLst/>
                          <a:latin typeface="Avenir Next LT Pro" panose="020B0504020202020204" pitchFamily="34" charset="77"/>
                          <a:ea typeface="+mn-ea"/>
                          <a:cs typeface="+mn-cs"/>
                        </a:rPr>
                        <a:t>ACTION:</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Issue continuous alert and communication to affected communities on water conservation, efficient water usage, waste minimization</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Based on the initial assessment, work with NGOs to provide drought support which can be: </a:t>
                      </a:r>
                    </a:p>
                    <a:p>
                      <a:pPr marL="685800" marR="0" lvl="1" indent="-2286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50" b="0" i="0" kern="1200">
                          <a:solidFill>
                            <a:schemeClr val="tx1"/>
                          </a:solidFill>
                          <a:effectLst/>
                          <a:latin typeface="Avenir Next LT Pro" panose="020B0504020202020204" pitchFamily="34" charset="77"/>
                          <a:ea typeface="+mn-ea"/>
                          <a:cs typeface="+mn-cs"/>
                        </a:rPr>
                        <a:t>Delivery of relief items to affected communities including food, water</a:t>
                      </a:r>
                    </a:p>
                    <a:p>
                      <a:pPr marL="685800" marR="0" lvl="1" indent="-2286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50" b="0" i="0" kern="1200">
                          <a:solidFill>
                            <a:schemeClr val="tx1"/>
                          </a:solidFill>
                          <a:effectLst/>
                          <a:latin typeface="Avenir Next LT Pro" panose="020B0504020202020204" pitchFamily="34" charset="77"/>
                          <a:ea typeface="+mn-ea"/>
                          <a:cs typeface="+mn-cs"/>
                        </a:rPr>
                        <a:t>Provision of subsidies, seed inputs, and fertilizers to farmers to help them rebound</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Improve WASH conditions in schools, communities; conduct water quality testing</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Conduct continuous water quality testing </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0" i="0" kern="1200">
                          <a:solidFill>
                            <a:schemeClr val="tx1"/>
                          </a:solidFill>
                          <a:effectLst/>
                          <a:latin typeface="Avenir Next LT Pro" panose="020B0504020202020204" pitchFamily="34" charset="77"/>
                          <a:ea typeface="+mn-ea"/>
                          <a:cs typeface="+mn-cs"/>
                        </a:rPr>
                        <a:t>Continually review and update measures based on ongoing assessments, ensuring that measures remain relevant and effective in addressing the drought's impacts.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050" kern="1200">
                          <a:solidFill>
                            <a:schemeClr val="tx1"/>
                          </a:solidFill>
                          <a:latin typeface="Avenir Next LT Pro" panose="020B0504020202020204" pitchFamily="34" charset="77"/>
                          <a:ea typeface="+mn-ea"/>
                          <a:cs typeface="+mn-cs"/>
                        </a:rPr>
                        <a:t>Current funding is often a one-time payment, which does not cover the entire duration of the drought.</a:t>
                      </a:r>
                    </a:p>
                    <a:p>
                      <a:endParaRPr lang="en-US" sz="1050" kern="1200">
                        <a:solidFill>
                          <a:schemeClr val="tx1"/>
                        </a:solidFill>
                        <a:effectLst/>
                        <a:latin typeface="+mn-lt"/>
                        <a:ea typeface="+mn-ea"/>
                        <a:cs typeface="+mn-cs"/>
                      </a:endParaRPr>
                    </a:p>
                    <a:p>
                      <a:endParaRPr lang="en-NP" sz="1050" kern="1200">
                        <a:solidFill>
                          <a:schemeClr val="tx1"/>
                        </a:solidFill>
                        <a:effectLst/>
                        <a:latin typeface="+mn-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50">
                          <a:latin typeface="Avenir Next LT Pro" panose="020B0504020202020204" pitchFamily="34" charset="77"/>
                        </a:rPr>
                        <a:t>Equipment for water quality </a:t>
                      </a:r>
                      <a:r>
                        <a:rPr lang="en-NP" sz="1050" kern="1200">
                          <a:solidFill>
                            <a:schemeClr val="tx1"/>
                          </a:solidFill>
                          <a:latin typeface="Avenir Next LT Pro" panose="020B0504020202020204" pitchFamily="34" charset="77"/>
                          <a:ea typeface="+mn-ea"/>
                          <a:cs typeface="+mn-cs"/>
                        </a:rPr>
                        <a:t>testin</a:t>
                      </a:r>
                      <a:r>
                        <a:rPr lang="en-US" sz="1050" kern="1200">
                          <a:solidFill>
                            <a:schemeClr val="tx1"/>
                          </a:solidFill>
                          <a:latin typeface="Avenir Next LT Pro" panose="020B0504020202020204" pitchFamily="34" charset="77"/>
                          <a:ea typeface="+mn-ea"/>
                          <a:cs typeface="+mn-cs"/>
                        </a:rPr>
                        <a:t>g</a:t>
                      </a:r>
                      <a:endParaRPr lang="en-NP" sz="105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NP" sz="1050" kern="1200">
                          <a:solidFill>
                            <a:schemeClr val="tx1"/>
                          </a:solidFill>
                          <a:latin typeface="Avenir Next LT Pro" panose="020B0504020202020204" pitchFamily="34" charset="77"/>
                          <a:ea typeface="+mn-ea"/>
                          <a:cs typeface="+mn-cs"/>
                        </a:rPr>
                        <a:t>Data collection support for timely data eg. conducting surveys in resource limited settings</a:t>
                      </a:r>
                    </a:p>
                    <a:p>
                      <a:pPr marL="171450" indent="-171450">
                        <a:buFont typeface="Arial" panose="020B0604020202020204" pitchFamily="34" charset="0"/>
                        <a:buChar char="•"/>
                      </a:pPr>
                      <a:r>
                        <a:rPr lang="en-US" sz="1050" kern="1200">
                          <a:solidFill>
                            <a:schemeClr val="tx1"/>
                          </a:solidFill>
                          <a:latin typeface="Avenir Next LT Pro" panose="020B0504020202020204" pitchFamily="34" charset="77"/>
                          <a:ea typeface="+mn-ea"/>
                          <a:cs typeface="+mn-cs"/>
                        </a:rPr>
                        <a:t>C</a:t>
                      </a:r>
                      <a:r>
                        <a:rPr lang="en-NP" sz="1050" kern="1200">
                          <a:solidFill>
                            <a:schemeClr val="tx1"/>
                          </a:solidFill>
                          <a:latin typeface="Avenir Next LT Pro" panose="020B0504020202020204" pitchFamily="34" charset="77"/>
                          <a:ea typeface="+mn-ea"/>
                          <a:cs typeface="+mn-cs"/>
                        </a:rPr>
                        <a:t>apacity building for communities to develop skills to respond to drought</a:t>
                      </a:r>
                    </a:p>
                    <a:p>
                      <a:pPr marL="171450" indent="-171450">
                        <a:buFont typeface="Arial" panose="020B0604020202020204" pitchFamily="34" charset="0"/>
                        <a:buChar char="•"/>
                      </a:pPr>
                      <a:r>
                        <a:rPr lang="en-US" sz="1050" kern="1200">
                          <a:solidFill>
                            <a:schemeClr val="tx1"/>
                          </a:solidFill>
                          <a:latin typeface="Avenir Next LT Pro" panose="020B0504020202020204" pitchFamily="34" charset="77"/>
                          <a:ea typeface="+mn-ea"/>
                          <a:cs typeface="+mn-cs"/>
                        </a:rPr>
                        <a:t>Consistent and long-term funding for community awareness programs. </a:t>
                      </a:r>
                      <a:endParaRPr lang="en-NP" sz="10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08406576"/>
                  </a:ext>
                </a:extLst>
              </a:tr>
            </a:tbl>
          </a:graphicData>
        </a:graphic>
      </p:graphicFrame>
      <p:sp>
        <p:nvSpPr>
          <p:cNvPr id="2" name="TextBox 1">
            <a:extLst>
              <a:ext uri="{FF2B5EF4-FFF2-40B4-BE49-F238E27FC236}">
                <a16:creationId xmlns:a16="http://schemas.microsoft.com/office/drawing/2014/main" id="{30C3A566-50B4-8AFE-B1F9-7D6FE68EEA53}"/>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4 months to several years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several months to a decade</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55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4243398904"/>
              </p:ext>
            </p:extLst>
          </p:nvPr>
        </p:nvGraphicFramePr>
        <p:xfrm>
          <a:off x="163890" y="754840"/>
          <a:ext cx="11864220" cy="5996940"/>
        </p:xfrm>
        <a:graphic>
          <a:graphicData uri="http://schemas.openxmlformats.org/drawingml/2006/table">
            <a:tbl>
              <a:tblPr firstRow="1" bandRow="1">
                <a:tableStyleId>{5940675A-B579-460E-94D1-54222C63F5DA}</a:tableStyleId>
              </a:tblPr>
              <a:tblGrid>
                <a:gridCol w="7486162">
                  <a:extLst>
                    <a:ext uri="{9D8B030D-6E8A-4147-A177-3AD203B41FA5}">
                      <a16:colId xmlns:a16="http://schemas.microsoft.com/office/drawing/2014/main" val="1397610462"/>
                    </a:ext>
                  </a:extLst>
                </a:gridCol>
                <a:gridCol w="1855760">
                  <a:extLst>
                    <a:ext uri="{9D8B030D-6E8A-4147-A177-3AD203B41FA5}">
                      <a16:colId xmlns:a16="http://schemas.microsoft.com/office/drawing/2014/main" val="1300160662"/>
                    </a:ext>
                  </a:extLst>
                </a:gridCol>
                <a:gridCol w="2522298">
                  <a:extLst>
                    <a:ext uri="{9D8B030D-6E8A-4147-A177-3AD203B41FA5}">
                      <a16:colId xmlns:a16="http://schemas.microsoft.com/office/drawing/2014/main" val="3786587790"/>
                    </a:ext>
                  </a:extLst>
                </a:gridCol>
              </a:tblGrid>
              <a:tr h="236770">
                <a:tc>
                  <a:txBody>
                    <a:bodyPr/>
                    <a:lstStyle/>
                    <a:p>
                      <a:r>
                        <a:rPr lang="en-NP" sz="1000" b="1">
                          <a:solidFill>
                            <a:schemeClr val="bg1"/>
                          </a:solidFill>
                          <a:latin typeface="Avenir Next LT Pro" panose="020B0504020202020204" pitchFamily="34" charset="77"/>
                        </a:rPr>
                        <a:t>PHASE 1 RECOVERY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111963">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i="0" kern="1200">
                          <a:solidFill>
                            <a:schemeClr val="accent5">
                              <a:lumMod val="75000"/>
                            </a:schemeClr>
                          </a:solidFill>
                          <a:effectLst/>
                          <a:latin typeface="Avenir Next LT Pro" panose="020B0504020202020204" pitchFamily="34" charset="77"/>
                          <a:ea typeface="+mn-ea"/>
                          <a:cs typeface="+mn-cs"/>
                        </a:rPr>
                        <a:t>Triggered when Drought Alert levels 3 is lifted and downgraded to alert levels 2 and level 1</a:t>
                      </a: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endParaRPr lang="en-US" sz="1050" b="0" i="0" kern="1200">
                        <a:solidFill>
                          <a:schemeClr val="tx1"/>
                        </a:solidFill>
                        <a:effectLst/>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i="0" kern="1200">
                          <a:solidFill>
                            <a:schemeClr val="accent5">
                              <a:lumMod val="50000"/>
                            </a:schemeClr>
                          </a:solidFill>
                          <a:effectLst/>
                          <a:latin typeface="Avenir Next LT Pro" panose="020B0504020202020204" pitchFamily="34" charset="77"/>
                          <a:ea typeface="+mn-ea"/>
                          <a:cs typeface="+mn-cs"/>
                        </a:rPr>
                        <a:t>ACTION</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Continued implementation of drought response measures</a:t>
                      </a:r>
                      <a:r>
                        <a:rPr lang="en-US" sz="1050" b="0" i="0" kern="1200">
                          <a:solidFill>
                            <a:schemeClr val="tx1"/>
                          </a:solidFill>
                          <a:effectLst/>
                          <a:latin typeface="Avenir Next LT Pro" panose="020B0504020202020204" pitchFamily="34" charset="77"/>
                          <a:ea typeface="+mn-ea"/>
                          <a:cs typeface="+mn-cs"/>
                        </a:rPr>
                        <a:t>, ongoing monitoring due to the length of time it takes to implement the response measure</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Maintain vigilant monitoring </a:t>
                      </a:r>
                      <a:r>
                        <a:rPr lang="en-US" sz="1050" b="0" i="0" kern="1200">
                          <a:solidFill>
                            <a:schemeClr val="tx1"/>
                          </a:solidFill>
                          <a:effectLst/>
                          <a:latin typeface="Avenir Next LT Pro" panose="020B0504020202020204" pitchFamily="34" charset="77"/>
                          <a:ea typeface="+mn-ea"/>
                          <a:cs typeface="+mn-cs"/>
                        </a:rPr>
                        <a:t>due to the time-intensive nature of the hazard</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Conduct evaluation with communities, </a:t>
                      </a:r>
                      <a:r>
                        <a:rPr lang="en-US" sz="1050" b="0" i="0" kern="1200">
                          <a:solidFill>
                            <a:schemeClr val="tx1"/>
                          </a:solidFill>
                          <a:effectLst/>
                          <a:latin typeface="Avenir Next LT Pro" panose="020B0504020202020204" pitchFamily="34" charset="77"/>
                          <a:ea typeface="+mn-ea"/>
                          <a:cs typeface="+mn-cs"/>
                        </a:rPr>
                        <a:t>prioritizing those who first received support due to the prolonged support delivery and vulnerable communities to assess their needs better</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Implement adaptive measures</a:t>
                      </a:r>
                      <a:r>
                        <a:rPr lang="en-US" sz="1050" b="0" i="0" kern="1200">
                          <a:solidFill>
                            <a:schemeClr val="tx1"/>
                          </a:solidFill>
                          <a:effectLst/>
                          <a:latin typeface="Avenir Next LT Pro" panose="020B0504020202020204" pitchFamily="34" charset="77"/>
                          <a:ea typeface="+mn-ea"/>
                          <a:cs typeface="+mn-cs"/>
                        </a:rPr>
                        <a:t> and incorporate technologies that enhance water security</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Provide agricultural support and conservation:</a:t>
                      </a:r>
                      <a:endParaRPr lang="en-US" sz="1050" b="0" i="0" kern="1200">
                        <a:solidFill>
                          <a:schemeClr val="tx1"/>
                        </a:solidFill>
                        <a:effectLst/>
                        <a:latin typeface="Avenir Next LT Pro" panose="020B0504020202020204" pitchFamily="34" charset="77"/>
                        <a:ea typeface="+mn-ea"/>
                        <a:cs typeface="+mn-cs"/>
                      </a:endParaRPr>
                    </a:p>
                    <a:p>
                      <a:pPr marL="685800" marR="0" lvl="1" indent="-2286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50" b="0" i="0" kern="1200">
                          <a:solidFill>
                            <a:schemeClr val="tx1"/>
                          </a:solidFill>
                          <a:effectLst/>
                          <a:latin typeface="Avenir Next LT Pro" panose="020B0504020202020204" pitchFamily="34" charset="77"/>
                          <a:ea typeface="+mn-ea"/>
                          <a:cs typeface="+mn-cs"/>
                        </a:rPr>
                        <a:t>Distribute climate-resilient seeds to farmers and communities.</a:t>
                      </a:r>
                    </a:p>
                    <a:p>
                      <a:pPr marL="685800" marR="0" lvl="1" indent="-2286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50" b="0" i="0" kern="1200">
                          <a:solidFill>
                            <a:schemeClr val="tx1"/>
                          </a:solidFill>
                          <a:effectLst/>
                          <a:latin typeface="Avenir Next LT Pro" panose="020B0504020202020204" pitchFamily="34" charset="77"/>
                          <a:ea typeface="+mn-ea"/>
                          <a:cs typeface="+mn-cs"/>
                        </a:rPr>
                        <a:t>Provide capacity building on agricultural methods that conserve water in the soil.</a:t>
                      </a:r>
                    </a:p>
                    <a:p>
                      <a:pPr marL="685800" marR="0" lvl="1" indent="-2286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50" b="0" i="0" kern="1200">
                          <a:solidFill>
                            <a:schemeClr val="tx1"/>
                          </a:solidFill>
                          <a:effectLst/>
                          <a:latin typeface="Avenir Next LT Pro" panose="020B0504020202020204" pitchFamily="34" charset="77"/>
                          <a:ea typeface="+mn-ea"/>
                          <a:cs typeface="+mn-cs"/>
                        </a:rPr>
                        <a:t>Advocate for the replanting of resilient staple foods such as fig trees.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National reforestation campaigns </a:t>
                      </a:r>
                      <a:r>
                        <a:rPr lang="en-US" sz="1050" b="0" i="0" kern="1200">
                          <a:solidFill>
                            <a:schemeClr val="tx1"/>
                          </a:solidFill>
                          <a:effectLst/>
                          <a:latin typeface="Avenir Next LT Pro" panose="020B0504020202020204" pitchFamily="34" charset="77"/>
                          <a:ea typeface="+mn-ea"/>
                          <a:cs typeface="+mn-cs"/>
                        </a:rPr>
                        <a:t>and the implementation of the forest policies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Marine conservation:</a:t>
                      </a:r>
                      <a:endParaRPr lang="en-US" sz="1050" b="0" i="0" kern="1200">
                        <a:solidFill>
                          <a:schemeClr val="tx1"/>
                        </a:solidFill>
                        <a:effectLst/>
                        <a:latin typeface="Avenir Next LT Pro" panose="020B0504020202020204" pitchFamily="34" charset="77"/>
                        <a:ea typeface="+mn-ea"/>
                        <a:cs typeface="+mn-cs"/>
                      </a:endParaRPr>
                    </a:p>
                    <a:p>
                      <a:pPr marL="685800" marR="0" lvl="1" indent="-2286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50" b="0" i="0" kern="1200">
                          <a:solidFill>
                            <a:schemeClr val="tx1"/>
                          </a:solidFill>
                          <a:effectLst/>
                          <a:latin typeface="Avenir Next LT Pro" panose="020B0504020202020204" pitchFamily="34" charset="77"/>
                          <a:ea typeface="+mn-ea"/>
                          <a:cs typeface="+mn-cs"/>
                        </a:rPr>
                        <a:t>Prioritize the conservation of marine resources, given their intrinsic connection to the overall ecosystem.</a:t>
                      </a:r>
                    </a:p>
                    <a:p>
                      <a:pPr marL="685800" marR="0" lvl="1" indent="-22860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050" b="0" i="0" kern="1200">
                          <a:solidFill>
                            <a:schemeClr val="tx1"/>
                          </a:solidFill>
                          <a:effectLst/>
                          <a:latin typeface="Avenir Next LT Pro" panose="020B0504020202020204" pitchFamily="34" charset="77"/>
                          <a:ea typeface="+mn-ea"/>
                          <a:cs typeface="+mn-cs"/>
                        </a:rPr>
                        <a:t>Ensure the strict enforcement of legislations and acts aimed at preserving marine resources.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Creation of national drought plans </a:t>
                      </a:r>
                      <a:r>
                        <a:rPr lang="en-US" sz="1050" b="0" i="0" kern="1200">
                          <a:solidFill>
                            <a:schemeClr val="tx1"/>
                          </a:solidFill>
                          <a:effectLst/>
                          <a:latin typeface="Avenir Next LT Pro" panose="020B0504020202020204" pitchFamily="34" charset="77"/>
                          <a:ea typeface="+mn-ea"/>
                          <a:cs typeface="+mn-cs"/>
                        </a:rPr>
                        <a:t>in some countries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Continue with health messaging</a:t>
                      </a:r>
                      <a:r>
                        <a:rPr lang="en-US" sz="1050" b="0" i="0" kern="1200">
                          <a:solidFill>
                            <a:schemeClr val="tx1"/>
                          </a:solidFill>
                          <a:effectLst/>
                          <a:latin typeface="Avenir Next LT Pro" panose="020B0504020202020204" pitchFamily="34" charset="77"/>
                          <a:ea typeface="+mn-ea"/>
                          <a:cs typeface="+mn-cs"/>
                        </a:rPr>
                        <a:t>, emphasizing drought-related issues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a:latin typeface="Avenir Next LT Pro" panose="020B0504020202020204" pitchFamily="34" charset="77"/>
                        </a:rPr>
                        <a:t>recovery is not systematic given the persistent negative impacts and their repercussions on the economy.</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a:latin typeface="Avenir Next LT Pro" panose="020B0504020202020204" pitchFamily="34" charset="77"/>
                        </a:rPr>
                        <a:t>Post-drought (Disaster) needs assessment from economic, social and environmental perspectives (using baseline data) to identify damage and loss</a:t>
                      </a:r>
                    </a:p>
                    <a:p>
                      <a:pPr marL="171450" indent="-171450">
                        <a:buFont typeface="Arial" panose="020B0604020202020204" pitchFamily="34" charset="0"/>
                        <a:buChar char="•"/>
                      </a:pP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23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P" sz="1050" b="1">
                          <a:solidFill>
                            <a:schemeClr val="bg1"/>
                          </a:solidFill>
                          <a:latin typeface="Avenir Next LT Pro" panose="020B0504020202020204" pitchFamily="34" charset="77"/>
                        </a:rPr>
                        <a:t>PHASE 2 RECOVERY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endParaRPr lang="en-NP" sz="105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endParaRPr lang="en-NP" sz="105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76617166"/>
                  </a:ext>
                </a:extLst>
              </a:tr>
              <a:tr h="1498918">
                <a:tc>
                  <a:txBody>
                    <a:body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1050" b="1" i="0" kern="1200">
                          <a:solidFill>
                            <a:schemeClr val="accent5">
                              <a:lumMod val="75000"/>
                            </a:schemeClr>
                          </a:solidFill>
                          <a:effectLst/>
                          <a:latin typeface="Avenir Next LT Pro" panose="020B0504020202020204" pitchFamily="34" charset="77"/>
                          <a:ea typeface="+mn-ea"/>
                          <a:cs typeface="+mn-cs"/>
                        </a:rPr>
                        <a:t>Triggered when rainfall is normal or above normal levels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i="0" kern="1200">
                        <a:solidFill>
                          <a:schemeClr val="tx1"/>
                        </a:solidFill>
                        <a:effectLst/>
                        <a:latin typeface="Avenir Next LT Pro" panose="020B0504020202020204" pitchFamily="34" charset="77"/>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Conduct the Post Disaster  assessment </a:t>
                      </a:r>
                      <a:r>
                        <a:rPr lang="en-US" sz="1050" b="0" i="0" kern="1200">
                          <a:solidFill>
                            <a:schemeClr val="tx1"/>
                          </a:solidFill>
                          <a:effectLst/>
                          <a:latin typeface="Avenir Next LT Pro" panose="020B0504020202020204" pitchFamily="34" charset="77"/>
                          <a:ea typeface="+mn-ea"/>
                          <a:cs typeface="+mn-cs"/>
                        </a:rPr>
                        <a:t>- economic, social and environmental - at community and household levels. Develop report with recommendations for the improvement of any identified economic and environmental gaps, and work with communities and relevant ministry on social gaps identified.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Integrate findings into planning or policy </a:t>
                      </a:r>
                      <a:r>
                        <a:rPr lang="en-US" sz="1050" b="0" i="0" kern="1200">
                          <a:solidFill>
                            <a:schemeClr val="tx1"/>
                          </a:solidFill>
                          <a:effectLst/>
                          <a:latin typeface="Avenir Next LT Pro" panose="020B0504020202020204" pitchFamily="34" charset="77"/>
                          <a:ea typeface="+mn-ea"/>
                          <a:cs typeface="+mn-cs"/>
                        </a:rPr>
                        <a:t>as required if there are gaps identified. Update community plans and, if required, the drought management response matrix in earlier alert levels to ensure early warning and early action activities are included.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i="0" kern="1200">
                          <a:solidFill>
                            <a:schemeClr val="accent5">
                              <a:lumMod val="75000"/>
                            </a:schemeClr>
                          </a:solidFill>
                          <a:effectLst/>
                          <a:latin typeface="Avenir Next LT Pro" panose="020B0504020202020204" pitchFamily="34" charset="77"/>
                          <a:ea typeface="+mn-ea"/>
                          <a:cs typeface="+mn-cs"/>
                        </a:rPr>
                        <a:t>Ensure risks have been identified and addressed during "normal rainfall" times.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050" kern="1200">
                        <a:solidFill>
                          <a:schemeClr val="tx1"/>
                        </a:solidFill>
                        <a:effectLst/>
                        <a:latin typeface="+mn-lt"/>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50">
                          <a:latin typeface="Avenir Next LT Pro" panose="020B0504020202020204" pitchFamily="34" charset="77"/>
                        </a:rPr>
                        <a:t>Agricultural indicators suitable to specific climate conditions</a:t>
                      </a:r>
                    </a:p>
                    <a:p>
                      <a:pPr marL="171450" indent="-171450">
                        <a:buFont typeface="Arial" panose="020B0604020202020204" pitchFamily="34" charset="0"/>
                        <a:buChar char="•"/>
                      </a:pPr>
                      <a:endParaRPr lang="en-NP" sz="1050">
                        <a:latin typeface="Avenir Next LT Pro" panose="020B0504020202020204" pitchFamily="34" charset="77"/>
                      </a:endParaRPr>
                    </a:p>
                    <a:p>
                      <a:pPr marL="171450" indent="-171450">
                        <a:buFont typeface="Arial" panose="020B0604020202020204" pitchFamily="34" charset="0"/>
                        <a:buChar char="•"/>
                      </a:pPr>
                      <a:r>
                        <a:rPr lang="en-US" sz="1050">
                          <a:latin typeface="Avenir Next LT Pro" panose="020B0504020202020204" pitchFamily="34" charset="77"/>
                        </a:rPr>
                        <a:t>Identification of adaptation measures combining local practices and knowledge with precision agriculture technology for small and medium producers in rural areas.</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08406576"/>
                  </a:ext>
                </a:extLst>
              </a:tr>
            </a:tbl>
          </a:graphicData>
        </a:graphic>
      </p:graphicFrame>
      <p:pic>
        <p:nvPicPr>
          <p:cNvPr id="3" name="Picture 2" descr="a close up of a rock wall with cracks in it">
            <a:extLst>
              <a:ext uri="{FF2B5EF4-FFF2-40B4-BE49-F238E27FC236}">
                <a16:creationId xmlns:a16="http://schemas.microsoft.com/office/drawing/2014/main" id="{6DBF0823-A317-90FA-5B3A-F13415B3AF0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9" y="0"/>
            <a:ext cx="12192000" cy="6724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9075A89-EFE8-2FF0-2ED3-B476E95F53F8}"/>
              </a:ext>
            </a:extLst>
          </p:cNvPr>
          <p:cNvSpPr/>
          <p:nvPr/>
        </p:nvSpPr>
        <p:spPr>
          <a:xfrm>
            <a:off x="-25851" y="0"/>
            <a:ext cx="12222460"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57CCD19-54BB-7CD7-BD72-F28D7CC0EDE2}"/>
              </a:ext>
            </a:extLst>
          </p:cNvPr>
          <p:cNvSpPr txBox="1"/>
          <p:nvPr/>
        </p:nvSpPr>
        <p:spPr>
          <a:xfrm>
            <a:off x="217714" y="115810"/>
            <a:ext cx="207460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DROUGHT</a:t>
            </a:r>
          </a:p>
        </p:txBody>
      </p:sp>
      <p:sp>
        <p:nvSpPr>
          <p:cNvPr id="11" name="TextBox 10">
            <a:extLst>
              <a:ext uri="{FF2B5EF4-FFF2-40B4-BE49-F238E27FC236}">
                <a16:creationId xmlns:a16="http://schemas.microsoft.com/office/drawing/2014/main" id="{6AB9A478-C32A-D974-14FF-F4A4430FDFC8}"/>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4 months to several years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several months to a decade</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026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0F0A3A3-3812-B575-9383-B632EA2B2003}"/>
              </a:ext>
            </a:extLst>
          </p:cNvPr>
          <p:cNvSpPr txBox="1"/>
          <p:nvPr/>
        </p:nvSpPr>
        <p:spPr>
          <a:xfrm>
            <a:off x="4750357" y="4858333"/>
            <a:ext cx="7329885" cy="1998666"/>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B4E2986F-78E9-3EC9-B266-5BBB68F6AB8F}"/>
              </a:ext>
            </a:extLst>
          </p:cNvPr>
          <p:cNvSpPr txBox="1"/>
          <p:nvPr/>
        </p:nvSpPr>
        <p:spPr>
          <a:xfrm>
            <a:off x="4750358" y="2737939"/>
            <a:ext cx="7329885" cy="1998666"/>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1" name="TextBox 10">
            <a:extLst>
              <a:ext uri="{FF2B5EF4-FFF2-40B4-BE49-F238E27FC236}">
                <a16:creationId xmlns:a16="http://schemas.microsoft.com/office/drawing/2014/main" id="{B596D691-6B4C-36AF-D9CA-68E641E150B1}"/>
              </a:ext>
            </a:extLst>
          </p:cNvPr>
          <p:cNvSpPr txBox="1"/>
          <p:nvPr/>
        </p:nvSpPr>
        <p:spPr>
          <a:xfrm>
            <a:off x="4735734" y="190293"/>
            <a:ext cx="7329885" cy="2438716"/>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pic>
        <p:nvPicPr>
          <p:cNvPr id="11266" name="Picture 2" descr="brown and white concrete building on hill">
            <a:extLst>
              <a:ext uri="{FF2B5EF4-FFF2-40B4-BE49-F238E27FC236}">
                <a16:creationId xmlns:a16="http://schemas.microsoft.com/office/drawing/2014/main" id="{BBA6D412-DA61-6793-FBF3-6F45E2401A2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575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DDA9D7-650F-21FA-C62D-34900AA2D172}"/>
              </a:ext>
            </a:extLst>
          </p:cNvPr>
          <p:cNvSpPr txBox="1"/>
          <p:nvPr/>
        </p:nvSpPr>
        <p:spPr>
          <a:xfrm>
            <a:off x="4816588" y="5274541"/>
            <a:ext cx="7293636"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Countries like Nepal and Timor Leste reported landslides frequently being triggered by heavy rainfall as well as earthquakes.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Landslides often block rivers, forming temporary dams which eventually burst and cause additional flooding, resulting in loss of human life, housing, agricultural land, roads, bridges, livestock, and property.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The impact of such events was evident in April 2021 in Timor Leste when Cyclone Seroja hit, causing significant damage to infrastructure including bridges, buildings and roads throughout the country. </a:t>
            </a:r>
            <a:endParaRPr kumimoji="0" lang="en-NP"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54C52C11-442D-321F-3445-6E7919CDECCB}"/>
              </a:ext>
            </a:extLst>
          </p:cNvPr>
          <p:cNvSpPr txBox="1"/>
          <p:nvPr/>
        </p:nvSpPr>
        <p:spPr>
          <a:xfrm>
            <a:off x="4735735" y="3166945"/>
            <a:ext cx="7230447" cy="1569660"/>
          </a:xfrm>
          <a:prstGeom prst="rect">
            <a:avLst/>
          </a:prstGeom>
          <a:noFill/>
        </p:spPr>
        <p:txBody>
          <a:bodyPr wrap="square">
            <a:spAutoFit/>
          </a:bodyPr>
          <a:lstStyle>
            <a:defPPr>
              <a:defRPr lang="en-NP"/>
            </a:defPPr>
            <a:lvl1pPr marL="285750" indent="-285750">
              <a:buFont typeface="Arial" panose="020B0604020202020204" pitchFamily="34" charset="0"/>
              <a:buChar char="•"/>
              <a:defRPr sz="1400" b="0" i="0">
                <a:solidFill>
                  <a:srgbClr val="374151"/>
                </a:solidFill>
                <a:effectLst/>
                <a:latin typeface="Avenir Next LT Pro" panose="020B0504020202020204" pitchFamily="34" charset="77"/>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Africa, landslides are driven by various land characteristics such as high annual rainfall, steep slopes, significant weathering and materials with low shear resistance or high clay content.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Deforestation is a major triggering factor in Africa.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The region lacks an accurate system for landslide forecasting, making it challenging to allocate resources and plan for disaster response effectively. </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Landslides cause damages including the destruction of crops, damage to water sources, and destruction of homes, with significant impacts on agricultural productivity, livestock, livelihoods, and community well-being.</a:t>
            </a:r>
            <a:endParaRPr kumimoji="0" lang="en-NP"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4" name="TextBox 13">
            <a:extLst>
              <a:ext uri="{FF2B5EF4-FFF2-40B4-BE49-F238E27FC236}">
                <a16:creationId xmlns:a16="http://schemas.microsoft.com/office/drawing/2014/main" id="{0794E9C2-363B-7661-24E2-F06A0F740ADE}"/>
              </a:ext>
            </a:extLst>
          </p:cNvPr>
          <p:cNvSpPr txBox="1"/>
          <p:nvPr/>
        </p:nvSpPr>
        <p:spPr>
          <a:xfrm>
            <a:off x="4816588" y="672474"/>
            <a:ext cx="7230447" cy="1938992"/>
          </a:xfrm>
          <a:prstGeom prst="rect">
            <a:avLst/>
          </a:prstGeom>
          <a:noFill/>
        </p:spPr>
        <p:txBody>
          <a:bodyPr wrap="square">
            <a:spAutoFit/>
          </a:bodyPr>
          <a:lstStyle>
            <a:defPPr>
              <a:defRPr lang="en-NP"/>
            </a:defPPr>
            <a:lvl1pPr marL="285750" indent="-285750">
              <a:buFont typeface="Arial" panose="020B0604020202020204" pitchFamily="34" charset="0"/>
              <a:buChar char="•"/>
              <a:defRPr sz="1400" b="0" i="0">
                <a:solidFill>
                  <a:srgbClr val="374151"/>
                </a:solidFill>
                <a:effectLst/>
                <a:latin typeface="Avenir Next LT Pro" panose="020B0504020202020204" pitchFamily="34" charset="77"/>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Triggered by various factors, such as heavy rainfall, earthquakes, deforestation and human activities like mining and construction.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Chile, coordination challenges during landslide disasters have been addressed with the establishment of a new entity in 2023, SENAPRED, which oversees landslide monitoring and alert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 In Colombia, landslide susceptibility maps are being incorporated into Land Management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The Dominican Republic is working on updating their National Plan for Risk Reduction and Disaster, which will now include plans for landslides.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Brazil, approximately 4 to 8 million people are estimated to live in high-risk areas for landslides, highlighting the severity of the situation. </a:t>
            </a:r>
            <a:endParaRPr kumimoji="0" lang="en-NP"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3" name="Rectangle 2">
            <a:extLst>
              <a:ext uri="{FF2B5EF4-FFF2-40B4-BE49-F238E27FC236}">
                <a16:creationId xmlns:a16="http://schemas.microsoft.com/office/drawing/2014/main" id="{DA9D4C77-ED98-D3E4-7B0F-3323952964F5}"/>
              </a:ext>
            </a:extLst>
          </p:cNvPr>
          <p:cNvSpPr/>
          <p:nvPr/>
        </p:nvSpPr>
        <p:spPr>
          <a:xfrm rot="10800000">
            <a:off x="1" y="0"/>
            <a:ext cx="4575174" cy="6858000"/>
          </a:xfrm>
          <a:prstGeom prst="rect">
            <a:avLst/>
          </a:prstGeom>
          <a:gradFill>
            <a:gsLst>
              <a:gs pos="2000">
                <a:schemeClr val="tx1">
                  <a:alpha val="72178"/>
                </a:schemeClr>
              </a:gs>
              <a:gs pos="61000">
                <a:schemeClr val="bg1">
                  <a:lumMod val="95000"/>
                  <a:alpha val="37818"/>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47C0AC8-F595-6A84-B184-78F87491D523}"/>
              </a:ext>
            </a:extLst>
          </p:cNvPr>
          <p:cNvSpPr txBox="1"/>
          <p:nvPr/>
        </p:nvSpPr>
        <p:spPr>
          <a:xfrm>
            <a:off x="225818" y="3515305"/>
            <a:ext cx="4089704" cy="830997"/>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Landslides</a:t>
            </a:r>
          </a:p>
        </p:txBody>
      </p:sp>
      <p:sp>
        <p:nvSpPr>
          <p:cNvPr id="5" name="TextBox 4">
            <a:extLst>
              <a:ext uri="{FF2B5EF4-FFF2-40B4-BE49-F238E27FC236}">
                <a16:creationId xmlns:a16="http://schemas.microsoft.com/office/drawing/2014/main" id="{6687AD5C-5408-E25C-ED67-01F9F2B27DCA}"/>
              </a:ext>
            </a:extLst>
          </p:cNvPr>
          <p:cNvSpPr txBox="1"/>
          <p:nvPr/>
        </p:nvSpPr>
        <p:spPr>
          <a:xfrm>
            <a:off x="225817" y="4346302"/>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6" name="TextBox 5">
            <a:extLst>
              <a:ext uri="{FF2B5EF4-FFF2-40B4-BE49-F238E27FC236}">
                <a16:creationId xmlns:a16="http://schemas.microsoft.com/office/drawing/2014/main" id="{B2AFBCDE-DD66-A637-4EB1-08EF4A30B688}"/>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7" name="TextBox 6">
            <a:extLst>
              <a:ext uri="{FF2B5EF4-FFF2-40B4-BE49-F238E27FC236}">
                <a16:creationId xmlns:a16="http://schemas.microsoft.com/office/drawing/2014/main" id="{7FDF4560-F977-0F96-FFC7-12B88B21DD41}"/>
              </a:ext>
            </a:extLst>
          </p:cNvPr>
          <p:cNvSpPr txBox="1"/>
          <p:nvPr/>
        </p:nvSpPr>
        <p:spPr>
          <a:xfrm>
            <a:off x="4816588" y="4876055"/>
            <a:ext cx="6759329" cy="477054"/>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ASIA PACIFIC</a:t>
            </a:r>
            <a:b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Nepal, Timor Leste</a:t>
            </a:r>
            <a:endParaRPr kumimoji="0" lang="en-NP" sz="14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8" name="TextBox 7">
            <a:extLst>
              <a:ext uri="{FF2B5EF4-FFF2-40B4-BE49-F238E27FC236}">
                <a16:creationId xmlns:a16="http://schemas.microsoft.com/office/drawing/2014/main" id="{0C26E46C-BAB1-6897-A0DB-F97F0C1AE54A}"/>
              </a:ext>
            </a:extLst>
          </p:cNvPr>
          <p:cNvSpPr txBox="1"/>
          <p:nvPr/>
        </p:nvSpPr>
        <p:spPr>
          <a:xfrm>
            <a:off x="4735735" y="214314"/>
            <a:ext cx="43780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LATIN AMERICA AND CARIBBEAN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Chile, Colombia, Dominican Republic, Ecuador, Brazil </a:t>
            </a:r>
            <a:endParaRPr kumimoji="0" lang="en-NP" sz="105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9" name="TextBox 8">
            <a:extLst>
              <a:ext uri="{FF2B5EF4-FFF2-40B4-BE49-F238E27FC236}">
                <a16:creationId xmlns:a16="http://schemas.microsoft.com/office/drawing/2014/main" id="{A8275CB3-AB5E-DF19-A40C-8B981DBFB56C}"/>
              </a:ext>
            </a:extLst>
          </p:cNvPr>
          <p:cNvSpPr txBox="1"/>
          <p:nvPr/>
        </p:nvSpPr>
        <p:spPr>
          <a:xfrm>
            <a:off x="4816588" y="2750916"/>
            <a:ext cx="7377716" cy="492443"/>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AFRICA</a:t>
            </a:r>
            <a:br>
              <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Burundi, Democratic Republic of Congo, Ethiopia, Sierra Leone, Uganda</a:t>
            </a:r>
            <a:endPar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425283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5DCF00-F2CF-D387-2ADF-913DFAB8771C}"/>
              </a:ext>
            </a:extLst>
          </p:cNvPr>
          <p:cNvSpPr/>
          <p:nvPr/>
        </p:nvSpPr>
        <p:spPr>
          <a:xfrm>
            <a:off x="693174" y="1149178"/>
            <a:ext cx="11498826" cy="57088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2" name="Title 1">
            <a:extLst>
              <a:ext uri="{FF2B5EF4-FFF2-40B4-BE49-F238E27FC236}">
                <a16:creationId xmlns:a16="http://schemas.microsoft.com/office/drawing/2014/main" id="{0F75E408-1E5B-2DA1-2E0A-E0F0914D8739}"/>
              </a:ext>
            </a:extLst>
          </p:cNvPr>
          <p:cNvSpPr>
            <a:spLocks noGrp="1"/>
          </p:cNvSpPr>
          <p:nvPr>
            <p:ph type="title"/>
          </p:nvPr>
        </p:nvSpPr>
        <p:spPr/>
        <p:txBody>
          <a:bodyPr/>
          <a:lstStyle/>
          <a:p>
            <a:r>
              <a:rPr lang="en-NP"/>
              <a:t>OVERVIEW</a:t>
            </a:r>
          </a:p>
        </p:txBody>
      </p:sp>
      <p:sp>
        <p:nvSpPr>
          <p:cNvPr id="3" name="Content Placeholder 2">
            <a:extLst>
              <a:ext uri="{FF2B5EF4-FFF2-40B4-BE49-F238E27FC236}">
                <a16:creationId xmlns:a16="http://schemas.microsoft.com/office/drawing/2014/main" id="{23D95983-FD31-4EB3-57A8-8F8C7FB8ADB9}"/>
              </a:ext>
            </a:extLst>
          </p:cNvPr>
          <p:cNvSpPr>
            <a:spLocks noGrp="1"/>
          </p:cNvSpPr>
          <p:nvPr>
            <p:ph idx="1"/>
          </p:nvPr>
        </p:nvSpPr>
        <p:spPr>
          <a:xfrm>
            <a:off x="1010653" y="1253331"/>
            <a:ext cx="5454468" cy="4954910"/>
          </a:xfrm>
        </p:spPr>
        <p:txBody>
          <a:bodyPr>
            <a:normAutofit lnSpcReduction="10000"/>
          </a:bodyPr>
          <a:lstStyle/>
          <a:p>
            <a:pPr algn="just"/>
            <a:r>
              <a:rPr lang="en-US" sz="1400" dirty="0">
                <a:latin typeface="Avenir Next LT Pro" panose="020B0504020202020204" pitchFamily="34" charset="77"/>
                <a:ea typeface="Times New Roman" panose="02020603050405020304" pitchFamily="18" charset="0"/>
                <a:cs typeface="Times New Roman" panose="02020603050405020304" pitchFamily="18" charset="0"/>
              </a:rPr>
              <a:t>T</a:t>
            </a:r>
            <a:r>
              <a:rPr lang="en-US" sz="1400" dirty="0">
                <a:effectLst/>
                <a:latin typeface="Avenir Next LT Pro" panose="020B0504020202020204" pitchFamily="34" charset="77"/>
                <a:ea typeface="Times New Roman" panose="02020603050405020304" pitchFamily="18" charset="0"/>
                <a:cs typeface="Times New Roman" panose="02020603050405020304" pitchFamily="18" charset="0"/>
              </a:rPr>
              <a:t>he Santiago network</a:t>
            </a:r>
            <a:r>
              <a:rPr lang="en-NP" sz="1400">
                <a:effectLst/>
                <a:latin typeface="Avenir Next LT Pro" panose="020B0504020202020204" pitchFamily="34" charset="77"/>
                <a:ea typeface="Times New Roman" panose="02020603050405020304" pitchFamily="18" charset="0"/>
                <a:cs typeface="Times New Roman" panose="02020603050405020304" pitchFamily="18" charset="0"/>
              </a:rPr>
              <a:t> for averting, minimizing and addressing loss and damage</a:t>
            </a:r>
            <a:r>
              <a:rPr lang="en-US" sz="1400" dirty="0">
                <a:effectLst/>
                <a:latin typeface="Avenir Next LT Pro" panose="020B0504020202020204" pitchFamily="34" charset="77"/>
                <a:ea typeface="Times New Roman" panose="02020603050405020304" pitchFamily="18" charset="0"/>
                <a:cs typeface="Times New Roman" panose="02020603050405020304" pitchFamily="18" charset="0"/>
              </a:rPr>
              <a:t> (Santiago network) brought together relevant focal points from countries in the Latin America and Caribbean regions, Africa region and Asia Pacific region with expertise and direct involvement in dealing with the most pressing climatological hazards of the countries. </a:t>
            </a:r>
            <a:endParaRPr lang="en-NP" sz="1400">
              <a:effectLst/>
              <a:latin typeface="Avenir Next LT Pro" panose="020B0504020202020204" pitchFamily="34" charset="77"/>
              <a:ea typeface="Times New Roman" panose="02020603050405020304" pitchFamily="18" charset="0"/>
              <a:cs typeface="Times New Roman" panose="02020603050405020304" pitchFamily="18" charset="0"/>
            </a:endParaRPr>
          </a:p>
          <a:p>
            <a:pPr marL="0" indent="0" algn="just">
              <a:buNone/>
            </a:pPr>
            <a:endParaRPr lang="en-NP" sz="1400">
              <a:effectLst/>
              <a:latin typeface="Avenir Next LT Pro" panose="020B0504020202020204" pitchFamily="34" charset="77"/>
              <a:ea typeface="Times New Roman" panose="02020603050405020304" pitchFamily="18" charset="0"/>
              <a:cs typeface="Times New Roman" panose="02020603050405020304" pitchFamily="18" charset="0"/>
            </a:endParaRPr>
          </a:p>
          <a:p>
            <a:pPr algn="just"/>
            <a:r>
              <a:rPr lang="en-US" sz="1400" dirty="0">
                <a:effectLst/>
                <a:latin typeface="Avenir Next LT Pro" panose="020B0504020202020204" pitchFamily="34" charset="77"/>
                <a:ea typeface="Times New Roman" panose="02020603050405020304" pitchFamily="18" charset="0"/>
                <a:cs typeface="Times New Roman" panose="02020603050405020304" pitchFamily="18" charset="0"/>
              </a:rPr>
              <a:t>The workshop was held pursuant to decision </a:t>
            </a:r>
            <a:r>
              <a:rPr lang="en-GB" sz="1400" dirty="0">
                <a:effectLst/>
                <a:latin typeface="Avenir Next LT Pro" panose="020B0504020202020204" pitchFamily="34" charset="77"/>
                <a:ea typeface="Times New Roman" panose="02020603050405020304" pitchFamily="18" charset="0"/>
                <a:cs typeface="Times New Roman" panose="02020603050405020304" pitchFamily="18" charset="0"/>
              </a:rPr>
              <a:t>12/CMA.4, para 15, whereby the UNFCCC secretariat is requested to continue providing support for developing countries that are particularly vulnerable to the adverse effects of climate change that may seek or wish to benefit from the technical assistance available under the Santiago network, until a new the Santiago network secretariat is identified and becomes operational next year.</a:t>
            </a:r>
            <a:endParaRPr lang="en-NP" sz="1400">
              <a:effectLst/>
              <a:latin typeface="Avenir Next LT Pro" panose="020B0504020202020204" pitchFamily="34" charset="77"/>
              <a:ea typeface="Times New Roman" panose="02020603050405020304" pitchFamily="18" charset="0"/>
              <a:cs typeface="Times New Roman" panose="02020603050405020304" pitchFamily="18" charset="0"/>
            </a:endParaRPr>
          </a:p>
          <a:p>
            <a:pPr marL="0" indent="0" algn="just">
              <a:buNone/>
            </a:pPr>
            <a:endParaRPr lang="en-NP" sz="1400">
              <a:effectLst/>
              <a:latin typeface="Avenir Next LT Pro" panose="020B0504020202020204" pitchFamily="34" charset="77"/>
              <a:ea typeface="Times New Roman" panose="02020603050405020304" pitchFamily="18" charset="0"/>
              <a:cs typeface="Times New Roman" panose="02020603050405020304" pitchFamily="18" charset="0"/>
            </a:endParaRPr>
          </a:p>
          <a:p>
            <a:pPr algn="just"/>
            <a:r>
              <a:rPr lang="en-US" sz="1400" dirty="0">
                <a:effectLst/>
                <a:latin typeface="Avenir Next LT Pro" panose="020B0504020202020204" pitchFamily="34" charset="77"/>
                <a:ea typeface="Times New Roman" panose="02020603050405020304" pitchFamily="18" charset="0"/>
                <a:cs typeface="Times New Roman" panose="02020603050405020304" pitchFamily="18" charset="0"/>
              </a:rPr>
              <a:t>The objective of the workshop was to </a:t>
            </a:r>
            <a:r>
              <a:rPr lang="en-GB" sz="1400" dirty="0">
                <a:effectLst/>
                <a:latin typeface="Avenir Next LT Pro" panose="020B0504020202020204" pitchFamily="34" charset="77"/>
                <a:ea typeface="Times New Roman" panose="02020603050405020304" pitchFamily="18" charset="0"/>
                <a:cs typeface="Times New Roman" panose="02020603050405020304" pitchFamily="18" charset="0"/>
              </a:rPr>
              <a:t>engage countries in identifying and synthesizing information and insights on their experience in addressing major impacts of climate change, in particular major losses and damages resulting from hydro-meteorological hazards and extremes, as well as specific needs for technical assistance at different stages of responding to and addressing the losses and damages. The outputs from the workshops will be used to better define and scope the typical technical assistance needs of developing countries in the context of the Santiago network.</a:t>
            </a:r>
            <a:endParaRPr lang="en-NP" sz="1400">
              <a:effectLst/>
              <a:latin typeface="Avenir Next LT Pro" panose="020B0504020202020204" pitchFamily="34" charset="77"/>
              <a:ea typeface="Times New Roman" panose="02020603050405020304" pitchFamily="18" charset="0"/>
              <a:cs typeface="Times New Roman" panose="02020603050405020304" pitchFamily="18" charset="0"/>
            </a:endParaRPr>
          </a:p>
          <a:p>
            <a:endParaRPr lang="en-NP" sz="1400">
              <a:latin typeface="Avenir Next LT Pro" panose="020B0504020202020204" pitchFamily="34" charset="77"/>
            </a:endParaRPr>
          </a:p>
        </p:txBody>
      </p:sp>
      <p:sp>
        <p:nvSpPr>
          <p:cNvPr id="4" name="Slide Number Placeholder 3">
            <a:extLst>
              <a:ext uri="{FF2B5EF4-FFF2-40B4-BE49-F238E27FC236}">
                <a16:creationId xmlns:a16="http://schemas.microsoft.com/office/drawing/2014/main" id="{799A66E8-D737-EAA7-E0E0-748EBB6F8483}"/>
              </a:ext>
            </a:extLst>
          </p:cNvPr>
          <p:cNvSpPr>
            <a:spLocks noGrp="1"/>
          </p:cNvSpPr>
          <p:nvPr>
            <p:ph type="sldNum" sz="quarter" idx="12"/>
          </p:nvPr>
        </p:nvSpPr>
        <p:spPr/>
        <p:txBody>
          <a:bodyPr/>
          <a:lstStyle/>
          <a:p>
            <a:fld id="{6BD9EE9C-3A9A-458B-8C8B-545D7DF0CA2D}" type="slidenum">
              <a:rPr lang="en-ID" smtClean="0"/>
              <a:pPr/>
              <a:t>3</a:t>
            </a:fld>
            <a:endParaRPr lang="en-ID" dirty="0"/>
          </a:p>
        </p:txBody>
      </p:sp>
      <p:pic>
        <p:nvPicPr>
          <p:cNvPr id="6" name="Picture 5">
            <a:extLst>
              <a:ext uri="{FF2B5EF4-FFF2-40B4-BE49-F238E27FC236}">
                <a16:creationId xmlns:a16="http://schemas.microsoft.com/office/drawing/2014/main" id="{7A6756C5-1E03-C5E7-5B47-CC553240A6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973329" y="0"/>
            <a:ext cx="5245835" cy="2307428"/>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66979A9-BC35-4656-0BA2-1F98AFB349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75987" y="2243145"/>
            <a:ext cx="5216013" cy="2307428"/>
          </a:xfrm>
          <a:prstGeom prst="rect">
            <a:avLst/>
          </a:prstGeom>
        </p:spPr>
      </p:pic>
      <p:pic>
        <p:nvPicPr>
          <p:cNvPr id="8" name="Picture 7">
            <a:extLst>
              <a:ext uri="{FF2B5EF4-FFF2-40B4-BE49-F238E27FC236}">
                <a16:creationId xmlns:a16="http://schemas.microsoft.com/office/drawing/2014/main" id="{315B535A-CBAE-135E-6FF5-4710BBB6B0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3326" y="4550573"/>
            <a:ext cx="5245837" cy="2307427"/>
          </a:xfrm>
          <a:prstGeom prst="rect">
            <a:avLst/>
          </a:prstGeom>
        </p:spPr>
      </p:pic>
    </p:spTree>
    <p:extLst>
      <p:ext uri="{BB962C8B-B14F-4D97-AF65-F5344CB8AC3E}">
        <p14:creationId xmlns:p14="http://schemas.microsoft.com/office/powerpoint/2010/main" val="309076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rown and gray rocky mountain">
            <a:extLst>
              <a:ext uri="{FF2B5EF4-FFF2-40B4-BE49-F238E27FC236}">
                <a16:creationId xmlns:a16="http://schemas.microsoft.com/office/drawing/2014/main" id="{614E1782-2021-7D0C-9A9F-0884F7D35CC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4"/>
          <a:stretch/>
        </p:blipFill>
        <p:spPr bwMode="auto">
          <a:xfrm>
            <a:off x="0" y="-36623"/>
            <a:ext cx="12191999" cy="7425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7E1B1DB-E7B9-C229-4EEA-64672D202FCA}"/>
              </a:ext>
            </a:extLst>
          </p:cNvPr>
          <p:cNvSpPr/>
          <p:nvPr/>
        </p:nvSpPr>
        <p:spPr>
          <a:xfrm>
            <a:off x="-1" y="-36624"/>
            <a:ext cx="12191999" cy="742590"/>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05D147-D544-9BF5-1E56-86B312F2DEB6}"/>
              </a:ext>
            </a:extLst>
          </p:cNvPr>
          <p:cNvSpPr txBox="1"/>
          <p:nvPr/>
        </p:nvSpPr>
        <p:spPr>
          <a:xfrm>
            <a:off x="217714" y="36537"/>
            <a:ext cx="8638903"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LANDSLIDES: ANTICIPATORY ARRANGEMENTS</a:t>
            </a:r>
          </a:p>
        </p:txBody>
      </p:sp>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405620834"/>
              </p:ext>
            </p:extLst>
          </p:nvPr>
        </p:nvGraphicFramePr>
        <p:xfrm>
          <a:off x="163888" y="729312"/>
          <a:ext cx="11864220" cy="6156391"/>
        </p:xfrm>
        <a:graphic>
          <a:graphicData uri="http://schemas.openxmlformats.org/drawingml/2006/table">
            <a:tbl>
              <a:tblPr firstRow="1" bandRow="1">
                <a:tableStyleId>{5940675A-B579-460E-94D1-54222C63F5DA}</a:tableStyleId>
              </a:tblPr>
              <a:tblGrid>
                <a:gridCol w="8137150">
                  <a:extLst>
                    <a:ext uri="{9D8B030D-6E8A-4147-A177-3AD203B41FA5}">
                      <a16:colId xmlns:a16="http://schemas.microsoft.com/office/drawing/2014/main" val="1397610462"/>
                    </a:ext>
                  </a:extLst>
                </a:gridCol>
                <a:gridCol w="1833560">
                  <a:extLst>
                    <a:ext uri="{9D8B030D-6E8A-4147-A177-3AD203B41FA5}">
                      <a16:colId xmlns:a16="http://schemas.microsoft.com/office/drawing/2014/main" val="1300160662"/>
                    </a:ext>
                  </a:extLst>
                </a:gridCol>
                <a:gridCol w="1893510">
                  <a:extLst>
                    <a:ext uri="{9D8B030D-6E8A-4147-A177-3AD203B41FA5}">
                      <a16:colId xmlns:a16="http://schemas.microsoft.com/office/drawing/2014/main" val="3786587790"/>
                    </a:ext>
                  </a:extLst>
                </a:gridCol>
              </a:tblGrid>
              <a:tr h="231874">
                <a:tc>
                  <a:txBody>
                    <a:bodyPr/>
                    <a:lstStyle/>
                    <a:p>
                      <a:r>
                        <a:rPr lang="en-NP" sz="980" b="1">
                          <a:solidFill>
                            <a:schemeClr val="bg1"/>
                          </a:solidFill>
                          <a:latin typeface="Avenir Next LT Pro" panose="020B0504020202020204" pitchFamily="34" charset="77"/>
                        </a:rPr>
                        <a:t>PRE-PHASE 1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8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8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806343">
                <a:tc>
                  <a:txBody>
                    <a:bodyPr/>
                    <a:lstStyle/>
                    <a:p>
                      <a:r>
                        <a:rPr lang="en-US" sz="980" b="1">
                          <a:solidFill>
                            <a:schemeClr val="accent5">
                              <a:lumMod val="50000"/>
                            </a:schemeClr>
                          </a:solidFill>
                          <a:latin typeface="Avenir Next LT Pro" panose="020B0504020202020204" pitchFamily="34" charset="77"/>
                        </a:rPr>
                        <a:t>1. Coordination and planning: </a:t>
                      </a:r>
                    </a:p>
                    <a:p>
                      <a:pPr marL="228600" indent="-228600">
                        <a:buFont typeface="+mj-lt"/>
                        <a:buAutoNum type="alphaLcPeriod"/>
                      </a:pPr>
                      <a:r>
                        <a:rPr lang="en-US" sz="980">
                          <a:latin typeface="Avenir Next LT Pro" panose="020B0504020202020204" pitchFamily="34" charset="77"/>
                        </a:rPr>
                        <a:t>Local, district, and national committees preplan for risk reduction and quick response management in coordination with various forces and volunteer organizations.</a:t>
                      </a:r>
                    </a:p>
                    <a:p>
                      <a:pPr marL="228600" indent="-228600">
                        <a:buFont typeface="+mj-lt"/>
                        <a:buAutoNum type="alphaLcPeriod"/>
                      </a:pPr>
                      <a:r>
                        <a:rPr lang="en-US" sz="980">
                          <a:latin typeface="Avenir Next LT Pro" panose="020B0504020202020204" pitchFamily="34" charset="77"/>
                        </a:rPr>
                        <a:t>Establishment of ad hoc task forces under the Office of the Prime Minister.</a:t>
                      </a:r>
                    </a:p>
                    <a:p>
                      <a:pPr marL="228600" indent="-228600">
                        <a:buFont typeface="+mj-lt"/>
                        <a:buAutoNum type="alphaLcPeriod"/>
                      </a:pPr>
                      <a:endParaRPr lang="en-US" sz="980">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2. Case studies and assessments: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solidFill>
                            <a:schemeClr val="tx1"/>
                          </a:solidFill>
                          <a:latin typeface="Avenir Next LT Pro" panose="020B0504020202020204" pitchFamily="34" charset="77"/>
                        </a:rPr>
                        <a:t>Conduct case studies and assessments to identify landslide risk areas in certain countries. </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solidFill>
                            <a:schemeClr val="tx1"/>
                          </a:solidFill>
                          <a:latin typeface="Avenir Next LT Pro" panose="020B0504020202020204" pitchFamily="34" charset="77"/>
                        </a:rPr>
                        <a:t>Develop slip maps that portray elevation, slope angles, lithology, soil slips, and landslides.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80" b="1">
                        <a:solidFill>
                          <a:schemeClr val="accent5">
                            <a:lumMod val="50000"/>
                          </a:schemeClr>
                        </a:solidFill>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3. Awareness and preparedness: </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solidFill>
                            <a:schemeClr val="tx1"/>
                          </a:solidFill>
                          <a:latin typeface="Avenir Next LT Pro" panose="020B0504020202020204" pitchFamily="34" charset="77"/>
                        </a:rPr>
                        <a:t>Provide impact based weather forecast systems and climate information briefings to anticipate rainfall;</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a:latin typeface="Avenir Next LT Pro" panose="020B0504020202020204" pitchFamily="34" charset="77"/>
                        </a:rPr>
                        <a:t>Establish alert mechanisms based on expected rainfall amount. Some countries have siren systems and alerts are carried out by municipal officer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80">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4. Environmental measures: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Plantation of trees that coexist with crops (agroecological measures)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Development of watersheds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Tracing of level curves on mountains and crop fields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80">
                        <a:solidFill>
                          <a:schemeClr val="accent5">
                            <a:lumMod val="50000"/>
                          </a:schemeClr>
                        </a:solidFill>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5. Financial measures: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Establishment of contingency funds and calamity funds for effective emergency response</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Ensure social protection with subsidy programs based on land survey and population categorization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80" b="0">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6. Infrastructure and training:</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Conduct infrastructure work for drainage, land containment</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Build capacity of local municipal governments in risk management, including training on risk assessment, early warning systems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l" defTabSz="914400" rtl="0" eaLnBrk="1" latinLnBrk="0" hangingPunct="1">
                        <a:buFont typeface="Arial" panose="020B0604020202020204" pitchFamily="34" charset="0"/>
                        <a:buChar char="•"/>
                      </a:pPr>
                      <a:r>
                        <a:rPr lang="en-US" sz="980" kern="1200">
                          <a:solidFill>
                            <a:schemeClr val="tx1"/>
                          </a:solidFill>
                          <a:latin typeface="Avenir Next LT Pro" panose="020B0504020202020204" pitchFamily="34" charset="77"/>
                          <a:ea typeface="+mn-ea"/>
                          <a:cs typeface="+mn-cs"/>
                        </a:rPr>
                        <a:t>The inhabitants of risk areas have little confidence in the alerts, and there is a lack of training in the communities and no clear directions of where to go. </a:t>
                      </a:r>
                    </a:p>
                    <a:p>
                      <a:pPr marL="171450" indent="-171450" algn="l" defTabSz="914400" rtl="0" eaLnBrk="1" latinLnBrk="0" hangingPunct="1">
                        <a:buFont typeface="Arial" panose="020B0604020202020204" pitchFamily="34" charset="0"/>
                        <a:buChar char="•"/>
                      </a:pPr>
                      <a:endParaRPr lang="en-US" sz="980" kern="1200">
                        <a:solidFill>
                          <a:schemeClr val="tx1"/>
                        </a:solidFill>
                        <a:latin typeface="Avenir Next LT Pro" panose="020B0504020202020204" pitchFamily="34" charset="77"/>
                        <a:ea typeface="+mn-ea"/>
                        <a:cs typeface="+mn-cs"/>
                      </a:endParaRPr>
                    </a:p>
                    <a:p>
                      <a:pPr marL="171450" indent="-171450" algn="l" defTabSz="914400" rtl="0" eaLnBrk="1" latinLnBrk="0" hangingPunct="1">
                        <a:buFont typeface="Arial" panose="020B0604020202020204" pitchFamily="34" charset="0"/>
                        <a:buChar char="•"/>
                      </a:pPr>
                      <a:r>
                        <a:rPr lang="en-US" sz="980" kern="1200">
                          <a:solidFill>
                            <a:schemeClr val="tx1"/>
                          </a:solidFill>
                          <a:latin typeface="Avenir Next LT Pro" panose="020B0504020202020204" pitchFamily="34" charset="77"/>
                          <a:ea typeface="+mn-ea"/>
                          <a:cs typeface="+mn-cs"/>
                        </a:rPr>
                        <a:t>Many countries have risk minimization plans, but cannot cope as the plans are not designed to deal with an increased number of calamities. </a:t>
                      </a:r>
                    </a:p>
                    <a:p>
                      <a:endParaRPr lang="en-US" sz="980">
                        <a:latin typeface="Avenir Next LT Pro" panose="020B0504020202020204" pitchFamily="34" charset="77"/>
                      </a:endParaRPr>
                    </a:p>
                    <a:p>
                      <a:endParaRPr lang="en-US" sz="980">
                        <a:latin typeface="Avenir Next LT Pro" panose="020B0504020202020204" pitchFamily="34" charset="77"/>
                      </a:endParaRPr>
                    </a:p>
                    <a:p>
                      <a:endParaRPr lang="en-NP" sz="98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80" kern="1200">
                          <a:solidFill>
                            <a:schemeClr val="tx1"/>
                          </a:solidFill>
                          <a:latin typeface="Avenir Next LT Pro" panose="020B0504020202020204" pitchFamily="34" charset="77"/>
                          <a:ea typeface="+mn-ea"/>
                          <a:cs typeface="+mn-cs"/>
                        </a:rPr>
                        <a:t>National and subnational maps that describe areas most susceptible to landslides.</a:t>
                      </a:r>
                    </a:p>
                    <a:p>
                      <a:pPr marL="171450" indent="-171450">
                        <a:buFont typeface="Arial" panose="020B0604020202020204" pitchFamily="34" charset="0"/>
                        <a:buChar char="•"/>
                      </a:pPr>
                      <a:endParaRPr lang="en-US" sz="98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80" kern="1200">
                          <a:solidFill>
                            <a:schemeClr val="tx1"/>
                          </a:solidFill>
                          <a:latin typeface="Avenir Next LT Pro" panose="020B0504020202020204" pitchFamily="34" charset="77"/>
                          <a:ea typeface="+mn-ea"/>
                          <a:cs typeface="+mn-cs"/>
                        </a:rPr>
                        <a:t>Availability of live maps (in the form of phone apps) could be helpful to prepare for future events.</a:t>
                      </a:r>
                    </a:p>
                    <a:p>
                      <a:pPr marL="171450" indent="-171450">
                        <a:buFont typeface="Arial" panose="020B0604020202020204" pitchFamily="34" charset="0"/>
                        <a:buChar char="•"/>
                      </a:pPr>
                      <a:endParaRPr lang="en-US" sz="98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80" kern="1200">
                          <a:solidFill>
                            <a:schemeClr val="tx1"/>
                          </a:solidFill>
                          <a:latin typeface="Avenir Next LT Pro" panose="020B0504020202020204" pitchFamily="34" charset="77"/>
                          <a:ea typeface="+mn-ea"/>
                          <a:cs typeface="+mn-cs"/>
                        </a:rPr>
                        <a:t>Updating of outdated risk maps. </a:t>
                      </a:r>
                    </a:p>
                    <a:p>
                      <a:pPr marL="171450" indent="-171450">
                        <a:buFont typeface="Arial" panose="020B0604020202020204" pitchFamily="34" charset="0"/>
                        <a:buChar char="•"/>
                      </a:pPr>
                      <a:endParaRPr lang="en-US" sz="98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80" kern="1200">
                          <a:solidFill>
                            <a:schemeClr val="tx1"/>
                          </a:solidFill>
                          <a:latin typeface="Avenir Next LT Pro" panose="020B0504020202020204" pitchFamily="34" charset="77"/>
                          <a:ea typeface="+mn-ea"/>
                          <a:cs typeface="+mn-cs"/>
                        </a:rPr>
                        <a:t>Development of accurate risk scenarios with specific and detailed characterization of risk areas, e.g. incorporating climate variables in land use planning.</a:t>
                      </a:r>
                    </a:p>
                    <a:p>
                      <a:pPr marL="171450" indent="-171450">
                        <a:buFont typeface="Arial" panose="020B0604020202020204" pitchFamily="34" charset="0"/>
                        <a:buChar char="•"/>
                      </a:pPr>
                      <a:endParaRPr lang="en-US" sz="98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80" kern="1200">
                          <a:solidFill>
                            <a:schemeClr val="tx1"/>
                          </a:solidFill>
                          <a:latin typeface="Avenir Next LT Pro" panose="020B0504020202020204" pitchFamily="34" charset="77"/>
                          <a:ea typeface="+mn-ea"/>
                          <a:cs typeface="+mn-cs"/>
                        </a:rPr>
                        <a:t>Harmonization of methodologies and methodologies, the Sendai Framework for DRR, IPCC and others.</a:t>
                      </a:r>
                    </a:p>
                    <a:p>
                      <a:endParaRPr lang="en-US" sz="98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231874">
                <a:tc>
                  <a:txBody>
                    <a:bodyPr/>
                    <a:lstStyle/>
                    <a:p>
                      <a:r>
                        <a:rPr lang="en-NP" sz="980" b="1">
                          <a:solidFill>
                            <a:schemeClr val="bg1"/>
                          </a:solidFill>
                          <a:latin typeface="Avenir Next LT Pro" panose="020B0504020202020204" pitchFamily="34" charset="77"/>
                        </a:rPr>
                        <a:t>PHASE 1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8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8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706171667"/>
                  </a:ext>
                </a:extLst>
              </a:tr>
              <a:tr h="155086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1. Coordination systems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Establish coordination systems involving relevant actors, institutions responsible for risk assessment, data generation &amp; alert activation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80" b="0">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2. Alert issuance</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Issue alerts based on chances of rain and based on geological and hydrological risk maps</a:t>
                      </a:r>
                      <a:endParaRPr lang="en-US" sz="980" b="1">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80" b="0">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80" b="1">
                          <a:solidFill>
                            <a:schemeClr val="accent5">
                              <a:lumMod val="50000"/>
                            </a:schemeClr>
                          </a:solidFill>
                          <a:latin typeface="Avenir Next LT Pro" panose="020B0504020202020204" pitchFamily="34" charset="77"/>
                        </a:rPr>
                        <a:t>3. Logistics preparation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Develop logistics preparedness plan to distribute essential supplies to affected population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80" b="0">
                          <a:latin typeface="Avenir Next LT Pro" panose="020B0504020202020204" pitchFamily="34" charset="77"/>
                        </a:rPr>
                        <a:t>Establish ways for quick intervention like pre-positioning food, equipment, monetary resources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980">
                          <a:latin typeface="Avenir Next LT Pro" panose="020B0504020202020204" pitchFamily="34" charset="77"/>
                        </a:rPr>
                        <a:t>Alerts are less efficient for landslides unlike for floods due to short occurrence time</a:t>
                      </a:r>
                    </a:p>
                    <a:p>
                      <a:pPr marL="171450" indent="-171450">
                        <a:buFont typeface="Arial" panose="020B0604020202020204" pitchFamily="34" charset="0"/>
                        <a:buChar char="•"/>
                      </a:pPr>
                      <a:endParaRPr lang="en-NP" sz="980">
                        <a:latin typeface="Avenir Next LT Pro" panose="020B0504020202020204" pitchFamily="34" charset="77"/>
                      </a:endParaRPr>
                    </a:p>
                    <a:p>
                      <a:pPr marL="171450" indent="-171450">
                        <a:buFont typeface="Arial" panose="020B0604020202020204" pitchFamily="34" charset="0"/>
                        <a:buChar char="•"/>
                      </a:pPr>
                      <a:r>
                        <a:rPr lang="en-NP" sz="980">
                          <a:latin typeface="Avenir Next LT Pro" panose="020B0504020202020204" pitchFamily="34" charset="77"/>
                        </a:rPr>
                        <a:t>Lack of funds for prevention and mitigation fo landslides vs emergency reponse.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80">
                          <a:latin typeface="Avenir Next LT Pro" panose="020B0504020202020204" pitchFamily="34" charset="77"/>
                        </a:rPr>
                        <a:t>Improve the integration between landslide risk management and existing early warning systems, particularly those focused on floods.</a:t>
                      </a:r>
                      <a:endParaRPr lang="en-NP" sz="98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23702651"/>
                  </a:ext>
                </a:extLst>
              </a:tr>
            </a:tbl>
          </a:graphicData>
        </a:graphic>
      </p:graphicFrame>
    </p:spTree>
    <p:extLst>
      <p:ext uri="{BB962C8B-B14F-4D97-AF65-F5344CB8AC3E}">
        <p14:creationId xmlns:p14="http://schemas.microsoft.com/office/powerpoint/2010/main" val="57933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 and gray rocky mountain">
            <a:extLst>
              <a:ext uri="{FF2B5EF4-FFF2-40B4-BE49-F238E27FC236}">
                <a16:creationId xmlns:a16="http://schemas.microsoft.com/office/drawing/2014/main" id="{4ADCE8F6-A9A1-370B-1B56-3F84EAEB29D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4"/>
          <a:stretch/>
        </p:blipFill>
        <p:spPr bwMode="auto">
          <a:xfrm>
            <a:off x="0" y="-36623"/>
            <a:ext cx="12191999" cy="7425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63C622D-6388-0C58-BFA0-B17B97203F86}"/>
              </a:ext>
            </a:extLst>
          </p:cNvPr>
          <p:cNvSpPr/>
          <p:nvPr/>
        </p:nvSpPr>
        <p:spPr>
          <a:xfrm>
            <a:off x="-1" y="-36624"/>
            <a:ext cx="12191999" cy="742590"/>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34CA49F-7BDB-8EC8-9F62-C73761168EA4}"/>
              </a:ext>
            </a:extLst>
          </p:cNvPr>
          <p:cNvSpPr txBox="1"/>
          <p:nvPr/>
        </p:nvSpPr>
        <p:spPr>
          <a:xfrm>
            <a:off x="217714" y="36537"/>
            <a:ext cx="8638903"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LANDSLIDES: ANTICIPATORY ARRANGEMENTS</a:t>
            </a:r>
          </a:p>
        </p:txBody>
      </p:sp>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2838571911"/>
              </p:ext>
            </p:extLst>
          </p:nvPr>
        </p:nvGraphicFramePr>
        <p:xfrm>
          <a:off x="163888" y="785296"/>
          <a:ext cx="11864220" cy="5006340"/>
        </p:xfrm>
        <a:graphic>
          <a:graphicData uri="http://schemas.openxmlformats.org/drawingml/2006/table">
            <a:tbl>
              <a:tblPr firstRow="1" bandRow="1">
                <a:tableStyleId>{5940675A-B579-460E-94D1-54222C63F5DA}</a:tableStyleId>
              </a:tblPr>
              <a:tblGrid>
                <a:gridCol w="8793499">
                  <a:extLst>
                    <a:ext uri="{9D8B030D-6E8A-4147-A177-3AD203B41FA5}">
                      <a16:colId xmlns:a16="http://schemas.microsoft.com/office/drawing/2014/main" val="1397610462"/>
                    </a:ext>
                  </a:extLst>
                </a:gridCol>
                <a:gridCol w="1658796">
                  <a:extLst>
                    <a:ext uri="{9D8B030D-6E8A-4147-A177-3AD203B41FA5}">
                      <a16:colId xmlns:a16="http://schemas.microsoft.com/office/drawing/2014/main" val="1300160662"/>
                    </a:ext>
                  </a:extLst>
                </a:gridCol>
                <a:gridCol w="1411925">
                  <a:extLst>
                    <a:ext uri="{9D8B030D-6E8A-4147-A177-3AD203B41FA5}">
                      <a16:colId xmlns:a16="http://schemas.microsoft.com/office/drawing/2014/main" val="3786587790"/>
                    </a:ext>
                  </a:extLst>
                </a:gridCol>
              </a:tblGrid>
              <a:tr h="236770">
                <a:tc>
                  <a:txBody>
                    <a:bodyPr/>
                    <a:lstStyle/>
                    <a:p>
                      <a:r>
                        <a:rPr lang="en-NP" sz="1050" b="1">
                          <a:solidFill>
                            <a:schemeClr val="bg1"/>
                          </a:solidFill>
                          <a:latin typeface="Avenir Next LT Pro" panose="020B0504020202020204" pitchFamily="34" charset="77"/>
                        </a:rPr>
                        <a:t>PHASE 2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657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accent5">
                              <a:lumMod val="75000"/>
                            </a:schemeClr>
                          </a:solidFill>
                          <a:latin typeface="Avenir Next LT Pro" panose="020B0504020202020204" pitchFamily="34" charset="77"/>
                        </a:rPr>
                        <a:t>TRIGGER: Monitor rainfall amounts and trigger announcements once they surpass certain thresholds. Generally, after 100 mm of rain, the risk of landslide is announced.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a:solidFill>
                          <a:schemeClr val="accent5">
                            <a:lumMod val="50000"/>
                          </a:schemeClr>
                        </a:solidFill>
                        <a:latin typeface="Avenir Next LT Pro" panose="020B0504020202020204" pitchFamily="34" charset="77"/>
                      </a:endParaRPr>
                    </a:p>
                    <a:p>
                      <a:r>
                        <a:rPr lang="en-US" sz="1050" b="1">
                          <a:solidFill>
                            <a:schemeClr val="accent5">
                              <a:lumMod val="50000"/>
                            </a:schemeClr>
                          </a:solidFill>
                          <a:latin typeface="Avenir Next LT Pro" panose="020B0504020202020204" pitchFamily="34" charset="77"/>
                        </a:rPr>
                        <a:t>1. Evacuation planning and preparedness</a:t>
                      </a:r>
                    </a:p>
                    <a:p>
                      <a:pPr marL="228600" indent="-228600">
                        <a:buFont typeface="+mj-lt"/>
                        <a:buAutoNum type="alphaLcPeriod"/>
                      </a:pPr>
                      <a:r>
                        <a:rPr lang="en-US" sz="1050">
                          <a:latin typeface="Avenir Next LT Pro" panose="020B0504020202020204" pitchFamily="34" charset="77"/>
                        </a:rPr>
                        <a:t>Implement evacuation plans at municipal level considering the alert and threat levels in risk areas</a:t>
                      </a:r>
                    </a:p>
                    <a:p>
                      <a:pPr marL="228600" indent="-228600">
                        <a:buFont typeface="+mj-lt"/>
                        <a:buAutoNum type="alphaLcPeriod"/>
                      </a:pPr>
                      <a:r>
                        <a:rPr lang="en-US" sz="1050">
                          <a:latin typeface="Avenir Next LT Pro"/>
                        </a:rPr>
                        <a:t>Establish communication systems in place to facilitate timely and accurate information dissemination, including alerts, evacuation instructions, destination points, routes and updates on the situation.</a:t>
                      </a:r>
                    </a:p>
                    <a:p>
                      <a:pPr marL="171450" indent="-171450">
                        <a:buFont typeface="Arial" panose="020B0604020202020204" pitchFamily="34" charset="0"/>
                        <a:buChar char="•"/>
                      </a:pPr>
                      <a:endParaRPr lang="en-US" sz="1050">
                        <a:latin typeface="Avenir Next LT Pro" panose="020B0504020202020204" pitchFamily="34" charset="77"/>
                      </a:endParaRPr>
                    </a:p>
                    <a:p>
                      <a:pPr marL="0" indent="0">
                        <a:buFont typeface="Arial" panose="020B0604020202020204" pitchFamily="34" charset="0"/>
                        <a:buNone/>
                      </a:pPr>
                      <a:r>
                        <a:rPr lang="en-US" sz="1050" b="1">
                          <a:solidFill>
                            <a:schemeClr val="accent5">
                              <a:lumMod val="50000"/>
                            </a:schemeClr>
                          </a:solidFill>
                          <a:latin typeface="Avenir Next LT Pro" panose="020B0504020202020204" pitchFamily="34" charset="77"/>
                        </a:rPr>
                        <a:t>2. Logistics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latin typeface="Avenir Next LT Pro" panose="020B0504020202020204" pitchFamily="34" charset="77"/>
                        </a:rPr>
                        <a:t>Activate emergency response protocols, ensuring clear roles, responsibilities, coordination mechanisms among different stakeholders.</a:t>
                      </a:r>
                    </a:p>
                    <a:p>
                      <a:pPr marL="228600" indent="-228600">
                        <a:buFont typeface="+mj-lt"/>
                        <a:buAutoNum type="alphaLcPeriod"/>
                      </a:pPr>
                      <a:r>
                        <a:rPr lang="en-US" sz="1050" b="0">
                          <a:latin typeface="Avenir Next LT Pro" panose="020B0504020202020204" pitchFamily="34" charset="77"/>
                        </a:rPr>
                        <a:t>Pre-position resources like food, water, medicine and incorporate them as necessary provision items in emergency response </a:t>
                      </a:r>
                    </a:p>
                    <a:p>
                      <a:pPr marL="228600" indent="-228600">
                        <a:buFont typeface="+mj-lt"/>
                        <a:buAutoNum type="alphaLcPeriod"/>
                      </a:pPr>
                      <a:r>
                        <a:rPr lang="en-US" sz="1050" b="0">
                          <a:latin typeface="Avenir Next LT Pro" panose="020B0504020202020204" pitchFamily="34" charset="77"/>
                        </a:rPr>
                        <a:t>Establish plans to distribute the resources coordinating with NGOs, humanitarian organizations, etc. for effective logistics management</a:t>
                      </a:r>
                    </a:p>
                    <a:p>
                      <a:pPr marL="228600" indent="-228600">
                        <a:buFont typeface="+mj-lt"/>
                        <a:buAutoNum type="alphaLcPeriod"/>
                      </a:pPr>
                      <a:endParaRPr lang="en-US" sz="1050" b="0">
                        <a:latin typeface="Avenir Next LT Pro" panose="020B0504020202020204" pitchFamily="34" charset="77"/>
                      </a:endParaRPr>
                    </a:p>
                    <a:p>
                      <a:pPr marL="0" indent="0">
                        <a:buFont typeface="Arial" panose="020B0604020202020204" pitchFamily="34" charset="0"/>
                        <a:buNone/>
                      </a:pPr>
                      <a:r>
                        <a:rPr lang="en-US" sz="1050" b="1">
                          <a:solidFill>
                            <a:schemeClr val="accent5">
                              <a:lumMod val="50000"/>
                            </a:schemeClr>
                          </a:solidFill>
                          <a:latin typeface="Avenir Next LT Pro" panose="020B0504020202020204" pitchFamily="34" charset="77"/>
                        </a:rPr>
                        <a:t>3. Social protection programs</a:t>
                      </a:r>
                    </a:p>
                    <a:p>
                      <a:pPr marL="228600" indent="-228600">
                        <a:buFont typeface="+mj-lt"/>
                        <a:buAutoNum type="alphaLcPeriod"/>
                      </a:pPr>
                      <a:r>
                        <a:rPr lang="en-US" sz="1050" b="0">
                          <a:latin typeface="Avenir Next LT Pro" panose="020B0504020202020204" pitchFamily="34" charset="77"/>
                        </a:rPr>
                        <a:t>Initiate advance cash transfer where relevant in anticipation of landslide available in some countries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a:latin typeface="Avenir Next LT Pro"/>
                        </a:rPr>
                        <a:t>Local level governments lack the capacity to effectively transfer and utilize forecasting information provided by national level institutions.</a:t>
                      </a:r>
                    </a:p>
                    <a:p>
                      <a:pPr marL="171450" indent="-171450">
                        <a:buFont typeface="Arial" panose="020B0604020202020204" pitchFamily="34" charset="0"/>
                        <a:buChar char="•"/>
                      </a:pPr>
                      <a:endParaRPr lang="en-US" sz="1050">
                        <a:latin typeface="Avenir Next LT Pro" panose="020B0504020202020204" pitchFamily="34" charset="77"/>
                      </a:endParaRPr>
                    </a:p>
                    <a:p>
                      <a:pPr marL="171450" indent="-171450">
                        <a:buFont typeface="Arial" panose="020B0604020202020204" pitchFamily="34" charset="0"/>
                        <a:buChar char="•"/>
                      </a:pPr>
                      <a:r>
                        <a:rPr lang="en-US" sz="1050">
                          <a:latin typeface="Avenir Next LT Pro"/>
                        </a:rPr>
                        <a:t>Evaluation and planning efforts often do not separate flood risk or consider soil typology in a comprehensive manner</a:t>
                      </a:r>
                      <a:endParaRPr lang="en-NP" sz="105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a:latin typeface="Avenir Next LT Pro"/>
                        </a:rPr>
                        <a:t>C</a:t>
                      </a:r>
                      <a:r>
                        <a:rPr lang="en-NP" sz="1050">
                          <a:latin typeface="Avenir Next LT Pro"/>
                        </a:rPr>
                        <a:t>apacity building at local government levels to undertake action after alerts occur</a:t>
                      </a:r>
                    </a:p>
                    <a:p>
                      <a:pPr marL="171450" indent="-171450">
                        <a:buFont typeface="Arial" panose="020B0604020202020204" pitchFamily="34" charset="0"/>
                        <a:buChar char="•"/>
                      </a:pPr>
                      <a:endParaRPr lang="en-NP" sz="1050">
                        <a:latin typeface="Avenir Next LT Pro" panose="020B0504020202020204" pitchFamily="34" charset="77"/>
                      </a:endParaRPr>
                    </a:p>
                    <a:p>
                      <a:pPr marL="171450" indent="-171450">
                        <a:buFont typeface="Arial" panose="020B0604020202020204" pitchFamily="34" charset="0"/>
                        <a:buChar char="•"/>
                      </a:pPr>
                      <a:r>
                        <a:rPr lang="en-US" sz="1050">
                          <a:latin typeface="Avenir Next LT Pro"/>
                        </a:rPr>
                        <a:t>Regular updates on possible disasters to can enable people to stay informed and take necessary precautions.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236770">
                <a:tc>
                  <a:txBody>
                    <a:bodyPr/>
                    <a:lstStyle/>
                    <a:p>
                      <a:r>
                        <a:rPr lang="en-NP" sz="1050" b="1">
                          <a:solidFill>
                            <a:schemeClr val="bg1"/>
                          </a:solidFill>
                          <a:latin typeface="Avenir Next LT Pro"/>
                        </a:rPr>
                        <a:t>PHASE 3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706171667"/>
                  </a:ext>
                </a:extLst>
              </a:tr>
              <a:tr h="13655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a:solidFill>
                            <a:schemeClr val="accent5">
                              <a:lumMod val="50000"/>
                            </a:schemeClr>
                          </a:solidFill>
                          <a:latin typeface="Avenir Next LT Pro" panose="020B0504020202020204" pitchFamily="34" charset="77"/>
                        </a:rPr>
                        <a:t>1. Alerts and forecast</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latin typeface="Avenir Next LT Pro" panose="020B0504020202020204" pitchFamily="34" charset="77"/>
                        </a:rPr>
                        <a:t>Disseminate provincial-level forecasts of weather conditions, including rainfall and flood. </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latin typeface="Avenir Next LT Pro" panose="020B0504020202020204" pitchFamily="34" charset="77"/>
                        </a:rPr>
                        <a:t>Alerts are communicated to people in risk areas through SMS and broadcast tools like WhatsApp, in collaboration with telecommunication agencies.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050" b="0">
                        <a:latin typeface="Avenir Next LT Pro" panose="020B0504020202020204" pitchFamily="34" charset="77"/>
                      </a:endParaRPr>
                    </a:p>
                    <a:p>
                      <a:r>
                        <a:rPr lang="en-US" sz="1050" b="1" kern="1200">
                          <a:solidFill>
                            <a:schemeClr val="accent5">
                              <a:lumMod val="50000"/>
                            </a:schemeClr>
                          </a:solidFill>
                          <a:latin typeface="Avenir Next LT Pro" panose="020B0504020202020204" pitchFamily="34" charset="77"/>
                          <a:ea typeface="+mn-ea"/>
                          <a:cs typeface="+mn-cs"/>
                        </a:rPr>
                        <a:t>2. Mobilization and evacuation:</a:t>
                      </a:r>
                    </a:p>
                    <a:p>
                      <a:pPr marL="228600" indent="-228600">
                        <a:buFont typeface="+mj-lt"/>
                        <a:buAutoNum type="alphaLcPeriod"/>
                      </a:pPr>
                      <a:r>
                        <a:rPr lang="en-US" sz="1050" b="0" kern="1200">
                          <a:solidFill>
                            <a:schemeClr val="tx1"/>
                          </a:solidFill>
                          <a:latin typeface="Avenir Next LT Pro" panose="020B0504020202020204" pitchFamily="34" charset="77"/>
                          <a:ea typeface="+mn-ea"/>
                          <a:cs typeface="+mn-cs"/>
                        </a:rPr>
                        <a:t>Initiate coordination between civil population actors and armed forces at the municipal level.</a:t>
                      </a:r>
                    </a:p>
                    <a:p>
                      <a:pPr marL="228600" indent="-228600">
                        <a:buFont typeface="+mj-lt"/>
                        <a:buAutoNum type="alphaLcPeriod"/>
                      </a:pPr>
                      <a:r>
                        <a:rPr lang="en-US" sz="1050" b="0" kern="1200">
                          <a:solidFill>
                            <a:schemeClr val="tx1"/>
                          </a:solidFill>
                          <a:latin typeface="Avenir Next LT Pro" panose="020B0504020202020204" pitchFamily="34" charset="77"/>
                          <a:ea typeface="+mn-ea"/>
                          <a:cs typeface="+mn-cs"/>
                        </a:rPr>
                        <a:t>Based on the threat level from the alerts and forecasts, commence the mobilization and evacuation of individuals from at-risk areas to designated shelters.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50">
                          <a:latin typeface="Avenir Next LT Pro" panose="020B0504020202020204" pitchFamily="34" charset="77"/>
                        </a:rPr>
                        <a:t>Lack of standardized </a:t>
                      </a:r>
                      <a:r>
                        <a:rPr lang="en-US" sz="1050" kern="1200">
                          <a:solidFill>
                            <a:schemeClr val="tx1"/>
                          </a:solidFill>
                          <a:latin typeface="Avenir Next LT Pro"/>
                          <a:ea typeface="+mn-ea"/>
                          <a:cs typeface="+mn-cs"/>
                        </a:rPr>
                        <a:t>concepts</a:t>
                      </a:r>
                      <a:r>
                        <a:rPr lang="en-US" sz="1050">
                          <a:latin typeface="Avenir Next LT Pro" panose="020B0504020202020204" pitchFamily="34" charset="77"/>
                        </a:rPr>
                        <a:t> and clear delineation of roles and responsibilities among different actors involved in adaptation and risk management.</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50">
                          <a:latin typeface="Avenir Next LT Pro" panose="020B0504020202020204" pitchFamily="34" charset="77"/>
                        </a:rPr>
                        <a:t>Specific action plans for landslides</a:t>
                      </a:r>
                    </a:p>
                    <a:p>
                      <a:pPr marL="171450" indent="-171450">
                        <a:buFont typeface="Arial" panose="020B0604020202020204" pitchFamily="34" charset="0"/>
                        <a:buChar char="•"/>
                      </a:pPr>
                      <a:endParaRPr lang="en-NP" sz="1050">
                        <a:latin typeface="Avenir Next LT Pro" panose="020B0504020202020204" pitchFamily="34" charset="77"/>
                      </a:endParaRPr>
                    </a:p>
                    <a:p>
                      <a:pPr marL="171450" indent="-171450">
                        <a:buFont typeface="Arial" panose="020B0604020202020204" pitchFamily="34" charset="0"/>
                        <a:buChar char="•"/>
                      </a:pPr>
                      <a:r>
                        <a:rPr lang="en-NP" sz="1050">
                          <a:latin typeface="Avenir Next LT Pro" panose="020B0504020202020204" pitchFamily="34" charset="77"/>
                        </a:rPr>
                        <a:t>Methodologies that link with landslides with climate projections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23702651"/>
                  </a:ext>
                </a:extLst>
              </a:tr>
            </a:tbl>
          </a:graphicData>
        </a:graphic>
      </p:graphicFrame>
      <p:sp>
        <p:nvSpPr>
          <p:cNvPr id="2" name="TextBox 1">
            <a:extLst>
              <a:ext uri="{FF2B5EF4-FFF2-40B4-BE49-F238E27FC236}">
                <a16:creationId xmlns:a16="http://schemas.microsoft.com/office/drawing/2014/main" id="{081D6961-57DA-D181-0AFA-7EF8A020B24C}"/>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2 days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several months to years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02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 and gray rocky mountain">
            <a:extLst>
              <a:ext uri="{FF2B5EF4-FFF2-40B4-BE49-F238E27FC236}">
                <a16:creationId xmlns:a16="http://schemas.microsoft.com/office/drawing/2014/main" id="{4ADCE8F6-A9A1-370B-1B56-3F84EAEB29D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4"/>
          <a:stretch/>
        </p:blipFill>
        <p:spPr bwMode="auto">
          <a:xfrm>
            <a:off x="0" y="-36623"/>
            <a:ext cx="12191999" cy="7425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63C622D-6388-0C58-BFA0-B17B97203F86}"/>
              </a:ext>
            </a:extLst>
          </p:cNvPr>
          <p:cNvSpPr/>
          <p:nvPr/>
        </p:nvSpPr>
        <p:spPr>
          <a:xfrm>
            <a:off x="-1" y="-36624"/>
            <a:ext cx="12191999" cy="742590"/>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34CA49F-7BDB-8EC8-9F62-C73761168EA4}"/>
              </a:ext>
            </a:extLst>
          </p:cNvPr>
          <p:cNvSpPr txBox="1"/>
          <p:nvPr/>
        </p:nvSpPr>
        <p:spPr>
          <a:xfrm>
            <a:off x="217714" y="36537"/>
            <a:ext cx="4543231"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LANDSLIDES: RESPONSE</a:t>
            </a:r>
          </a:p>
        </p:txBody>
      </p:sp>
      <p:sp>
        <p:nvSpPr>
          <p:cNvPr id="2" name="TextBox 1">
            <a:extLst>
              <a:ext uri="{FF2B5EF4-FFF2-40B4-BE49-F238E27FC236}">
                <a16:creationId xmlns:a16="http://schemas.microsoft.com/office/drawing/2014/main" id="{081D6961-57DA-D181-0AFA-7EF8A020B24C}"/>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2 days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several months to years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C5225E0B-1AF9-AE13-A48C-C99981C9E46D}"/>
              </a:ext>
            </a:extLst>
          </p:cNvPr>
          <p:cNvGraphicFramePr>
            <a:graphicFrameLocks noGrp="1"/>
          </p:cNvGraphicFramePr>
          <p:nvPr>
            <p:extLst>
              <p:ext uri="{D42A27DB-BD31-4B8C-83A1-F6EECF244321}">
                <p14:modId xmlns:p14="http://schemas.microsoft.com/office/powerpoint/2010/main" val="3850814655"/>
              </p:ext>
            </p:extLst>
          </p:nvPr>
        </p:nvGraphicFramePr>
        <p:xfrm>
          <a:off x="163888" y="756562"/>
          <a:ext cx="11864220" cy="2788920"/>
        </p:xfrm>
        <a:graphic>
          <a:graphicData uri="http://schemas.openxmlformats.org/drawingml/2006/table">
            <a:tbl>
              <a:tblPr firstRow="1" bandRow="1">
                <a:tableStyleId>{5940675A-B579-460E-94D1-54222C63F5DA}</a:tableStyleId>
              </a:tblPr>
              <a:tblGrid>
                <a:gridCol w="8793499">
                  <a:extLst>
                    <a:ext uri="{9D8B030D-6E8A-4147-A177-3AD203B41FA5}">
                      <a16:colId xmlns:a16="http://schemas.microsoft.com/office/drawing/2014/main" val="1397610462"/>
                    </a:ext>
                  </a:extLst>
                </a:gridCol>
                <a:gridCol w="1675778">
                  <a:extLst>
                    <a:ext uri="{9D8B030D-6E8A-4147-A177-3AD203B41FA5}">
                      <a16:colId xmlns:a16="http://schemas.microsoft.com/office/drawing/2014/main" val="1300160662"/>
                    </a:ext>
                  </a:extLst>
                </a:gridCol>
                <a:gridCol w="1394943">
                  <a:extLst>
                    <a:ext uri="{9D8B030D-6E8A-4147-A177-3AD203B41FA5}">
                      <a16:colId xmlns:a16="http://schemas.microsoft.com/office/drawing/2014/main" val="3786587790"/>
                    </a:ext>
                  </a:extLst>
                </a:gridCol>
              </a:tblGrid>
              <a:tr h="198765">
                <a:tc>
                  <a:txBody>
                    <a:bodyPr/>
                    <a:lstStyle/>
                    <a:p>
                      <a:r>
                        <a:rPr lang="en-NP" sz="950" b="1">
                          <a:solidFill>
                            <a:schemeClr val="bg1"/>
                          </a:solidFill>
                          <a:latin typeface="Avenir Next LT Pro" panose="020B0504020202020204" pitchFamily="34" charset="77"/>
                        </a:rPr>
                        <a:t>PHASE 1 </a:t>
                      </a:r>
                      <a:r>
                        <a:rPr lang="en-NP" sz="950" b="1" i="0">
                          <a:solidFill>
                            <a:schemeClr val="bg1"/>
                          </a:solidFill>
                          <a:latin typeface="Avenir Next LT Pro" panose="020B0504020202020204" pitchFamily="34" charset="77"/>
                        </a:rPr>
                        <a:t>RESPONSE (duration of first response phase: 1 days to 7 days)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r>
                        <a:rPr lang="en-US" sz="950" b="1">
                          <a:solidFill>
                            <a:schemeClr val="accent5">
                              <a:lumMod val="75000"/>
                            </a:schemeClr>
                          </a:solidFill>
                          <a:latin typeface="Avenir Next LT Pro" panose="020B0504020202020204" pitchFamily="34" charset="77"/>
                        </a:rPr>
                        <a:t>TRIGGERS: </a:t>
                      </a:r>
                      <a:r>
                        <a:rPr lang="en-US" sz="950" b="0">
                          <a:solidFill>
                            <a:schemeClr val="accent5">
                              <a:lumMod val="75000"/>
                            </a:schemeClr>
                          </a:solidFill>
                          <a:latin typeface="Avenir Next LT Pro" panose="020B0504020202020204" pitchFamily="34" charset="77"/>
                        </a:rPr>
                        <a:t>Lives lost, people missing and municipal government appeal for support</a:t>
                      </a:r>
                    </a:p>
                    <a:p>
                      <a:pPr marL="171450" indent="-171450">
                        <a:buFont typeface="Arial" panose="020B0604020202020204" pitchFamily="34" charset="0"/>
                        <a:buChar char="•"/>
                      </a:pPr>
                      <a:endParaRPr lang="en-US" sz="950" b="0">
                        <a:solidFill>
                          <a:schemeClr val="tx1"/>
                        </a:solidFill>
                        <a:latin typeface="Avenir Next LT Pro" panose="020B0504020202020204" pitchFamily="34" charset="77"/>
                      </a:endParaRPr>
                    </a:p>
                    <a:p>
                      <a:pPr marL="0" indent="0">
                        <a:buFont typeface="Arial" panose="020B0604020202020204" pitchFamily="34" charset="0"/>
                        <a:buNone/>
                      </a:pPr>
                      <a:r>
                        <a:rPr lang="en-US" sz="950" b="1">
                          <a:solidFill>
                            <a:schemeClr val="accent5">
                              <a:lumMod val="50000"/>
                            </a:schemeClr>
                          </a:solidFill>
                          <a:latin typeface="Avenir Next LT Pro" panose="020B0504020202020204" pitchFamily="34" charset="77"/>
                        </a:rPr>
                        <a:t>ACTION: </a:t>
                      </a:r>
                    </a:p>
                    <a:p>
                      <a:pPr marL="228600" indent="-228600">
                        <a:buFont typeface="+mj-lt"/>
                        <a:buAutoNum type="arabicPeriod"/>
                      </a:pPr>
                      <a:r>
                        <a:rPr lang="en-US" sz="950" b="1" kern="1200">
                          <a:solidFill>
                            <a:schemeClr val="accent5">
                              <a:lumMod val="75000"/>
                            </a:schemeClr>
                          </a:solidFill>
                          <a:latin typeface="Avenir Next LT Pro" panose="020B0504020202020204" pitchFamily="34" charset="77"/>
                          <a:ea typeface="+mn-ea"/>
                          <a:cs typeface="+mn-cs"/>
                        </a:rPr>
                        <a:t>Activation and coordination</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Sectoral Response Tables Activation - engage various actors, especially those specialized in humanitarian assistance</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Activate DRR (Disaster Risk Reduction) and DRM (Disaster Risk Management) Committees Activation</a:t>
                      </a:r>
                    </a:p>
                    <a:p>
                      <a:pPr marL="0" indent="0">
                        <a:buFont typeface="+mj-lt"/>
                        <a:buNone/>
                      </a:pPr>
                      <a:endParaRPr lang="en-US" sz="950" b="0">
                        <a:solidFill>
                          <a:schemeClr val="tx1"/>
                        </a:solidFill>
                        <a:latin typeface="Avenir Next LT Pro" panose="020B0504020202020204" pitchFamily="34" charset="77"/>
                      </a:endParaRPr>
                    </a:p>
                    <a:p>
                      <a:pPr marL="0" indent="0">
                        <a:buFont typeface="+mj-lt"/>
                        <a:buNone/>
                      </a:pPr>
                      <a:r>
                        <a:rPr lang="en-US" sz="950" b="0">
                          <a:solidFill>
                            <a:schemeClr val="tx1"/>
                          </a:solidFill>
                          <a:latin typeface="Avenir Next LT Pro" panose="020B0504020202020204" pitchFamily="34" charset="77"/>
                        </a:rPr>
                        <a:t>2. </a:t>
                      </a:r>
                      <a:r>
                        <a:rPr lang="en-US" sz="950" b="1">
                          <a:solidFill>
                            <a:schemeClr val="accent5">
                              <a:lumMod val="75000"/>
                            </a:schemeClr>
                          </a:solidFill>
                          <a:latin typeface="Avenir Next LT Pro" panose="020B0504020202020204" pitchFamily="34" charset="77"/>
                        </a:rPr>
                        <a:t>Mobilization of rescue and medical teams to affected areas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a:solidFill>
                            <a:schemeClr val="tx1"/>
                          </a:solidFill>
                          <a:latin typeface="Avenir Next LT Pro" panose="020B0504020202020204" pitchFamily="34" charset="77"/>
                        </a:rPr>
                        <a:t>DRR and DRM committees, along with local authorities and security forces, coordinate search and rescue operations </a:t>
                      </a:r>
                      <a:endParaRPr lang="en-US" sz="950" b="1">
                        <a:solidFill>
                          <a:schemeClr val="accent5">
                            <a:lumMod val="75000"/>
                          </a:schemeClr>
                        </a:solidFill>
                        <a:latin typeface="Avenir Next LT Pro" panose="020B0504020202020204" pitchFamily="34" charset="77"/>
                      </a:endParaRPr>
                    </a:p>
                    <a:p>
                      <a:pPr marL="0" indent="0">
                        <a:buFont typeface="+mj-lt"/>
                        <a:buNone/>
                      </a:pPr>
                      <a:endParaRPr lang="en-US" sz="950" b="1">
                        <a:solidFill>
                          <a:schemeClr val="accent5">
                            <a:lumMod val="75000"/>
                          </a:schemeClr>
                        </a:solidFill>
                        <a:latin typeface="Avenir Next LT Pro" panose="020B0504020202020204" pitchFamily="34" charset="77"/>
                      </a:endParaRPr>
                    </a:p>
                    <a:p>
                      <a:pPr marL="0" indent="0">
                        <a:buFont typeface="+mj-lt"/>
                        <a:buNone/>
                      </a:pPr>
                      <a:r>
                        <a:rPr lang="en-US" sz="950" b="1">
                          <a:solidFill>
                            <a:schemeClr val="accent5">
                              <a:lumMod val="75000"/>
                            </a:schemeClr>
                          </a:solidFill>
                          <a:latin typeface="Avenir Next LT Pro" panose="020B0504020202020204" pitchFamily="34" charset="77"/>
                        </a:rPr>
                        <a:t>3. Immediate humanitarian aid</a:t>
                      </a:r>
                    </a:p>
                    <a:p>
                      <a:pPr marL="228600" indent="-228600">
                        <a:buFont typeface="+mj-lt"/>
                        <a:buAutoNum type="alphaLcPeriod"/>
                      </a:pPr>
                      <a:r>
                        <a:rPr lang="en-US" sz="950" b="0" err="1">
                          <a:solidFill>
                            <a:schemeClr val="tx1"/>
                          </a:solidFill>
                          <a:latin typeface="Avenir Next LT Pro" panose="020B0504020202020204" pitchFamily="34" charset="77"/>
                        </a:rPr>
                        <a:t>Orovide</a:t>
                      </a:r>
                      <a:r>
                        <a:rPr lang="en-US" sz="950" b="0">
                          <a:solidFill>
                            <a:schemeClr val="tx1"/>
                          </a:solidFill>
                          <a:latin typeface="Avenir Next LT Pro" panose="020B0504020202020204" pitchFamily="34" charset="77"/>
                        </a:rPr>
                        <a:t> temporary shelter, food, water, and clothing.</a:t>
                      </a:r>
                    </a:p>
                    <a:p>
                      <a:pPr marL="228600" indent="-228600">
                        <a:buFont typeface="+mj-lt"/>
                        <a:buAutoNum type="alphaLcPeriod"/>
                      </a:pPr>
                      <a:r>
                        <a:rPr lang="en-US" sz="950" b="0">
                          <a:solidFill>
                            <a:schemeClr val="tx1"/>
                          </a:solidFill>
                          <a:latin typeface="Avenir Next LT Pro" panose="020B0504020202020204" pitchFamily="34" charset="77"/>
                        </a:rPr>
                        <a:t>Conduct burial of the deceased and support for the injured.</a:t>
                      </a:r>
                    </a:p>
                    <a:p>
                      <a:pPr marL="228600" indent="-228600">
                        <a:buFont typeface="+mj-lt"/>
                        <a:buAutoNum type="alphaLcPeriod"/>
                      </a:pPr>
                      <a:r>
                        <a:rPr lang="en-US" sz="950" b="0">
                          <a:solidFill>
                            <a:schemeClr val="tx1"/>
                          </a:solidFill>
                          <a:latin typeface="Avenir Next LT Pro" panose="020B0504020202020204" pitchFamily="34" charset="77"/>
                        </a:rPr>
                        <a:t>Local communities, government entities, Red Cross, WHO, and other organizations contribute to the relocation of affected communities and provide essential services.</a:t>
                      </a:r>
                    </a:p>
                    <a:p>
                      <a:pPr marL="0" indent="0">
                        <a:buFont typeface="Arial" panose="020B0604020202020204" pitchFamily="34" charset="0"/>
                        <a:buNone/>
                      </a:pPr>
                      <a:endParaRPr lang="en-US" sz="950" b="1">
                        <a:solidFill>
                          <a:schemeClr val="accent5">
                            <a:lumMod val="75000"/>
                          </a:schemeClr>
                        </a:solidFill>
                        <a:latin typeface="Avenir Next LT Pro" panose="020B0504020202020204" pitchFamily="34" charset="77"/>
                      </a:endParaRPr>
                    </a:p>
                    <a:p>
                      <a:pPr marL="0" indent="0">
                        <a:buFont typeface="Arial" panose="020B0604020202020204" pitchFamily="34" charset="0"/>
                        <a:buNone/>
                      </a:pPr>
                      <a:r>
                        <a:rPr lang="en-US" sz="950" b="1">
                          <a:solidFill>
                            <a:schemeClr val="accent5">
                              <a:lumMod val="75000"/>
                            </a:schemeClr>
                          </a:solidFill>
                          <a:latin typeface="Avenir Next LT Pro" panose="020B0504020202020204" pitchFamily="34" charset="77"/>
                        </a:rPr>
                        <a:t>4. Validation of assessments on the affected area, properties, and people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950">
                          <a:latin typeface="Avenir Next LT Pro" panose="020B0504020202020204" pitchFamily="34" charset="77"/>
                        </a:rPr>
                        <a:t>No preventive plans for landslides, only reactive actions and highly dependent</a:t>
                      </a:r>
                      <a:r>
                        <a:rPr lang="en-NP" sz="950" baseline="0">
                          <a:latin typeface="Avenir Next LT Pro" panose="020B0504020202020204" pitchFamily="34" charset="77"/>
                        </a:rPr>
                        <a:t> on local capacities</a:t>
                      </a:r>
                    </a:p>
                    <a:p>
                      <a:pPr marL="171450" indent="-171450">
                        <a:buFont typeface="Arial" panose="020B0604020202020204" pitchFamily="34" charset="0"/>
                        <a:buChar char="•"/>
                      </a:pPr>
                      <a:endParaRPr lang="en-NP" sz="950" baseline="0">
                        <a:latin typeface="Avenir Next LT Pro" panose="020B0504020202020204" pitchFamily="34" charset="77"/>
                      </a:endParaRPr>
                    </a:p>
                    <a:p>
                      <a:pPr marL="171450" indent="-171450">
                        <a:buFont typeface="Arial" panose="020B0604020202020204" pitchFamily="34" charset="0"/>
                        <a:buChar char="•"/>
                      </a:pPr>
                      <a:r>
                        <a:rPr lang="en-US" sz="950">
                          <a:latin typeface="Avenir Next LT Pro" panose="020B0504020202020204" pitchFamily="34" charset="77"/>
                        </a:rPr>
                        <a:t>Transporting goods on time is a challenge due to road conditions</a:t>
                      </a:r>
                    </a:p>
                    <a:p>
                      <a:pPr marL="171450" indent="-171450">
                        <a:buFont typeface="Arial" panose="020B0604020202020204" pitchFamily="34" charset="0"/>
                        <a:buChar char="•"/>
                      </a:pPr>
                      <a:endParaRPr lang="en-US" sz="950">
                        <a:latin typeface="Avenir Next LT Pro" panose="020B0504020202020204" pitchFamily="34" charset="77"/>
                      </a:endParaRPr>
                    </a:p>
                    <a:p>
                      <a:pPr marL="171450" indent="-171450">
                        <a:buFont typeface="Arial" panose="020B0604020202020204" pitchFamily="34" charset="0"/>
                        <a:buChar char="•"/>
                      </a:pPr>
                      <a:r>
                        <a:rPr lang="en-US" sz="950">
                          <a:latin typeface="Avenir Next LT Pro" panose="020B0504020202020204" pitchFamily="34" charset="77"/>
                        </a:rPr>
                        <a:t>Lack of a dedicated team for coordinating post-disaster response efforts</a:t>
                      </a:r>
                      <a:endParaRPr lang="en-NP" sz="9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50" b="0">
                          <a:latin typeface="Avenir Next LT Pro" panose="020B0504020202020204" pitchFamily="34" charset="77"/>
                        </a:rPr>
                        <a:t>Evacuation plans tailored to landslides</a:t>
                      </a:r>
                    </a:p>
                    <a:p>
                      <a:pPr marL="171450" indent="-171450">
                        <a:buFont typeface="Arial" panose="020B0604020202020204" pitchFamily="34" charset="0"/>
                        <a:buChar char="•"/>
                      </a:pPr>
                      <a:endParaRPr lang="en-US" sz="950" b="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graphicFrame>
        <p:nvGraphicFramePr>
          <p:cNvPr id="4" name="Table 6">
            <a:extLst>
              <a:ext uri="{FF2B5EF4-FFF2-40B4-BE49-F238E27FC236}">
                <a16:creationId xmlns:a16="http://schemas.microsoft.com/office/drawing/2014/main" id="{4B555396-5EB4-F316-D019-34869B805AA7}"/>
              </a:ext>
            </a:extLst>
          </p:cNvPr>
          <p:cNvGraphicFramePr>
            <a:graphicFrameLocks noGrp="1"/>
          </p:cNvGraphicFramePr>
          <p:nvPr>
            <p:extLst>
              <p:ext uri="{D42A27DB-BD31-4B8C-83A1-F6EECF244321}">
                <p14:modId xmlns:p14="http://schemas.microsoft.com/office/powerpoint/2010/main" val="1008291602"/>
              </p:ext>
            </p:extLst>
          </p:nvPr>
        </p:nvGraphicFramePr>
        <p:xfrm>
          <a:off x="163888" y="3558753"/>
          <a:ext cx="11864220" cy="3223810"/>
        </p:xfrm>
        <a:graphic>
          <a:graphicData uri="http://schemas.openxmlformats.org/drawingml/2006/table">
            <a:tbl>
              <a:tblPr firstRow="1" bandRow="1">
                <a:tableStyleId>{5940675A-B579-460E-94D1-54222C63F5DA}</a:tableStyleId>
              </a:tblPr>
              <a:tblGrid>
                <a:gridCol w="8802830">
                  <a:extLst>
                    <a:ext uri="{9D8B030D-6E8A-4147-A177-3AD203B41FA5}">
                      <a16:colId xmlns:a16="http://schemas.microsoft.com/office/drawing/2014/main" val="1397610462"/>
                    </a:ext>
                  </a:extLst>
                </a:gridCol>
                <a:gridCol w="1649465">
                  <a:extLst>
                    <a:ext uri="{9D8B030D-6E8A-4147-A177-3AD203B41FA5}">
                      <a16:colId xmlns:a16="http://schemas.microsoft.com/office/drawing/2014/main" val="1300160662"/>
                    </a:ext>
                  </a:extLst>
                </a:gridCol>
                <a:gridCol w="1411925">
                  <a:extLst>
                    <a:ext uri="{9D8B030D-6E8A-4147-A177-3AD203B41FA5}">
                      <a16:colId xmlns:a16="http://schemas.microsoft.com/office/drawing/2014/main" val="3786587790"/>
                    </a:ext>
                  </a:extLst>
                </a:gridCol>
              </a:tblGrid>
              <a:tr h="236770">
                <a:tc>
                  <a:txBody>
                    <a:bodyPr/>
                    <a:lstStyle/>
                    <a:p>
                      <a:r>
                        <a:rPr lang="en-NP" sz="950" b="1">
                          <a:solidFill>
                            <a:schemeClr val="bg1"/>
                          </a:solidFill>
                          <a:latin typeface="Avenir Next LT Pro" panose="020B0504020202020204" pitchFamily="34" charset="77"/>
                        </a:rPr>
                        <a:t>PHASE 2 RESPONSE (also called Stabilization/ re-establishment phase. Lasts about 3 weeks to 90 days)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657257">
                <a:tc>
                  <a:txBody>
                    <a:bodyPr/>
                    <a:lstStyle/>
                    <a:p>
                      <a:r>
                        <a:rPr lang="en-US" sz="950" b="1" u="none">
                          <a:solidFill>
                            <a:schemeClr val="accent5">
                              <a:lumMod val="75000"/>
                            </a:schemeClr>
                          </a:solidFill>
                          <a:latin typeface="Avenir Next LT Pro" panose="020B0504020202020204" pitchFamily="34" charset="77"/>
                        </a:rPr>
                        <a:t>TRIGGERS: </a:t>
                      </a:r>
                      <a:r>
                        <a:rPr lang="en-US" sz="950" b="0">
                          <a:solidFill>
                            <a:schemeClr val="accent5">
                              <a:lumMod val="75000"/>
                            </a:schemeClr>
                          </a:solidFill>
                          <a:latin typeface="Avenir Next LT Pro" panose="020B0504020202020204" pitchFamily="34" charset="77"/>
                        </a:rPr>
                        <a:t>Normalized situation, flood waters subsided, finalized assessment of events</a:t>
                      </a:r>
                    </a:p>
                    <a:p>
                      <a:endParaRPr lang="en-US" sz="950" b="0">
                        <a:solidFill>
                          <a:schemeClr val="tx1"/>
                        </a:solidFill>
                        <a:latin typeface="Avenir Next LT Pro" panose="020B0504020202020204" pitchFamily="34" charset="77"/>
                      </a:endParaRPr>
                    </a:p>
                    <a:p>
                      <a:r>
                        <a:rPr lang="en-US" sz="950" b="1" u="none">
                          <a:solidFill>
                            <a:schemeClr val="accent5">
                              <a:lumMod val="50000"/>
                            </a:schemeClr>
                          </a:solidFill>
                          <a:latin typeface="Avenir Next LT Pro" panose="020B0504020202020204" pitchFamily="34" charset="77"/>
                        </a:rPr>
                        <a:t>ACTION:</a:t>
                      </a:r>
                      <a:endParaRPr lang="en-US" sz="950" b="1" u="none">
                        <a:solidFill>
                          <a:schemeClr val="tx1"/>
                        </a:solidFill>
                        <a:latin typeface="Avenir Next LT Pro" panose="020B0504020202020204" pitchFamily="34" charset="77"/>
                      </a:endParaRPr>
                    </a:p>
                    <a:p>
                      <a:r>
                        <a:rPr lang="en-US" sz="950" b="1">
                          <a:solidFill>
                            <a:schemeClr val="accent5">
                              <a:lumMod val="75000"/>
                            </a:schemeClr>
                          </a:solidFill>
                          <a:latin typeface="Avenir Next LT Pro" panose="020B0504020202020204" pitchFamily="34" charset="77"/>
                        </a:rPr>
                        <a:t>1. Immediate rehabilitation of infrastructure</a:t>
                      </a:r>
                    </a:p>
                    <a:p>
                      <a:pPr marL="228600" indent="-228600">
                        <a:buFont typeface="+mj-lt"/>
                        <a:buAutoNum type="alphaLcPeriod"/>
                      </a:pPr>
                      <a:r>
                        <a:rPr lang="en-US" sz="950" b="0">
                          <a:solidFill>
                            <a:schemeClr val="tx1"/>
                          </a:solidFill>
                          <a:latin typeface="Avenir Next LT Pro" panose="020B0504020202020204" pitchFamily="34" charset="77"/>
                        </a:rPr>
                        <a:t>Clear and rehabilitate of roads and infrastructure damaged by the landslide.</a:t>
                      </a:r>
                    </a:p>
                    <a:p>
                      <a:pPr marL="228600" indent="-228600">
                        <a:buFont typeface="+mj-lt"/>
                        <a:buAutoNum type="alphaLcPeriod"/>
                      </a:pPr>
                      <a:r>
                        <a:rPr lang="en-US" sz="950" b="0">
                          <a:solidFill>
                            <a:schemeClr val="tx1"/>
                          </a:solidFill>
                          <a:latin typeface="Avenir Next LT Pro" panose="020B0504020202020204" pitchFamily="34" charset="77"/>
                        </a:rPr>
                        <a:t>Mobilize heavy equipment to remove debris and restore functionality to affected areas</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a:solidFill>
                            <a:schemeClr val="tx1"/>
                          </a:solidFill>
                          <a:latin typeface="Avenir Next LT Pro" panose="020B0504020202020204" pitchFamily="34" charset="77"/>
                        </a:rPr>
                        <a:t>Construct temporary shelters to accommodate displaced individuals and relocate population if needed</a:t>
                      </a:r>
                    </a:p>
                    <a:p>
                      <a:pPr marL="228600" indent="-228600">
                        <a:buFont typeface="+mj-lt"/>
                        <a:buAutoNum type="alphaLcPeriod"/>
                      </a:pPr>
                      <a:endParaRPr lang="en-US" sz="950" b="0">
                        <a:solidFill>
                          <a:schemeClr val="tx1"/>
                        </a:solidFill>
                        <a:latin typeface="Avenir Next LT Pro" panose="020B0504020202020204" pitchFamily="34" charset="77"/>
                      </a:endParaRPr>
                    </a:p>
                    <a:p>
                      <a:pPr marL="0" indent="0" algn="l" defTabSz="914400" rtl="0" eaLnBrk="1" latinLnBrk="0" hangingPunct="1">
                        <a:buFont typeface="Arial" panose="020B0604020202020204" pitchFamily="34" charset="0"/>
                        <a:buNone/>
                      </a:pPr>
                      <a:r>
                        <a:rPr lang="en-US" sz="950" b="1" kern="1200">
                          <a:solidFill>
                            <a:schemeClr val="accent5">
                              <a:lumMod val="75000"/>
                            </a:schemeClr>
                          </a:solidFill>
                          <a:latin typeface="Avenir Next LT Pro" panose="020B0504020202020204" pitchFamily="34" charset="77"/>
                          <a:ea typeface="+mn-ea"/>
                          <a:cs typeface="+mn-cs"/>
                        </a:rPr>
                        <a:t>2. Provision of basic necessities and services</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Manage clean drinking water supply</a:t>
                      </a:r>
                    </a:p>
                    <a:p>
                      <a:pPr marL="228600" marR="0" lvl="0"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kern="1200">
                          <a:solidFill>
                            <a:schemeClr val="tx1"/>
                          </a:solidFill>
                          <a:latin typeface="Avenir Next LT Pro" panose="020B0504020202020204" pitchFamily="34" charset="77"/>
                          <a:ea typeface="+mn-ea"/>
                          <a:cs typeface="+mn-cs"/>
                        </a:rPr>
                        <a:t>Re-open disrupted public services and infrastructure</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Provide of cash assistance to support the recovery of affected individuals.</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Clean and maintain affected objects to restore functionality.</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Provide state memorial services for victims</a:t>
                      </a:r>
                    </a:p>
                    <a:p>
                      <a:pPr marL="171450" indent="-171450">
                        <a:buFont typeface="Arial" panose="020B0604020202020204" pitchFamily="34" charset="0"/>
                        <a:buChar char="•"/>
                      </a:pPr>
                      <a:endParaRPr lang="en-US" sz="950" b="0" kern="1200">
                        <a:solidFill>
                          <a:schemeClr val="tx1"/>
                        </a:solidFill>
                        <a:latin typeface="Avenir Next LT Pro" panose="020B0504020202020204" pitchFamily="34" charset="77"/>
                        <a:ea typeface="+mn-ea"/>
                        <a:cs typeface="+mn-cs"/>
                      </a:endParaRPr>
                    </a:p>
                    <a:p>
                      <a:pPr marL="0" indent="0" algn="l" defTabSz="914400" rtl="0" eaLnBrk="1" latinLnBrk="0" hangingPunct="1">
                        <a:buFont typeface="Arial" panose="020B0604020202020204" pitchFamily="34" charset="0"/>
                        <a:buNone/>
                      </a:pPr>
                      <a:r>
                        <a:rPr lang="en-US" sz="950" b="1" kern="1200">
                          <a:solidFill>
                            <a:schemeClr val="accent5">
                              <a:lumMod val="75000"/>
                            </a:schemeClr>
                          </a:solidFill>
                          <a:latin typeface="Avenir Next LT Pro" panose="020B0504020202020204" pitchFamily="34" charset="77"/>
                          <a:ea typeface="+mn-ea"/>
                          <a:cs typeface="+mn-cs"/>
                        </a:rPr>
                        <a:t>3. Reforestation to restore ecological balance and mitigate the risks of future landslides</a:t>
                      </a:r>
                    </a:p>
                    <a:p>
                      <a:pPr marL="0" indent="0">
                        <a:buFont typeface="Arial" panose="020B0604020202020204" pitchFamily="34" charset="0"/>
                        <a:buNone/>
                      </a:pPr>
                      <a:endParaRPr lang="en-US" sz="950" b="1" kern="1200">
                        <a:solidFill>
                          <a:schemeClr val="accent5">
                            <a:lumMod val="50000"/>
                          </a:schemeClr>
                        </a:solidFill>
                        <a:latin typeface="Avenir Next LT Pro" panose="020B0504020202020204" pitchFamily="34" charset="77"/>
                        <a:ea typeface="+mn-ea"/>
                        <a:cs typeface="+mn-cs"/>
                      </a:endParaRPr>
                    </a:p>
                    <a:p>
                      <a:pPr marL="0" indent="0" algn="l" defTabSz="914400" rtl="0" eaLnBrk="1" latinLnBrk="0" hangingPunct="1">
                        <a:buFont typeface="Arial" panose="020B0604020202020204" pitchFamily="34" charset="0"/>
                        <a:buNone/>
                      </a:pPr>
                      <a:r>
                        <a:rPr lang="en-US" sz="950" b="1" kern="1200">
                          <a:solidFill>
                            <a:schemeClr val="accent5">
                              <a:lumMod val="75000"/>
                            </a:schemeClr>
                          </a:solidFill>
                          <a:latin typeface="Avenir Next LT Pro" panose="020B0504020202020204" pitchFamily="34" charset="77"/>
                          <a:ea typeface="+mn-ea"/>
                          <a:cs typeface="+mn-cs"/>
                        </a:rPr>
                        <a:t>4. Post-response assessment and planning</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Evaluate the effectiveness of the response efforts and identification of lessons learned.</a:t>
                      </a:r>
                    </a:p>
                    <a:p>
                      <a:pPr marL="228600" indent="-228600">
                        <a:buFont typeface="+mj-lt"/>
                        <a:buAutoNum type="alphaLcPeriod"/>
                      </a:pPr>
                      <a:r>
                        <a:rPr lang="en-US" sz="950" b="0" kern="1200">
                          <a:solidFill>
                            <a:schemeClr val="tx1"/>
                          </a:solidFill>
                          <a:latin typeface="Avenir Next LT Pro" panose="020B0504020202020204" pitchFamily="34" charset="77"/>
                          <a:ea typeface="+mn-ea"/>
                          <a:cs typeface="+mn-cs"/>
                        </a:rPr>
                        <a:t>Plan for long-term recovery and resilience-building measures.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Management plans do not have clear risk management guidelines, particularly on landslide issues, making establishing clear triggers impossible.</a:t>
                      </a:r>
                      <a:endParaRPr lang="en-TH" sz="95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US" sz="950" kern="1200">
                          <a:solidFill>
                            <a:schemeClr val="tx1"/>
                          </a:solidFill>
                          <a:latin typeface="Avenir Next LT Pro" panose="020B0504020202020204" pitchFamily="34" charset="77"/>
                          <a:ea typeface="+mn-ea"/>
                          <a:cs typeface="+mn-cs"/>
                        </a:rPr>
                        <a:t>Lack of a management plan, which does not allow for rehabilitation actions beyond response actions, which is why a very long response phase is maintained.</a:t>
                      </a:r>
                      <a:r>
                        <a:rPr lang="en-TH" sz="950" kern="1200">
                          <a:solidFill>
                            <a:schemeClr val="tx1"/>
                          </a:solidFill>
                          <a:latin typeface="Avenir Next LT Pro" panose="020B0504020202020204" pitchFamily="34" charset="77"/>
                          <a:ea typeface="+mn-ea"/>
                          <a:cs typeface="+mn-cs"/>
                        </a:rPr>
                        <a:t> </a:t>
                      </a:r>
                      <a:endParaRPr lang="en-NP" sz="9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50">
                          <a:latin typeface="Avenir Next LT Pro" panose="020B0504020202020204" pitchFamily="34" charset="77"/>
                        </a:rPr>
                        <a:t>Methodologies to measure losses in ecosystems and ecosystem services.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Tree>
    <p:extLst>
      <p:ext uri="{BB962C8B-B14F-4D97-AF65-F5344CB8AC3E}">
        <p14:creationId xmlns:p14="http://schemas.microsoft.com/office/powerpoint/2010/main" val="1372781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CE22357C-7689-7E70-57CC-0D7D0904A9BE}"/>
              </a:ext>
            </a:extLst>
          </p:cNvPr>
          <p:cNvGraphicFramePr>
            <a:graphicFrameLocks noGrp="1"/>
          </p:cNvGraphicFramePr>
          <p:nvPr>
            <p:extLst>
              <p:ext uri="{D42A27DB-BD31-4B8C-83A1-F6EECF244321}">
                <p14:modId xmlns:p14="http://schemas.microsoft.com/office/powerpoint/2010/main" val="221489787"/>
              </p:ext>
            </p:extLst>
          </p:nvPr>
        </p:nvGraphicFramePr>
        <p:xfrm>
          <a:off x="163888" y="901145"/>
          <a:ext cx="11864220" cy="4038600"/>
        </p:xfrm>
        <a:graphic>
          <a:graphicData uri="http://schemas.openxmlformats.org/drawingml/2006/table">
            <a:tbl>
              <a:tblPr firstRow="1" bandRow="1">
                <a:tableStyleId>{5940675A-B579-460E-94D1-54222C63F5DA}</a:tableStyleId>
              </a:tblPr>
              <a:tblGrid>
                <a:gridCol w="8496518">
                  <a:extLst>
                    <a:ext uri="{9D8B030D-6E8A-4147-A177-3AD203B41FA5}">
                      <a16:colId xmlns:a16="http://schemas.microsoft.com/office/drawing/2014/main" val="1397610462"/>
                    </a:ext>
                  </a:extLst>
                </a:gridCol>
                <a:gridCol w="1972759">
                  <a:extLst>
                    <a:ext uri="{9D8B030D-6E8A-4147-A177-3AD203B41FA5}">
                      <a16:colId xmlns:a16="http://schemas.microsoft.com/office/drawing/2014/main" val="1300160662"/>
                    </a:ext>
                  </a:extLst>
                </a:gridCol>
                <a:gridCol w="1394943">
                  <a:extLst>
                    <a:ext uri="{9D8B030D-6E8A-4147-A177-3AD203B41FA5}">
                      <a16:colId xmlns:a16="http://schemas.microsoft.com/office/drawing/2014/main" val="3786587790"/>
                    </a:ext>
                  </a:extLst>
                </a:gridCol>
              </a:tblGrid>
              <a:tr h="198765">
                <a:tc>
                  <a:txBody>
                    <a:bodyPr/>
                    <a:lstStyle/>
                    <a:p>
                      <a:r>
                        <a:rPr lang="en-NP" sz="1100" b="1">
                          <a:solidFill>
                            <a:schemeClr val="bg1"/>
                          </a:solidFill>
                          <a:latin typeface="Avenir Next LT Pro" panose="020B0504020202020204" pitchFamily="34" charset="77"/>
                        </a:rPr>
                        <a:t>PHASE 1 RECOVERY </a:t>
                      </a:r>
                      <a:r>
                        <a:rPr lang="en-NP" sz="1100" b="0" i="1">
                          <a:solidFill>
                            <a:schemeClr val="bg1"/>
                          </a:solidFill>
                          <a:latin typeface="Avenir Next LT Pro" panose="020B0504020202020204" pitchFamily="34" charset="77"/>
                        </a:rPr>
                        <a:t> (duration of first recovery phase: 6 months to 2 years)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r>
                        <a:rPr lang="en-US" sz="1100" b="1">
                          <a:solidFill>
                            <a:schemeClr val="accent5"/>
                          </a:solidFill>
                          <a:latin typeface="Avenir Next LT Pro" panose="020B0504020202020204" pitchFamily="34" charset="77"/>
                        </a:rPr>
                        <a:t>TRIGGERS: Based on the required needs from onsite observation or information gathered locally</a:t>
                      </a:r>
                    </a:p>
                    <a:p>
                      <a:pPr marL="171450" indent="-171450">
                        <a:buFont typeface="Arial" panose="020B0604020202020204" pitchFamily="34" charset="0"/>
                        <a:buChar char="•"/>
                      </a:pPr>
                      <a:endParaRPr lang="en-US" sz="1100" b="0">
                        <a:solidFill>
                          <a:schemeClr val="tx1"/>
                        </a:solidFill>
                        <a:latin typeface="Avenir Next LT Pro" panose="020B0504020202020204" pitchFamily="34" charset="77"/>
                      </a:endParaRPr>
                    </a:p>
                    <a:p>
                      <a:pPr marL="0" indent="0">
                        <a:buFont typeface="Arial" panose="020B0604020202020204" pitchFamily="34" charset="0"/>
                        <a:buNone/>
                      </a:pPr>
                      <a:r>
                        <a:rPr lang="en-US" sz="1100" b="1">
                          <a:solidFill>
                            <a:schemeClr val="accent5">
                              <a:lumMod val="50000"/>
                            </a:schemeClr>
                          </a:solidFill>
                          <a:latin typeface="Avenir Next LT Pro" panose="020B0504020202020204" pitchFamily="34" charset="77"/>
                        </a:rPr>
                        <a:t>ACTION: </a:t>
                      </a:r>
                    </a:p>
                    <a:p>
                      <a:pPr marL="228600" indent="-228600">
                        <a:buFont typeface="+mj-lt"/>
                        <a:buAutoNum type="arabicPeriod"/>
                      </a:pPr>
                      <a:r>
                        <a:rPr lang="en-US" sz="1100" b="1">
                          <a:solidFill>
                            <a:schemeClr val="accent5">
                              <a:lumMod val="75000"/>
                            </a:schemeClr>
                          </a:solidFill>
                          <a:latin typeface="Avenir Next LT Pro" panose="020B0504020202020204" pitchFamily="34" charset="77"/>
                        </a:rPr>
                        <a:t>Immediate needs and security</a:t>
                      </a:r>
                      <a:endParaRPr lang="en-US" sz="1100" b="0" kern="1200">
                        <a:solidFill>
                          <a:schemeClr val="accent5">
                            <a:lumMod val="75000"/>
                          </a:schemeClr>
                        </a:solidFill>
                        <a:latin typeface="Avenir Next LT Pro" panose="020B0504020202020204" pitchFamily="34" charset="77"/>
                        <a:ea typeface="+mn-ea"/>
                        <a:cs typeface="+mn-cs"/>
                      </a:endParaRPr>
                    </a:p>
                    <a:p>
                      <a:pPr marL="685800" lvl="1" indent="-228600">
                        <a:buFont typeface="+mj-lt"/>
                        <a:buAutoNum type="alphaLcPeriod"/>
                      </a:pPr>
                      <a:r>
                        <a:rPr lang="en-US" sz="1100" b="0" kern="1200">
                          <a:solidFill>
                            <a:schemeClr val="tx1"/>
                          </a:solidFill>
                          <a:latin typeface="Avenir Next LT Pro" panose="020B0504020202020204" pitchFamily="34" charset="77"/>
                          <a:ea typeface="+mn-ea"/>
                          <a:cs typeface="+mn-cs"/>
                        </a:rPr>
                        <a:t>Distribute remaining and address immediate food security needs of the affected population.</a:t>
                      </a:r>
                    </a:p>
                    <a:p>
                      <a:pPr marL="685800" lvl="1" indent="-228600">
                        <a:buFont typeface="+mj-lt"/>
                        <a:buAutoNum type="alphaLcPeriod"/>
                      </a:pPr>
                      <a:r>
                        <a:rPr lang="en-US" sz="1100" b="0" kern="1200">
                          <a:solidFill>
                            <a:schemeClr val="tx1"/>
                          </a:solidFill>
                          <a:latin typeface="Avenir Next LT Pro" panose="020B0504020202020204" pitchFamily="34" charset="77"/>
                          <a:ea typeface="+mn-ea"/>
                          <a:cs typeface="+mn-cs"/>
                        </a:rPr>
                        <a:t>Barricade affected areas to ensure public safety by preventing unauthorized access to potentially hazardous sites.</a:t>
                      </a:r>
                    </a:p>
                    <a:p>
                      <a:pPr marL="228600" indent="-228600">
                        <a:buFont typeface="+mj-lt"/>
                        <a:buAutoNum type="arabicPeriod"/>
                      </a:pPr>
                      <a:endParaRPr lang="en-US" sz="1100" b="0" kern="1200">
                        <a:solidFill>
                          <a:schemeClr val="tx1"/>
                        </a:solidFill>
                        <a:latin typeface="Avenir Next LT Pro" panose="020B0504020202020204" pitchFamily="34" charset="77"/>
                        <a:ea typeface="+mn-ea"/>
                        <a:cs typeface="+mn-cs"/>
                      </a:endParaRPr>
                    </a:p>
                    <a:p>
                      <a:pPr marL="228600" indent="-228600">
                        <a:buFont typeface="+mj-lt"/>
                        <a:buAutoNum type="arabicPeriod"/>
                      </a:pPr>
                      <a:r>
                        <a:rPr lang="en-US" sz="1100" b="1" kern="1200">
                          <a:solidFill>
                            <a:schemeClr val="accent5">
                              <a:lumMod val="75000"/>
                            </a:schemeClr>
                          </a:solidFill>
                          <a:latin typeface="Avenir Next LT Pro" panose="020B0504020202020204" pitchFamily="34" charset="77"/>
                          <a:ea typeface="+mn-ea"/>
                          <a:cs typeface="+mn-cs"/>
                        </a:rPr>
                        <a:t>Environmental and urban assessment</a:t>
                      </a:r>
                    </a:p>
                    <a:p>
                      <a:pPr marL="800100" lvl="1" indent="-342900">
                        <a:buFont typeface="+mj-lt"/>
                        <a:buAutoNum type="alphaLcPeriod"/>
                      </a:pPr>
                      <a:r>
                        <a:rPr lang="en-US" sz="1100" b="0" i="0" kern="1200">
                          <a:solidFill>
                            <a:schemeClr val="tx1"/>
                          </a:solidFill>
                          <a:effectLst/>
                          <a:latin typeface="Avenir Next LT Pro" panose="020B0504020202020204" pitchFamily="34" charset="77"/>
                          <a:ea typeface="+mn-ea"/>
                          <a:cs typeface="+mn-cs"/>
                        </a:rPr>
                        <a:t>Conduct environment assessments to guide the relocation of the affected population.</a:t>
                      </a:r>
                    </a:p>
                    <a:p>
                      <a:pPr marL="800100" lvl="1" indent="-342900">
                        <a:buFont typeface="+mj-lt"/>
                        <a:buAutoNum type="alphaLcPeriod"/>
                      </a:pPr>
                      <a:r>
                        <a:rPr lang="en-US" sz="1100" b="0" i="0" kern="1200">
                          <a:solidFill>
                            <a:schemeClr val="tx1"/>
                          </a:solidFill>
                          <a:effectLst/>
                          <a:latin typeface="Avenir Next LT Pro" panose="020B0504020202020204" pitchFamily="34" charset="77"/>
                          <a:ea typeface="+mn-ea"/>
                          <a:cs typeface="+mn-cs"/>
                        </a:rPr>
                        <a:t>Conduct a review of urbanization standards to address landslide risks and ensure that future developments are resilient. </a:t>
                      </a:r>
                    </a:p>
                    <a:p>
                      <a:pPr marL="800100" lvl="1" indent="-342900">
                        <a:buFont typeface="+mj-lt"/>
                        <a:buAutoNum type="alphaLcPeriod"/>
                      </a:pPr>
                      <a:endParaRPr lang="en-US" sz="1100" b="0" i="0" kern="1200">
                        <a:solidFill>
                          <a:schemeClr val="tx1"/>
                        </a:solidFill>
                        <a:effectLst/>
                        <a:latin typeface="Avenir Next LT Pro" panose="020B0504020202020204" pitchFamily="34" charset="77"/>
                        <a:ea typeface="+mn-ea"/>
                        <a:cs typeface="+mn-cs"/>
                      </a:endParaRPr>
                    </a:p>
                    <a:p>
                      <a:pPr marL="800100" lvl="1" indent="-342900">
                        <a:buFont typeface="+mj-lt"/>
                        <a:buAutoNum type="alphaLcPeriod"/>
                      </a:pPr>
                      <a:endParaRPr lang="en-US" sz="1100" b="0" i="0" kern="1200">
                        <a:solidFill>
                          <a:schemeClr val="tx1"/>
                        </a:solidFill>
                        <a:effectLst/>
                        <a:latin typeface="Avenir Next LT Pro" panose="020B0504020202020204" pitchFamily="34" charset="77"/>
                        <a:ea typeface="+mn-ea"/>
                        <a:cs typeface="+mn-cs"/>
                      </a:endParaRPr>
                    </a:p>
                    <a:p>
                      <a:pPr marL="228600" indent="-228600">
                        <a:buFont typeface="+mj-lt"/>
                        <a:buAutoNum type="arabicPeriod"/>
                      </a:pPr>
                      <a:r>
                        <a:rPr lang="en-US" sz="1100" b="1" kern="1200">
                          <a:solidFill>
                            <a:schemeClr val="accent5">
                              <a:lumMod val="75000"/>
                            </a:schemeClr>
                          </a:solidFill>
                          <a:latin typeface="Avenir Next LT Pro" panose="020B0504020202020204" pitchFamily="34" charset="77"/>
                          <a:ea typeface="+mn-ea"/>
                          <a:cs typeface="+mn-cs"/>
                        </a:rPr>
                        <a:t>Reconstruction and rehabilitation</a:t>
                      </a:r>
                    </a:p>
                    <a:p>
                      <a:pPr marL="685800" lvl="1" indent="-228600">
                        <a:buFont typeface="+mj-lt"/>
                        <a:buAutoNum type="alphaLcPeriod"/>
                      </a:pPr>
                      <a:r>
                        <a:rPr lang="en-US" sz="1100" b="0" i="0" kern="1200">
                          <a:solidFill>
                            <a:schemeClr val="tx1"/>
                          </a:solidFill>
                          <a:effectLst/>
                          <a:latin typeface="Avenir Next LT Pro" panose="020B0504020202020204" pitchFamily="34" charset="77"/>
                          <a:ea typeface="+mn-ea"/>
                          <a:cs typeface="+mn-cs"/>
                        </a:rPr>
                        <a:t>a.	Reconstruct critical infrastructure, including roads, schools, hospitals, electricity lines and water systems.</a:t>
                      </a:r>
                    </a:p>
                    <a:p>
                      <a:pPr marL="685800" lvl="1" indent="-228600">
                        <a:buFont typeface="+mj-lt"/>
                        <a:buAutoNum type="alphaLcPeriod"/>
                      </a:pPr>
                      <a:endParaRPr lang="en-US" sz="1100" b="0" i="0" kern="1200">
                        <a:solidFill>
                          <a:schemeClr val="tx1"/>
                        </a:solidFill>
                        <a:effectLst/>
                        <a:latin typeface="Avenir Next LT Pro" panose="020B0504020202020204" pitchFamily="34" charset="77"/>
                        <a:ea typeface="+mn-ea"/>
                        <a:cs typeface="+mn-cs"/>
                      </a:endParaRPr>
                    </a:p>
                    <a:p>
                      <a:pPr marL="685800" lvl="1" indent="-228600">
                        <a:buFont typeface="+mj-lt"/>
                        <a:buAutoNum type="alphaLcPeriod"/>
                      </a:pPr>
                      <a:r>
                        <a:rPr lang="en-US" sz="1100" b="0" i="0" kern="1200">
                          <a:solidFill>
                            <a:schemeClr val="tx1"/>
                          </a:solidFill>
                          <a:effectLst/>
                          <a:latin typeface="Avenir Next LT Pro" panose="020B0504020202020204" pitchFamily="34" charset="77"/>
                          <a:ea typeface="+mn-ea"/>
                          <a:cs typeface="+mn-cs"/>
                        </a:rPr>
                        <a:t>b.	Assist affected individuals in rebuilding their homes and communities.</a:t>
                      </a:r>
                    </a:p>
                    <a:p>
                      <a:pPr marL="685800" lvl="1" indent="-228600">
                        <a:buFont typeface="+mj-lt"/>
                        <a:buAutoNum type="alphaLcPeriod"/>
                      </a:pPr>
                      <a:endParaRPr lang="en-US" sz="1100" b="0" i="0" kern="1200">
                        <a:solidFill>
                          <a:schemeClr val="tx1"/>
                        </a:solidFill>
                        <a:effectLst/>
                        <a:latin typeface="Avenir Next LT Pro" panose="020B0504020202020204" pitchFamily="34" charset="77"/>
                        <a:ea typeface="+mn-ea"/>
                        <a:cs typeface="+mn-cs"/>
                      </a:endParaRPr>
                    </a:p>
                    <a:p>
                      <a:pPr marL="685800" lvl="1" indent="-228600">
                        <a:buFont typeface="+mj-lt"/>
                        <a:buAutoNum type="alphaLcPeriod"/>
                      </a:pPr>
                      <a:r>
                        <a:rPr lang="en-US" sz="1100" b="0" i="0" kern="1200">
                          <a:solidFill>
                            <a:schemeClr val="tx1"/>
                          </a:solidFill>
                          <a:effectLst/>
                          <a:latin typeface="Avenir Next LT Pro" panose="020B0504020202020204" pitchFamily="34" charset="77"/>
                          <a:ea typeface="+mn-ea"/>
                          <a:cs typeface="+mn-cs"/>
                        </a:rPr>
                        <a:t>c.	Provide land to the affected population for resettlement purposes.</a:t>
                      </a:r>
                    </a:p>
                    <a:p>
                      <a:pPr marL="685800" lvl="1" indent="-228600">
                        <a:buFont typeface="+mj-lt"/>
                        <a:buAutoNum type="alphaLcPeriod"/>
                      </a:pPr>
                      <a:endParaRPr lang="en-US" sz="1100" b="0" i="0" kern="1200">
                        <a:solidFill>
                          <a:schemeClr val="tx1"/>
                        </a:solidFill>
                        <a:effectLst/>
                        <a:latin typeface="Avenir Next LT Pro" panose="020B0504020202020204" pitchFamily="34" charset="77"/>
                        <a:ea typeface="+mn-ea"/>
                        <a:cs typeface="+mn-cs"/>
                      </a:endParaRPr>
                    </a:p>
                    <a:p>
                      <a:pPr marL="685800" lvl="1" indent="-228600">
                        <a:buFont typeface="+mj-lt"/>
                        <a:buAutoNum type="alphaLcPeriod"/>
                      </a:pPr>
                      <a:r>
                        <a:rPr lang="en-US" sz="1100" b="0" i="0" kern="1200">
                          <a:solidFill>
                            <a:schemeClr val="tx1"/>
                          </a:solidFill>
                          <a:effectLst/>
                          <a:latin typeface="Avenir Next LT Pro" panose="020B0504020202020204" pitchFamily="34" charset="77"/>
                          <a:ea typeface="+mn-ea"/>
                          <a:cs typeface="+mn-cs"/>
                        </a:rPr>
                        <a:t>Implement policy and long-term mitigation strategies to minimize the impact of future landslides through safer building standards, better land use policies, and early warning systems.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100">
                          <a:latin typeface="Avenir Next LT Pro" panose="020B0504020202020204" pitchFamily="34" charset="77"/>
                        </a:rPr>
                        <a:t>Threat maps and risk maps are old and not updated which cause delay in rehabilitation efforts</a:t>
                      </a:r>
                    </a:p>
                    <a:p>
                      <a:pPr marL="171450" indent="-171450">
                        <a:buFont typeface="Arial" panose="020B0604020202020204" pitchFamily="34" charset="0"/>
                        <a:buChar char="•"/>
                      </a:pPr>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latin typeface="Avenir Next LT Pro" panose="020B0504020202020204" pitchFamily="34" charset="77"/>
                        </a:rPr>
                        <a:t>Planning of recovery actions in areas with historical and numerous settlements, coupled with high landslide risks and poverty and vulnerability factors</a:t>
                      </a:r>
                      <a:endParaRPr lang="en-NP" sz="1100">
                        <a:latin typeface="Avenir Next LT Pro" panose="020B0504020202020204" pitchFamily="34" charset="77"/>
                      </a:endParaRPr>
                    </a:p>
                    <a:p>
                      <a:pPr marL="171450" indent="-171450">
                        <a:buFont typeface="Arial" panose="020B0604020202020204" pitchFamily="34" charset="0"/>
                        <a:buChar char="•"/>
                      </a:pPr>
                      <a:endParaRPr lang="en-US" sz="1100" b="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pic>
        <p:nvPicPr>
          <p:cNvPr id="7" name="Picture 6" descr="brown and gray rocky mountain">
            <a:extLst>
              <a:ext uri="{FF2B5EF4-FFF2-40B4-BE49-F238E27FC236}">
                <a16:creationId xmlns:a16="http://schemas.microsoft.com/office/drawing/2014/main" id="{CD1251B4-5B43-0823-010E-09B309BF1F0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4"/>
          <a:stretch/>
        </p:blipFill>
        <p:spPr bwMode="auto">
          <a:xfrm>
            <a:off x="0" y="-36623"/>
            <a:ext cx="12191999" cy="7425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DD38BCE-3865-16BE-91A9-AD9C257A5A63}"/>
              </a:ext>
            </a:extLst>
          </p:cNvPr>
          <p:cNvSpPr/>
          <p:nvPr/>
        </p:nvSpPr>
        <p:spPr>
          <a:xfrm>
            <a:off x="-1" y="-36624"/>
            <a:ext cx="12191999" cy="742590"/>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615251A-F635-CA17-5D05-5E4B37DE3D85}"/>
              </a:ext>
            </a:extLst>
          </p:cNvPr>
          <p:cNvSpPr txBox="1"/>
          <p:nvPr/>
        </p:nvSpPr>
        <p:spPr>
          <a:xfrm>
            <a:off x="217714" y="36537"/>
            <a:ext cx="4641014"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LANDSLIDES: RECOVERY</a:t>
            </a:r>
          </a:p>
        </p:txBody>
      </p:sp>
      <p:sp>
        <p:nvSpPr>
          <p:cNvPr id="12" name="TextBox 11">
            <a:extLst>
              <a:ext uri="{FF2B5EF4-FFF2-40B4-BE49-F238E27FC236}">
                <a16:creationId xmlns:a16="http://schemas.microsoft.com/office/drawing/2014/main" id="{60CCABC1-DD58-771E-992F-37D72BEAB095}"/>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2 days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several months to years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862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large storm moving across a large body of water">
            <a:extLst>
              <a:ext uri="{FF2B5EF4-FFF2-40B4-BE49-F238E27FC236}">
                <a16:creationId xmlns:a16="http://schemas.microsoft.com/office/drawing/2014/main" id="{51F8AEE6-59B1-39F2-F1E0-03A2485683E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48" y="0"/>
            <a:ext cx="457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A79A16D-F551-0989-53FB-AE4D23EBBECB}"/>
              </a:ext>
            </a:extLst>
          </p:cNvPr>
          <p:cNvSpPr txBox="1"/>
          <p:nvPr/>
        </p:nvSpPr>
        <p:spPr>
          <a:xfrm>
            <a:off x="4784751" y="4101227"/>
            <a:ext cx="7329885" cy="2600712"/>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6" name="TextBox 15">
            <a:extLst>
              <a:ext uri="{FF2B5EF4-FFF2-40B4-BE49-F238E27FC236}">
                <a16:creationId xmlns:a16="http://schemas.microsoft.com/office/drawing/2014/main" id="{7EF332E2-369A-6416-700E-73D6E88855F8}"/>
              </a:ext>
            </a:extLst>
          </p:cNvPr>
          <p:cNvSpPr txBox="1"/>
          <p:nvPr/>
        </p:nvSpPr>
        <p:spPr>
          <a:xfrm>
            <a:off x="4784752" y="2307372"/>
            <a:ext cx="7329885" cy="1611211"/>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41B6581E-9DED-DE15-2DF7-FA2278AFCC42}"/>
              </a:ext>
            </a:extLst>
          </p:cNvPr>
          <p:cNvSpPr txBox="1"/>
          <p:nvPr/>
        </p:nvSpPr>
        <p:spPr>
          <a:xfrm>
            <a:off x="4814284" y="246948"/>
            <a:ext cx="7329885" cy="1833994"/>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14" name="TextBox 13">
            <a:extLst>
              <a:ext uri="{FF2B5EF4-FFF2-40B4-BE49-F238E27FC236}">
                <a16:creationId xmlns:a16="http://schemas.microsoft.com/office/drawing/2014/main" id="{1ED96D95-40F9-88E6-B18E-B8FF3DA1FFF3}"/>
              </a:ext>
            </a:extLst>
          </p:cNvPr>
          <p:cNvSpPr txBox="1"/>
          <p:nvPr/>
        </p:nvSpPr>
        <p:spPr>
          <a:xfrm>
            <a:off x="4814285" y="303768"/>
            <a:ext cx="730035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LATIN AMERICA AND CARIBBEAN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El Salvador, Dominican Republic, Honduras, Mexico, Panama, Saint Lucia, Trinidad and Tobago, Haiti</a:t>
            </a:r>
            <a:endParaRPr kumimoji="0" lang="en-NP" sz="105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4" name="TextBox 3">
            <a:extLst>
              <a:ext uri="{FF2B5EF4-FFF2-40B4-BE49-F238E27FC236}">
                <a16:creationId xmlns:a16="http://schemas.microsoft.com/office/drawing/2014/main" id="{D79F71AB-B105-219B-3681-A732583BBDAB}"/>
              </a:ext>
            </a:extLst>
          </p:cNvPr>
          <p:cNvSpPr txBox="1"/>
          <p:nvPr/>
        </p:nvSpPr>
        <p:spPr>
          <a:xfrm>
            <a:off x="4814284" y="4578281"/>
            <a:ext cx="7300352" cy="212365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Tropical cyclone (TC) Evan, with sustained winds of 185 km/h, resulted in widespread damage in Samoa and was considered the worst TC since 1991. The cyclone caused a loss exceeding 30 per cent of the country’s GDP.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TC Winston, a Category 5 cyclone, struck Fiji with maximum wind speeds reaching 233 km/h, resulting in widespread damage and destruction, impacting approximately 62 per cent of the country's total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In Indonesia, Cyclone Seroja resulted in extreme weather events, causing significant damage to public facilities, loss of life, and an estimated economic loss of USD 100 million.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Other events, such as Typhoon Odette and super storm </a:t>
            </a:r>
            <a:r>
              <a:rPr kumimoji="0" lang="en-US" sz="1200" b="0" i="0" u="none" strike="noStrike" kern="1200" cap="none" spc="0" normalizeH="0" baseline="0" noProof="0" err="1">
                <a:ln>
                  <a:noFill/>
                </a:ln>
                <a:solidFill>
                  <a:prstClr val="black"/>
                </a:solidFill>
                <a:effectLst/>
                <a:uLnTx/>
                <a:uFillTx/>
                <a:latin typeface="Avenir Next LT Pro" panose="020B0504020202020204" pitchFamily="34" charset="77"/>
                <a:ea typeface="+mn-ea"/>
                <a:cs typeface="+mn-cs"/>
              </a:rPr>
              <a:t>Amphan</a:t>
            </a: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 caused extensive damage in the Philippines, with </a:t>
            </a:r>
            <a:r>
              <a:rPr kumimoji="0" lang="en-US" sz="1200" b="0" i="0" u="none" strike="noStrike" kern="1200" cap="none" spc="0" normalizeH="0" baseline="0" noProof="0" err="1">
                <a:ln>
                  <a:noFill/>
                </a:ln>
                <a:solidFill>
                  <a:prstClr val="black"/>
                </a:solidFill>
                <a:effectLst/>
                <a:uLnTx/>
                <a:uFillTx/>
                <a:latin typeface="Avenir Next LT Pro" panose="020B0504020202020204" pitchFamily="34" charset="77"/>
                <a:ea typeface="+mn-ea"/>
                <a:cs typeface="+mn-cs"/>
              </a:rPr>
              <a:t>Amphan</a:t>
            </a: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 also affecting 10 million people across 19 districts in Bangladesh.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Damages to coral reef was also noted.</a:t>
            </a:r>
          </a:p>
        </p:txBody>
      </p:sp>
      <p:sp>
        <p:nvSpPr>
          <p:cNvPr id="7" name="TextBox 6">
            <a:extLst>
              <a:ext uri="{FF2B5EF4-FFF2-40B4-BE49-F238E27FC236}">
                <a16:creationId xmlns:a16="http://schemas.microsoft.com/office/drawing/2014/main" id="{59874CB4-4069-A731-D5AC-C92A3B9E2E3B}"/>
              </a:ext>
            </a:extLst>
          </p:cNvPr>
          <p:cNvSpPr txBox="1"/>
          <p:nvPr/>
        </p:nvSpPr>
        <p:spPr>
          <a:xfrm>
            <a:off x="4814284" y="2909524"/>
            <a:ext cx="6612672"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The main impacts of tropical cyclone event have been mudslides and flash floods, causing widespread loss of human life, infrastructure damage, and significant loss of croplands.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Some countries saw rainfall exceeding 600 mm.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Cyclones also generated large swells, causing additional damage in coastal regions.</a:t>
            </a:r>
          </a:p>
        </p:txBody>
      </p:sp>
      <p:sp>
        <p:nvSpPr>
          <p:cNvPr id="11" name="TextBox 10">
            <a:extLst>
              <a:ext uri="{FF2B5EF4-FFF2-40B4-BE49-F238E27FC236}">
                <a16:creationId xmlns:a16="http://schemas.microsoft.com/office/drawing/2014/main" id="{E77362F4-9497-0A70-F2F2-7BF7AE3980BF}"/>
              </a:ext>
            </a:extLst>
          </p:cNvPr>
          <p:cNvSpPr txBox="1"/>
          <p:nvPr/>
        </p:nvSpPr>
        <p:spPr>
          <a:xfrm>
            <a:off x="4814284" y="861698"/>
            <a:ext cx="7329885"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Economic damage caused by these events is considerable. In one event, the Dominican Republic's losses were estimated to be around 0.3 per cent of its GDP.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Agriculture is significantly impacted, particularly the banana industry in St Lucia, which is highly susceptible to wind damage and is the country's main export crop.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Coastal areas suffered from storm surges, resulting in beach erosion (St Lucia).</a:t>
            </a:r>
            <a:endParaRPr kumimoji="0" lang="en-NP"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
        <p:nvSpPr>
          <p:cNvPr id="13" name="TextBox 12">
            <a:extLst>
              <a:ext uri="{FF2B5EF4-FFF2-40B4-BE49-F238E27FC236}">
                <a16:creationId xmlns:a16="http://schemas.microsoft.com/office/drawing/2014/main" id="{4264E729-2477-1566-39B0-D59D0F557F8F}"/>
              </a:ext>
            </a:extLst>
          </p:cNvPr>
          <p:cNvSpPr txBox="1"/>
          <p:nvPr/>
        </p:nvSpPr>
        <p:spPr>
          <a:xfrm>
            <a:off x="4814284" y="4101227"/>
            <a:ext cx="6759329" cy="477054"/>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ASIA PACIFIC</a:t>
            </a:r>
            <a:b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Samoa, Fiji, Indonesia, Maldives, Solomon Islands, Philippines, Bangladesh</a:t>
            </a:r>
            <a:endParaRPr kumimoji="0" lang="en-NP" sz="14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15" name="TextBox 14">
            <a:extLst>
              <a:ext uri="{FF2B5EF4-FFF2-40B4-BE49-F238E27FC236}">
                <a16:creationId xmlns:a16="http://schemas.microsoft.com/office/drawing/2014/main" id="{2EE711C9-8F52-B5E8-7C46-504D50D8B4CD}"/>
              </a:ext>
            </a:extLst>
          </p:cNvPr>
          <p:cNvSpPr txBox="1"/>
          <p:nvPr/>
        </p:nvSpPr>
        <p:spPr>
          <a:xfrm>
            <a:off x="4814284" y="2400510"/>
            <a:ext cx="7377716" cy="492443"/>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AFRICA</a:t>
            </a:r>
            <a:br>
              <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Comoros, Madagascar, Malawi, Mauritius, Mozambique</a:t>
            </a:r>
            <a:endPar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18" name="Rectangle 17">
            <a:extLst>
              <a:ext uri="{FF2B5EF4-FFF2-40B4-BE49-F238E27FC236}">
                <a16:creationId xmlns:a16="http://schemas.microsoft.com/office/drawing/2014/main" id="{2C6D7531-2508-E026-A2F2-B38CE592E076}"/>
              </a:ext>
            </a:extLst>
          </p:cNvPr>
          <p:cNvSpPr/>
          <p:nvPr/>
        </p:nvSpPr>
        <p:spPr>
          <a:xfrm rot="10800000">
            <a:off x="1" y="0"/>
            <a:ext cx="4575174" cy="6858000"/>
          </a:xfrm>
          <a:prstGeom prst="rect">
            <a:avLst/>
          </a:prstGeom>
          <a:gradFill>
            <a:gsLst>
              <a:gs pos="2000">
                <a:schemeClr val="tx1">
                  <a:alpha val="72178"/>
                </a:schemeClr>
              </a:gs>
              <a:gs pos="61000">
                <a:schemeClr val="bg1">
                  <a:lumMod val="95000"/>
                  <a:alpha val="37818"/>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223EDF0-CDB4-D758-F751-66194F693D10}"/>
              </a:ext>
            </a:extLst>
          </p:cNvPr>
          <p:cNvSpPr txBox="1"/>
          <p:nvPr/>
        </p:nvSpPr>
        <p:spPr>
          <a:xfrm>
            <a:off x="225817" y="2644170"/>
            <a:ext cx="4089704" cy="1569660"/>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Tropical Cyclone</a:t>
            </a:r>
          </a:p>
        </p:txBody>
      </p:sp>
      <p:sp>
        <p:nvSpPr>
          <p:cNvPr id="20" name="TextBox 19">
            <a:extLst>
              <a:ext uri="{FF2B5EF4-FFF2-40B4-BE49-F238E27FC236}">
                <a16:creationId xmlns:a16="http://schemas.microsoft.com/office/drawing/2014/main" id="{8F521555-8238-65D6-594C-A56A01C01CDC}"/>
              </a:ext>
            </a:extLst>
          </p:cNvPr>
          <p:cNvSpPr txBox="1"/>
          <p:nvPr/>
        </p:nvSpPr>
        <p:spPr>
          <a:xfrm>
            <a:off x="225817" y="4346302"/>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21" name="TextBox 20">
            <a:extLst>
              <a:ext uri="{FF2B5EF4-FFF2-40B4-BE49-F238E27FC236}">
                <a16:creationId xmlns:a16="http://schemas.microsoft.com/office/drawing/2014/main" id="{24A6681D-BAD6-3091-D305-18451871F9EA}"/>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Tree>
    <p:extLst>
      <p:ext uri="{BB962C8B-B14F-4D97-AF65-F5344CB8AC3E}">
        <p14:creationId xmlns:p14="http://schemas.microsoft.com/office/powerpoint/2010/main" val="2571586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yphoon">
            <a:extLst>
              <a:ext uri="{FF2B5EF4-FFF2-40B4-BE49-F238E27FC236}">
                <a16:creationId xmlns:a16="http://schemas.microsoft.com/office/drawing/2014/main" id="{50BFBFB5-2617-AF81-90C4-FFE2C4DEB13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8"/>
          <a:stretch/>
        </p:blipFill>
        <p:spPr bwMode="auto">
          <a:xfrm rot="16200000">
            <a:off x="5568117" y="-5852286"/>
            <a:ext cx="789545" cy="124582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7E1B1DB-E7B9-C229-4EEA-64672D202FCA}"/>
              </a:ext>
            </a:extLst>
          </p:cNvPr>
          <p:cNvSpPr/>
          <p:nvPr/>
        </p:nvSpPr>
        <p:spPr>
          <a:xfrm>
            <a:off x="0" y="-31265"/>
            <a:ext cx="12192000" cy="78954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05D147-D544-9BF5-1E56-86B312F2DEB6}"/>
              </a:ext>
            </a:extLst>
          </p:cNvPr>
          <p:cNvSpPr txBox="1"/>
          <p:nvPr/>
        </p:nvSpPr>
        <p:spPr>
          <a:xfrm>
            <a:off x="163889" y="115214"/>
            <a:ext cx="1030121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TROPICAL CYCLONE: ANTICIPATORY ARRANGEMENTS</a:t>
            </a:r>
          </a:p>
        </p:txBody>
      </p:sp>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3323464307"/>
              </p:ext>
            </p:extLst>
          </p:nvPr>
        </p:nvGraphicFramePr>
        <p:xfrm>
          <a:off x="163889" y="784914"/>
          <a:ext cx="11864220" cy="6065520"/>
        </p:xfrm>
        <a:graphic>
          <a:graphicData uri="http://schemas.openxmlformats.org/drawingml/2006/table">
            <a:tbl>
              <a:tblPr firstRow="1" bandRow="1">
                <a:tableStyleId>{5940675A-B579-460E-94D1-54222C63F5DA}</a:tableStyleId>
              </a:tblPr>
              <a:tblGrid>
                <a:gridCol w="6065461">
                  <a:extLst>
                    <a:ext uri="{9D8B030D-6E8A-4147-A177-3AD203B41FA5}">
                      <a16:colId xmlns:a16="http://schemas.microsoft.com/office/drawing/2014/main" val="1397610462"/>
                    </a:ext>
                  </a:extLst>
                </a:gridCol>
                <a:gridCol w="2586038">
                  <a:extLst>
                    <a:ext uri="{9D8B030D-6E8A-4147-A177-3AD203B41FA5}">
                      <a16:colId xmlns:a16="http://schemas.microsoft.com/office/drawing/2014/main" val="1300160662"/>
                    </a:ext>
                  </a:extLst>
                </a:gridCol>
                <a:gridCol w="3212721">
                  <a:extLst>
                    <a:ext uri="{9D8B030D-6E8A-4147-A177-3AD203B41FA5}">
                      <a16:colId xmlns:a16="http://schemas.microsoft.com/office/drawing/2014/main" val="3786587790"/>
                    </a:ext>
                  </a:extLst>
                </a:gridCol>
              </a:tblGrid>
              <a:tr h="198765">
                <a:tc>
                  <a:txBody>
                    <a:bodyPr/>
                    <a:lstStyle/>
                    <a:p>
                      <a:r>
                        <a:rPr lang="en-NP" sz="1050" b="1">
                          <a:solidFill>
                            <a:schemeClr val="bg1"/>
                          </a:solidFill>
                          <a:latin typeface="Avenir Next LT Pro" panose="020B0504020202020204" pitchFamily="34" charset="77"/>
                        </a:rPr>
                        <a:t>PRE-PHASE 1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pPr marL="228600" indent="-228600">
                        <a:spcBef>
                          <a:spcPts val="300"/>
                        </a:spcBef>
                        <a:spcAft>
                          <a:spcPts val="300"/>
                        </a:spcAft>
                        <a:buFont typeface="+mj-lt"/>
                        <a:buAutoNum type="arabicPeriod"/>
                      </a:pPr>
                      <a:r>
                        <a:rPr lang="en-US" sz="1050" b="1">
                          <a:solidFill>
                            <a:schemeClr val="accent5">
                              <a:lumMod val="50000"/>
                            </a:schemeClr>
                          </a:solidFill>
                          <a:latin typeface="Avenir Next LT Pro" panose="020B0504020202020204" pitchFamily="34" charset="77"/>
                        </a:rPr>
                        <a:t>Continuous monitoring and set up for early warning: </a:t>
                      </a:r>
                      <a:r>
                        <a:rPr lang="en-US" sz="1050">
                          <a:latin typeface="Avenir Next LT Pro" panose="020B0504020202020204" pitchFamily="34" charset="77"/>
                        </a:rPr>
                        <a:t>Put comprehensive monitoring mechanisms in place, e.g. the MARN Threat Observatory office, SINAPROC in LAC. In Asia Pacific, systems like the Disaster Management Plan / DMO, National emergency operations centers, and divisional Emergency Operation Centers. Countries in Africa also rely on meteorological services and departments of hydrometeorology for continuous monitoring.</a:t>
                      </a:r>
                    </a:p>
                    <a:p>
                      <a:pPr marL="228600" indent="-228600">
                        <a:spcBef>
                          <a:spcPts val="300"/>
                        </a:spcBef>
                        <a:spcAft>
                          <a:spcPts val="300"/>
                        </a:spcAft>
                        <a:buFont typeface="+mj-lt"/>
                        <a:buAutoNum type="arabicPeriod"/>
                      </a:pPr>
                      <a:r>
                        <a:rPr lang="en-US" sz="1050" b="1">
                          <a:solidFill>
                            <a:schemeClr val="accent5">
                              <a:lumMod val="50000"/>
                            </a:schemeClr>
                          </a:solidFill>
                          <a:latin typeface="Avenir Next LT Pro" panose="020B0504020202020204" pitchFamily="34" charset="77"/>
                        </a:rPr>
                        <a:t>Communication and public alerts: </a:t>
                      </a:r>
                      <a:r>
                        <a:rPr lang="en-US" sz="1050">
                          <a:latin typeface="Avenir Next LT Pro" panose="020B0504020202020204" pitchFamily="34" charset="77"/>
                        </a:rPr>
                        <a:t>Maintain fluid communication with departments in ministries involved in response and the general public. Develop public messaging to raise disaster awareness, and issue regular updates to the public via social media, SMS, radio, television, etc. Also provide weather forecasts based on previous weather events.</a:t>
                      </a:r>
                    </a:p>
                    <a:p>
                      <a:pPr marL="228600" indent="-228600">
                        <a:spcBef>
                          <a:spcPts val="300"/>
                        </a:spcBef>
                        <a:spcAft>
                          <a:spcPts val="300"/>
                        </a:spcAft>
                        <a:buFont typeface="+mj-lt"/>
                        <a:buAutoNum type="arabicPeriod"/>
                      </a:pPr>
                      <a:r>
                        <a:rPr lang="en-US" sz="1050" b="1">
                          <a:solidFill>
                            <a:schemeClr val="accent5">
                              <a:lumMod val="50000"/>
                            </a:schemeClr>
                          </a:solidFill>
                          <a:latin typeface="Avenir Next LT Pro" panose="020B0504020202020204" pitchFamily="34" charset="77"/>
                        </a:rPr>
                        <a:t>Legal and policy frameworks: </a:t>
                      </a:r>
                      <a:endParaRPr lang="en-TH">
                        <a:effectLst/>
                      </a:endParaRPr>
                    </a:p>
                    <a:p>
                      <a:pPr marL="685800" lvl="1" indent="-228600">
                        <a:spcBef>
                          <a:spcPts val="300"/>
                        </a:spcBef>
                        <a:spcAft>
                          <a:spcPts val="300"/>
                        </a:spcAft>
                        <a:buFont typeface="+mj-lt"/>
                        <a:buAutoNum type="alphaLcPeriod"/>
                      </a:pPr>
                      <a:r>
                        <a:rPr lang="en-US" sz="1050" kern="1200">
                          <a:solidFill>
                            <a:schemeClr val="tx1"/>
                          </a:solidFill>
                          <a:latin typeface="Avenir Next LT Pro" panose="020B0504020202020204" pitchFamily="34" charset="77"/>
                          <a:ea typeface="+mn-ea"/>
                          <a:cs typeface="+mn-cs"/>
                        </a:rPr>
                        <a:t>National disaster management systems, funds and regulations: Enact laws, ordinances and resolutions and mandatory regulations, e.g. Honduras' National Risk Management System (SINAGER). In Asia, regulations like the Presidential regulation on Disaster Management Joint Fund.</a:t>
                      </a:r>
                      <a:endParaRPr lang="en-TH" sz="1050" kern="1200">
                        <a:solidFill>
                          <a:schemeClr val="tx1"/>
                        </a:solidFill>
                        <a:latin typeface="Avenir Next LT Pro" panose="020B0504020202020204" pitchFamily="34" charset="77"/>
                        <a:ea typeface="+mn-ea"/>
                        <a:cs typeface="+mn-cs"/>
                      </a:endParaRPr>
                    </a:p>
                    <a:p>
                      <a:pPr marL="685800" lvl="1" indent="-228600">
                        <a:spcBef>
                          <a:spcPts val="300"/>
                        </a:spcBef>
                        <a:spcAft>
                          <a:spcPts val="300"/>
                        </a:spcAft>
                        <a:buFont typeface="+mj-lt"/>
                        <a:buAutoNum type="alphaLcPeriod"/>
                      </a:pPr>
                      <a:r>
                        <a:rPr lang="en-US" sz="1050" kern="1200">
                          <a:solidFill>
                            <a:schemeClr val="tx1"/>
                          </a:solidFill>
                          <a:latin typeface="Avenir Next LT Pro" panose="020B0504020202020204" pitchFamily="34" charset="77"/>
                          <a:ea typeface="+mn-ea"/>
                          <a:cs typeface="+mn-cs"/>
                        </a:rPr>
                        <a:t>Allocate national budgets to finance risk awareness, planning, prevention, risk reduction and response action.</a:t>
                      </a:r>
                      <a:endParaRPr lang="en-TH" sz="1050" kern="1200">
                        <a:solidFill>
                          <a:schemeClr val="tx1"/>
                        </a:solidFill>
                        <a:latin typeface="Avenir Next LT Pro" panose="020B0504020202020204" pitchFamily="34" charset="77"/>
                        <a:ea typeface="+mn-ea"/>
                        <a:cs typeface="+mn-cs"/>
                      </a:endParaRPr>
                    </a:p>
                    <a:p>
                      <a:pPr marL="685800" lvl="1" indent="-228600">
                        <a:spcBef>
                          <a:spcPts val="300"/>
                        </a:spcBef>
                        <a:spcAft>
                          <a:spcPts val="300"/>
                        </a:spcAft>
                        <a:buFont typeface="+mj-lt"/>
                        <a:buAutoNum type="alphaLcPeriod"/>
                      </a:pPr>
                      <a:r>
                        <a:rPr lang="en-US" sz="1050" kern="1200">
                          <a:solidFill>
                            <a:schemeClr val="tx1"/>
                          </a:solidFill>
                          <a:latin typeface="Avenir Next LT Pro" panose="020B0504020202020204" pitchFamily="34" charset="77"/>
                          <a:ea typeface="+mn-ea"/>
                          <a:cs typeface="+mn-cs"/>
                        </a:rPr>
                        <a:t>Create multi-tiered response systems for cyclones, in which the level of warning and response escalates according to extent and impact of the disaster. Warning classes are divided into four phases based on wind speeds monitoring. </a:t>
                      </a:r>
                      <a:endParaRPr lang="en-US" sz="1050">
                        <a:latin typeface="Avenir Next LT Pro" panose="020B0504020202020204" pitchFamily="34" charset="77"/>
                      </a:endParaRPr>
                    </a:p>
                    <a:p>
                      <a:pPr marL="228600" lvl="0" indent="-228600">
                        <a:spcBef>
                          <a:spcPts val="300"/>
                        </a:spcBef>
                        <a:spcAft>
                          <a:spcPts val="300"/>
                        </a:spcAft>
                        <a:buFont typeface="+mj-lt"/>
                        <a:buAutoNum type="arabicPeriod"/>
                      </a:pPr>
                      <a:r>
                        <a:rPr lang="en-US" sz="1050" b="1" kern="1200">
                          <a:solidFill>
                            <a:schemeClr val="accent5">
                              <a:lumMod val="50000"/>
                            </a:schemeClr>
                          </a:solidFill>
                          <a:latin typeface="Avenir Next LT Pro" panose="020B0504020202020204" pitchFamily="34" charset="77"/>
                          <a:ea typeface="+mn-ea"/>
                          <a:cs typeface="+mn-cs"/>
                        </a:rPr>
                        <a:t>Resource preparedness, collaboration: </a:t>
                      </a:r>
                    </a:p>
                    <a:p>
                      <a:pPr marL="685800" lvl="1" indent="-228600">
                        <a:spcBef>
                          <a:spcPts val="300"/>
                        </a:spcBef>
                        <a:spcAft>
                          <a:spcPts val="300"/>
                        </a:spcAft>
                        <a:buFont typeface="+mj-lt"/>
                        <a:buAutoNum type="alphaLcPeriod"/>
                      </a:pPr>
                      <a:r>
                        <a:rPr lang="en-US" sz="1050">
                          <a:latin typeface="Avenir Next LT Pro" panose="020B0504020202020204" pitchFamily="34" charset="77"/>
                        </a:rPr>
                        <a:t>Set up evacuation centers in strategic locations in anticipation of cyclone threats</a:t>
                      </a:r>
                    </a:p>
                    <a:p>
                      <a:pPr marL="685800" lvl="1" indent="-228600">
                        <a:spcBef>
                          <a:spcPts val="300"/>
                        </a:spcBef>
                        <a:spcAft>
                          <a:spcPts val="300"/>
                        </a:spcAft>
                        <a:buFont typeface="+mj-lt"/>
                        <a:buAutoNum type="alphaLcPeriod"/>
                      </a:pPr>
                      <a:r>
                        <a:rPr lang="en-US" sz="1050">
                          <a:latin typeface="Avenir Next LT Pro" panose="020B0504020202020204" pitchFamily="34" charset="77"/>
                        </a:rPr>
                        <a:t>Collaborate with NGOs for disaster preparedness and relief, such as the Red Cross and Caritas in Latin America.</a:t>
                      </a:r>
                    </a:p>
                    <a:p>
                      <a:pPr marL="685800" lvl="1" indent="-228600">
                        <a:spcBef>
                          <a:spcPts val="300"/>
                        </a:spcBef>
                        <a:spcAft>
                          <a:spcPts val="300"/>
                        </a:spcAft>
                        <a:buFont typeface="+mj-lt"/>
                        <a:buAutoNum type="alphaLcPeriod"/>
                      </a:pPr>
                      <a:r>
                        <a:rPr lang="en-US" sz="1050">
                          <a:latin typeface="Avenir Next LT Pro" panose="020B0504020202020204" pitchFamily="34" charset="77"/>
                        </a:rPr>
                        <a:t>Invest in parametric insurance and establish disaster risk financing: Countries in all three regions have investments in parametric insurance and shock-responsive social protection mechanisms in place. For example, the Caribbean Catastrophe Risk Insurance Facility (CCRIF) in Latin America and social protection </a:t>
                      </a:r>
                      <a:r>
                        <a:rPr lang="en-US" sz="1050" err="1">
                          <a:latin typeface="Avenir Next LT Pro" panose="020B0504020202020204" pitchFamily="34" charset="77"/>
                        </a:rPr>
                        <a:t>programmes</a:t>
                      </a:r>
                      <a:r>
                        <a:rPr lang="en-US" sz="1050">
                          <a:latin typeface="Avenir Next LT Pro" panose="020B0504020202020204" pitchFamily="34" charset="77"/>
                        </a:rPr>
                        <a:t> like poverty benefit schemes, food voucher </a:t>
                      </a:r>
                      <a:r>
                        <a:rPr lang="en-US" sz="1050" err="1">
                          <a:latin typeface="Avenir Next LT Pro" panose="020B0504020202020204" pitchFamily="34" charset="77"/>
                        </a:rPr>
                        <a:t>programmes</a:t>
                      </a:r>
                      <a:r>
                        <a:rPr lang="en-US" sz="1050">
                          <a:latin typeface="Avenir Next LT Pro" panose="020B0504020202020204" pitchFamily="34" charset="77"/>
                        </a:rPr>
                        <a:t>, and help for homes, including vouchers for reconstruction of homes. </a:t>
                      </a:r>
                    </a:p>
                    <a:p>
                      <a:pPr marL="228600" lvl="0" indent="-228600">
                        <a:spcBef>
                          <a:spcPts val="300"/>
                        </a:spcBef>
                        <a:spcAft>
                          <a:spcPts val="300"/>
                        </a:spcAft>
                        <a:buFont typeface="+mj-lt"/>
                        <a:buAutoNum type="arabicPeriod"/>
                      </a:pPr>
                      <a:r>
                        <a:rPr lang="en-US" sz="1050" b="1">
                          <a:solidFill>
                            <a:schemeClr val="accent5">
                              <a:lumMod val="50000"/>
                            </a:schemeClr>
                          </a:solidFill>
                          <a:latin typeface="Avenir Next LT Pro" panose="020B0504020202020204" pitchFamily="34" charset="77"/>
                        </a:rPr>
                        <a:t>Drills and exercises: C</a:t>
                      </a:r>
                      <a:r>
                        <a:rPr lang="en-US" sz="1050">
                          <a:latin typeface="Avenir Next LT Pro" panose="020B0504020202020204" pitchFamily="34" charset="77"/>
                        </a:rPr>
                        <a:t>onduct regular drills for emergency situations to ensure readiness and efficacy of response mechanisms.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Limited preparedness </a:t>
                      </a:r>
                      <a:r>
                        <a:rPr lang="en-US" sz="1050">
                          <a:solidFill>
                            <a:schemeClr val="tx1"/>
                          </a:solidFill>
                          <a:latin typeface="Avenir Next LT Pro" panose="020B0504020202020204" pitchFamily="34" charset="77"/>
                        </a:rPr>
                        <a:t>for high magnitude events</a:t>
                      </a:r>
                      <a:endParaRPr lang="en-NP" sz="1050">
                        <a:latin typeface="Avenir Next LT Pro" panose="020B0504020202020204" pitchFamily="34" charset="77"/>
                      </a:endParaRPr>
                    </a:p>
                    <a:p>
                      <a:pPr marL="171450" indent="-171450">
                        <a:spcBef>
                          <a:spcPts val="300"/>
                        </a:spcBef>
                        <a:spcAft>
                          <a:spcPts val="300"/>
                        </a:spcAft>
                        <a:buFont typeface="Arial" panose="020B0604020202020204" pitchFamily="34" charset="0"/>
                        <a:buChar char="•"/>
                      </a:pPr>
                      <a:r>
                        <a:rPr lang="en-NP" sz="1050" b="1">
                          <a:solidFill>
                            <a:schemeClr val="accent5">
                              <a:lumMod val="50000"/>
                            </a:schemeClr>
                          </a:solidFill>
                          <a:latin typeface="Avenir Next LT Pro" panose="020B0504020202020204" pitchFamily="34" charset="77"/>
                        </a:rPr>
                        <a:t>Gap in effectively transmitting </a:t>
                      </a:r>
                      <a:r>
                        <a:rPr lang="en-US" sz="1050" b="1">
                          <a:solidFill>
                            <a:schemeClr val="accent5">
                              <a:lumMod val="50000"/>
                            </a:schemeClr>
                          </a:solidFill>
                          <a:latin typeface="Avenir Next LT Pro" panose="020B0504020202020204" pitchFamily="34" charset="77"/>
                        </a:rPr>
                        <a:t>scientific and technical information</a:t>
                      </a:r>
                      <a:r>
                        <a:rPr lang="en-US" sz="1050">
                          <a:latin typeface="Avenir Next LT Pro" panose="020B0504020202020204" pitchFamily="34" charset="77"/>
                        </a:rPr>
                        <a:t>, particularly in translating warnings and other climate-related information into appropriate actions</a:t>
                      </a:r>
                      <a:endParaRPr lang="en-NP" sz="1050">
                        <a:latin typeface="Avenir Next LT Pro" panose="020B0504020202020204" pitchFamily="34" charset="77"/>
                      </a:endParaRPr>
                    </a:p>
                    <a:p>
                      <a:pPr marL="171450" indent="-171450">
                        <a:spcBef>
                          <a:spcPts val="300"/>
                        </a:spcBef>
                        <a:spcAft>
                          <a:spcPts val="300"/>
                        </a:spcAft>
                        <a:buFont typeface="Arial" panose="020B0604020202020204" pitchFamily="34" charset="0"/>
                        <a:buChar char="•"/>
                      </a:pPr>
                      <a:r>
                        <a:rPr lang="en-NP" sz="1050" b="1">
                          <a:solidFill>
                            <a:schemeClr val="accent5">
                              <a:lumMod val="50000"/>
                            </a:schemeClr>
                          </a:solidFill>
                          <a:latin typeface="Avenir Next LT Pro" panose="020B0504020202020204" pitchFamily="34" charset="77"/>
                        </a:rPr>
                        <a:t>Capacity assessments in ministries and disaster management agencies</a:t>
                      </a:r>
                      <a:r>
                        <a:rPr lang="en-NP" sz="1050">
                          <a:latin typeface="Avenir Next LT Pro" panose="020B0504020202020204" pitchFamily="34" charset="77"/>
                        </a:rPr>
                        <a:t> tailored to tropical cyclones </a:t>
                      </a:r>
                    </a:p>
                    <a:p>
                      <a:pPr marL="171450" indent="-171450">
                        <a:spcBef>
                          <a:spcPts val="300"/>
                        </a:spcBef>
                        <a:spcAft>
                          <a:spcPts val="300"/>
                        </a:spcAft>
                        <a:buFont typeface="Arial" panose="020B0604020202020204" pitchFamily="34" charset="0"/>
                        <a:buChar char="•"/>
                      </a:pPr>
                      <a:r>
                        <a:rPr lang="en-NP" sz="1050" b="1">
                          <a:solidFill>
                            <a:schemeClr val="accent5">
                              <a:lumMod val="50000"/>
                            </a:schemeClr>
                          </a:solidFill>
                          <a:latin typeface="Avenir Next LT Pro" panose="020B0504020202020204" pitchFamily="34" charset="77"/>
                        </a:rPr>
                        <a:t>Lack of localized risk assessments – </a:t>
                      </a:r>
                      <a:r>
                        <a:rPr lang="en-NP" sz="1050">
                          <a:latin typeface="Avenir Next LT Pro" panose="020B0504020202020204" pitchFamily="34" charset="77"/>
                        </a:rPr>
                        <a:t>current risk assessments are conducted at national levels that overlooks the local and community risks </a:t>
                      </a:r>
                    </a:p>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Lack of coordination and collaboration </a:t>
                      </a:r>
                      <a:r>
                        <a:rPr lang="en-US" sz="1050">
                          <a:latin typeface="Avenir Next LT Pro" panose="020B0504020202020204" pitchFamily="34" charset="77"/>
                        </a:rPr>
                        <a:t>among sectors involved in climate adaptation leading to operational silos and loopholes in aid provision, where some individuals or communities repeatedly benefit from support while others in greater need are deprived. </a:t>
                      </a:r>
                    </a:p>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Limited last-mile communication</a:t>
                      </a:r>
                      <a:r>
                        <a:rPr lang="en-US" sz="1050">
                          <a:latin typeface="Avenir Next LT Pro" panose="020B0504020202020204" pitchFamily="34" charset="77"/>
                        </a:rPr>
                        <a:t>: climate-related information, including early warnings, are not being received in real time by the hardest-to-reach  people</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Development of risk management tools and methodologies</a:t>
                      </a:r>
                      <a:r>
                        <a:rPr lang="en-US" sz="1050">
                          <a:latin typeface="Avenir Next LT Pro" panose="020B0504020202020204" pitchFamily="34" charset="77"/>
                        </a:rPr>
                        <a:t> to assess and mitigate cyclone risks and sharing of best practices</a:t>
                      </a:r>
                    </a:p>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Strengthening of capacities at the municipal government level </a:t>
                      </a:r>
                      <a:r>
                        <a:rPr lang="en-US" sz="1050">
                          <a:latin typeface="Avenir Next LT Pro" panose="020B0504020202020204" pitchFamily="34" charset="77"/>
                        </a:rPr>
                        <a:t>to enhance their ability to plan and implement climate adaptation measures. </a:t>
                      </a:r>
                    </a:p>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Strategies for last-mile communication</a:t>
                      </a:r>
                      <a:endParaRPr lang="en-US" sz="1050">
                        <a:latin typeface="Avenir Next LT Pro" panose="020B0504020202020204" pitchFamily="34" charset="77"/>
                      </a:endParaRPr>
                    </a:p>
                    <a:p>
                      <a:pPr marL="171450" indent="-171450">
                        <a:spcBef>
                          <a:spcPts val="300"/>
                        </a:spcBef>
                        <a:spcAft>
                          <a:spcPts val="300"/>
                        </a:spcAft>
                        <a:buFont typeface="Arial" panose="020B0604020202020204" pitchFamily="34" charset="0"/>
                        <a:buChar char="•"/>
                      </a:pPr>
                      <a:r>
                        <a:rPr lang="en-US" sz="1050">
                          <a:latin typeface="Avenir Next LT Pro" panose="020B0504020202020204" pitchFamily="34" charset="77"/>
                        </a:rPr>
                        <a:t>Strategies and tools to effectively </a:t>
                      </a:r>
                      <a:r>
                        <a:rPr lang="en-US" sz="1050" b="1">
                          <a:solidFill>
                            <a:schemeClr val="accent5">
                              <a:lumMod val="50000"/>
                            </a:schemeClr>
                          </a:solidFill>
                          <a:latin typeface="Avenir Next LT Pro" panose="020B0504020202020204" pitchFamily="34" charset="77"/>
                        </a:rPr>
                        <a:t>translate technical information into actionable and understandable messages</a:t>
                      </a:r>
                      <a:r>
                        <a:rPr lang="en-US" sz="1050">
                          <a:latin typeface="Avenir Next LT Pro" panose="020B0504020202020204" pitchFamily="34" charset="77"/>
                        </a:rPr>
                        <a:t> for all people</a:t>
                      </a:r>
                    </a:p>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Asset management strategies </a:t>
                      </a:r>
                      <a:r>
                        <a:rPr lang="en-US" sz="1050">
                          <a:latin typeface="Avenir Next LT Pro" panose="020B0504020202020204" pitchFamily="34" charset="77"/>
                        </a:rPr>
                        <a:t>to understand the value of infrastructure. Could integrate AI to optimize asset management and maintenance.</a:t>
                      </a:r>
                    </a:p>
                    <a:p>
                      <a:pPr marL="171450" indent="-171450">
                        <a:spcBef>
                          <a:spcPts val="300"/>
                        </a:spcBef>
                        <a:spcAft>
                          <a:spcPts val="300"/>
                        </a:spcAft>
                        <a:buFont typeface="Arial" panose="020B0604020202020204" pitchFamily="34" charset="0"/>
                        <a:buChar char="•"/>
                      </a:pPr>
                      <a:r>
                        <a:rPr lang="en-US" sz="1050" b="1">
                          <a:solidFill>
                            <a:schemeClr val="accent5">
                              <a:lumMod val="50000"/>
                            </a:schemeClr>
                          </a:solidFill>
                          <a:latin typeface="Avenir Next LT Pro" panose="020B0504020202020204" pitchFamily="34" charset="77"/>
                        </a:rPr>
                        <a:t>Conduct assessments and development of guidelines for land use planning in vulnerable regions: </a:t>
                      </a:r>
                      <a:r>
                        <a:rPr lang="en-US" sz="1050">
                          <a:latin typeface="Avenir Next LT Pro" panose="020B0504020202020204" pitchFamily="34" charset="77"/>
                        </a:rPr>
                        <a:t>Improve understanding of land use patterns to inform better spatial planning and avoid economic investments in high-risk areas. </a:t>
                      </a:r>
                    </a:p>
                    <a:p>
                      <a:pPr marL="171450" indent="-171450">
                        <a:spcBef>
                          <a:spcPts val="300"/>
                        </a:spcBef>
                        <a:spcAft>
                          <a:spcPts val="300"/>
                        </a:spcAft>
                        <a:buFont typeface="Arial" panose="020B0604020202020204" pitchFamily="34" charset="0"/>
                        <a:buChar char="•"/>
                      </a:pPr>
                      <a:r>
                        <a:rPr lang="en-US" sz="1050">
                          <a:latin typeface="Avenir Next LT Pro" panose="020B0504020202020204" pitchFamily="34" charset="77"/>
                        </a:rPr>
                        <a:t>Development of tools and guides to assist with </a:t>
                      </a:r>
                      <a:r>
                        <a:rPr lang="en-US" sz="1050" b="1">
                          <a:solidFill>
                            <a:schemeClr val="accent5">
                              <a:lumMod val="50000"/>
                            </a:schemeClr>
                          </a:solidFill>
                          <a:latin typeface="Avenir Next LT Pro" panose="020B0504020202020204" pitchFamily="34" charset="77"/>
                        </a:rPr>
                        <a:t>data collection and analysis in data-poor environments.</a:t>
                      </a:r>
                      <a:r>
                        <a:rPr lang="en-US" sz="1050">
                          <a:latin typeface="Avenir Next LT Pro" panose="020B0504020202020204" pitchFamily="34" charset="77"/>
                        </a:rPr>
                        <a:t> For e.g., developing methodologies to work with outdated census data</a:t>
                      </a:r>
                    </a:p>
                    <a:p>
                      <a:pPr marL="171450" indent="-171450">
                        <a:spcBef>
                          <a:spcPts val="300"/>
                        </a:spcBef>
                        <a:spcAft>
                          <a:spcPts val="300"/>
                        </a:spcAft>
                        <a:buFont typeface="Arial" panose="020B0604020202020204" pitchFamily="34" charset="0"/>
                        <a:buChar char="•"/>
                      </a:pPr>
                      <a:r>
                        <a:rPr lang="en-US" sz="1050">
                          <a:latin typeface="Avenir Next LT Pro" panose="020B0504020202020204" pitchFamily="34" charset="77"/>
                        </a:rPr>
                        <a:t>Development of a guide to inform the institutional structures responsible for grant funding and social protection with </a:t>
                      </a:r>
                      <a:r>
                        <a:rPr lang="en-US" sz="1050" b="1">
                          <a:solidFill>
                            <a:schemeClr val="accent5">
                              <a:lumMod val="50000"/>
                            </a:schemeClr>
                          </a:solidFill>
                          <a:latin typeface="Avenir Next LT Pro" panose="020B0504020202020204" pitchFamily="34" charset="77"/>
                        </a:rPr>
                        <a:t>uniform criteria for selecting social protection beneficiaries </a:t>
                      </a:r>
                      <a:r>
                        <a:rPr lang="en-US" sz="1050">
                          <a:latin typeface="Avenir Next LT Pro" panose="020B0504020202020204" pitchFamily="34" charset="77"/>
                        </a:rPr>
                        <a:t>to ensure equitable distribution of resources.</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Tree>
    <p:extLst>
      <p:ext uri="{BB962C8B-B14F-4D97-AF65-F5344CB8AC3E}">
        <p14:creationId xmlns:p14="http://schemas.microsoft.com/office/powerpoint/2010/main" val="368492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2182241925"/>
              </p:ext>
            </p:extLst>
          </p:nvPr>
        </p:nvGraphicFramePr>
        <p:xfrm>
          <a:off x="171450" y="785964"/>
          <a:ext cx="11856659" cy="3169920"/>
        </p:xfrm>
        <a:graphic>
          <a:graphicData uri="http://schemas.openxmlformats.org/drawingml/2006/table">
            <a:tbl>
              <a:tblPr firstRow="1" bandRow="1">
                <a:tableStyleId>{5940675A-B579-460E-94D1-54222C63F5DA}</a:tableStyleId>
              </a:tblPr>
              <a:tblGrid>
                <a:gridCol w="7172325">
                  <a:extLst>
                    <a:ext uri="{9D8B030D-6E8A-4147-A177-3AD203B41FA5}">
                      <a16:colId xmlns:a16="http://schemas.microsoft.com/office/drawing/2014/main" val="1397610462"/>
                    </a:ext>
                  </a:extLst>
                </a:gridCol>
                <a:gridCol w="1557338">
                  <a:extLst>
                    <a:ext uri="{9D8B030D-6E8A-4147-A177-3AD203B41FA5}">
                      <a16:colId xmlns:a16="http://schemas.microsoft.com/office/drawing/2014/main" val="1300160662"/>
                    </a:ext>
                  </a:extLst>
                </a:gridCol>
                <a:gridCol w="3126996">
                  <a:extLst>
                    <a:ext uri="{9D8B030D-6E8A-4147-A177-3AD203B41FA5}">
                      <a16:colId xmlns:a16="http://schemas.microsoft.com/office/drawing/2014/main" val="3786587790"/>
                    </a:ext>
                  </a:extLst>
                </a:gridCol>
              </a:tblGrid>
              <a:tr h="198765">
                <a:tc>
                  <a:txBody>
                    <a:bodyPr/>
                    <a:lstStyle/>
                    <a:p>
                      <a:r>
                        <a:rPr lang="en-NP" sz="950" b="1">
                          <a:solidFill>
                            <a:schemeClr val="bg1"/>
                          </a:solidFill>
                          <a:latin typeface="Avenir Next LT Pro" panose="020B0504020202020204" pitchFamily="34" charset="77"/>
                        </a:rPr>
                        <a:t>PHASE 1 ANTICIPATORY ARRANGEMENTS (</a:t>
                      </a:r>
                      <a:r>
                        <a:rPr lang="en-NP" sz="950" b="1">
                          <a:solidFill>
                            <a:srgbClr val="FFC000"/>
                          </a:solidFill>
                          <a:latin typeface="Avenir Next LT Pro" panose="020B0504020202020204" pitchFamily="34" charset="77"/>
                        </a:rPr>
                        <a:t>also known as “PREVENTION” phase in many countries</a:t>
                      </a:r>
                      <a:r>
                        <a:rPr lang="en-NP" sz="950" b="1">
                          <a:solidFill>
                            <a:schemeClr val="bg1"/>
                          </a:solidFill>
                          <a:latin typeface="Avenir Next LT Pro" panose="020B0504020202020204" pitchFamily="34" charset="77"/>
                        </a:rPr>
                        <a: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a:solidFill>
                            <a:schemeClr val="accent5">
                              <a:lumMod val="75000"/>
                            </a:schemeClr>
                          </a:solidFill>
                          <a:latin typeface="Avenir Next LT Pro" panose="020B0504020202020204" pitchFamily="34" charset="77"/>
                        </a:rPr>
                        <a:t>Triggers: Seasonal predictability, historical data and meteorological indicators like sea surface temperatures and atmospheric pressure anomalies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1">
                        <a:solidFill>
                          <a:schemeClr val="accent5">
                            <a:lumMod val="50000"/>
                          </a:schemeClr>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950" b="1">
                          <a:solidFill>
                            <a:schemeClr val="accent5">
                              <a:lumMod val="50000"/>
                            </a:schemeClr>
                          </a:solidFill>
                          <a:latin typeface="Avenir Next LT Pro" panose="020B0504020202020204" pitchFamily="34" charset="77"/>
                        </a:rPr>
                        <a:t>Continuous monitoring of the situation:</a:t>
                      </a:r>
                      <a:r>
                        <a:rPr lang="en-US" sz="950" b="0">
                          <a:solidFill>
                            <a:schemeClr val="accent5">
                              <a:lumMod val="50000"/>
                            </a:schemeClr>
                          </a:solidFill>
                          <a:latin typeface="Avenir Next LT Pro" panose="020B0504020202020204" pitchFamily="34" charset="77"/>
                        </a:rPr>
                        <a:t> </a:t>
                      </a:r>
                      <a:r>
                        <a:rPr lang="en-US" sz="950" b="0">
                          <a:latin typeface="Avenir Next LT Pro" panose="020B0504020202020204" pitchFamily="34" charset="77"/>
                        </a:rPr>
                        <a:t>national defense forces on alert for potential rescue, continuous weather updates with groups like disaster risk assessment group, anticipatory actions technical working groups, civil defense offices</a:t>
                      </a:r>
                      <a:endParaRPr lang="en-US" sz="950" b="1">
                        <a:solidFill>
                          <a:schemeClr val="accent5">
                            <a:lumMod val="50000"/>
                          </a:schemeClr>
                        </a:solidFill>
                        <a:latin typeface="Avenir Next LT Pro" panose="020B0504020202020204" pitchFamily="34" charset="77"/>
                      </a:endParaRPr>
                    </a:p>
                    <a:p>
                      <a:pPr marL="228600" indent="-228600">
                        <a:spcBef>
                          <a:spcPts val="200"/>
                        </a:spcBef>
                        <a:spcAft>
                          <a:spcPts val="200"/>
                        </a:spcAft>
                        <a:buFont typeface="+mj-lt"/>
                        <a:buAutoNum type="arabicPeriod"/>
                      </a:pPr>
                      <a:r>
                        <a:rPr lang="en-US" sz="950" b="1">
                          <a:solidFill>
                            <a:schemeClr val="accent5">
                              <a:lumMod val="50000"/>
                            </a:schemeClr>
                          </a:solidFill>
                          <a:latin typeface="Avenir Next LT Pro" panose="020B0504020202020204" pitchFamily="34" charset="77"/>
                        </a:rPr>
                        <a:t>Preparation and coordination</a:t>
                      </a:r>
                      <a:r>
                        <a:rPr lang="en-US" sz="950" b="1">
                          <a:solidFill>
                            <a:schemeClr val="accent5">
                              <a:lumMod val="75000"/>
                            </a:schemeClr>
                          </a:solidFill>
                          <a:latin typeface="Avenir Next LT Pro" panose="020B0504020202020204" pitchFamily="34" charset="77"/>
                        </a:rPr>
                        <a:t>: </a:t>
                      </a:r>
                      <a:r>
                        <a:rPr lang="en-US" sz="950">
                          <a:latin typeface="Avenir Next LT Pro" panose="020B0504020202020204" pitchFamily="34" charset="77"/>
                        </a:rPr>
                        <a:t>Meetings at all government levels, contingency plans set up, budget preparation for basic necessity aid, exchange of information with authorities and civil organizations</a:t>
                      </a:r>
                    </a:p>
                    <a:p>
                      <a:pPr marL="228600" indent="-228600">
                        <a:spcBef>
                          <a:spcPts val="200"/>
                        </a:spcBef>
                        <a:spcAft>
                          <a:spcPts val="200"/>
                        </a:spcAft>
                        <a:buFont typeface="+mj-lt"/>
                        <a:buAutoNum type="arabicPeriod"/>
                      </a:pPr>
                      <a:r>
                        <a:rPr lang="en-US" sz="950" b="1">
                          <a:solidFill>
                            <a:schemeClr val="accent5">
                              <a:lumMod val="50000"/>
                            </a:schemeClr>
                          </a:solidFill>
                          <a:latin typeface="Avenir Next LT Pro" panose="020B0504020202020204" pitchFamily="34" charset="77"/>
                        </a:rPr>
                        <a:t>Tours and identification of vulnerable areas </a:t>
                      </a:r>
                      <a:endParaRPr lang="en-US" sz="950" b="1">
                        <a:latin typeface="Avenir Next LT Pro" panose="020B0504020202020204" pitchFamily="34" charset="77"/>
                      </a:endParaRPr>
                    </a:p>
                    <a:p>
                      <a:pPr marL="228600" indent="-228600">
                        <a:spcBef>
                          <a:spcPts val="200"/>
                        </a:spcBef>
                        <a:spcAft>
                          <a:spcPts val="200"/>
                        </a:spcAft>
                        <a:buFont typeface="+mj-lt"/>
                        <a:buAutoNum type="arabicPeriod"/>
                      </a:pPr>
                      <a:r>
                        <a:rPr lang="en-US" sz="950" b="1" err="1">
                          <a:solidFill>
                            <a:schemeClr val="accent5">
                              <a:lumMod val="50000"/>
                            </a:schemeClr>
                          </a:solidFill>
                          <a:latin typeface="Avenir Next LT Pro" panose="020B0504020202020204" pitchFamily="34" charset="77"/>
                        </a:rPr>
                        <a:t>Disemmination</a:t>
                      </a:r>
                      <a:r>
                        <a:rPr lang="en-US" sz="950" b="1">
                          <a:solidFill>
                            <a:schemeClr val="accent5">
                              <a:lumMod val="50000"/>
                            </a:schemeClr>
                          </a:solidFill>
                          <a:latin typeface="Avenir Next LT Pro" panose="020B0504020202020204" pitchFamily="34" charset="77"/>
                        </a:rPr>
                        <a:t> of emergency alert and warning messages dissemination to target areas through press conferences</a:t>
                      </a:r>
                      <a:endParaRPr lang="en-US" sz="950">
                        <a:solidFill>
                          <a:schemeClr val="accent5">
                            <a:lumMod val="50000"/>
                          </a:schemeClr>
                        </a:solidFill>
                        <a:latin typeface="Avenir Next LT Pro" panose="020B0504020202020204" pitchFamily="34" charset="77"/>
                      </a:endParaRPr>
                    </a:p>
                    <a:p>
                      <a:pPr marL="228600" indent="-228600">
                        <a:spcBef>
                          <a:spcPts val="200"/>
                        </a:spcBef>
                        <a:spcAft>
                          <a:spcPts val="200"/>
                        </a:spcAft>
                        <a:buFont typeface="+mj-lt"/>
                        <a:buAutoNum type="arabicPeriod"/>
                      </a:pPr>
                      <a:r>
                        <a:rPr lang="en-US" sz="950" b="1">
                          <a:solidFill>
                            <a:schemeClr val="accent5">
                              <a:lumMod val="50000"/>
                            </a:schemeClr>
                          </a:solidFill>
                          <a:latin typeface="Avenir Next LT Pro" panose="020B0504020202020204" pitchFamily="34" charset="77"/>
                        </a:rPr>
                        <a:t>Logistics preparation:</a:t>
                      </a:r>
                      <a:r>
                        <a:rPr lang="en-US" sz="950" b="0">
                          <a:solidFill>
                            <a:schemeClr val="accent5">
                              <a:lumMod val="50000"/>
                            </a:schemeClr>
                          </a:solidFill>
                          <a:latin typeface="Avenir Next LT Pro" panose="020B0504020202020204" pitchFamily="34" charset="77"/>
                        </a:rPr>
                        <a:t> </a:t>
                      </a:r>
                      <a:r>
                        <a:rPr lang="en-US" sz="950" b="0">
                          <a:latin typeface="Avenir Next LT Pro" panose="020B0504020202020204" pitchFamily="34" charset="77"/>
                        </a:rPr>
                        <a:t>Establishment of shelters, food aid packages, basic supplies, interventions related to food support; allocation of funds and resources</a:t>
                      </a:r>
                    </a:p>
                    <a:p>
                      <a:pPr marL="228600" indent="-228600">
                        <a:spcBef>
                          <a:spcPts val="200"/>
                        </a:spcBef>
                        <a:spcAft>
                          <a:spcPts val="200"/>
                        </a:spcAft>
                        <a:buFont typeface="+mj-lt"/>
                        <a:buAutoNum type="arabicPeriod"/>
                      </a:pPr>
                      <a:r>
                        <a:rPr lang="en-US" sz="950" b="1" kern="1200">
                          <a:solidFill>
                            <a:schemeClr val="accent5">
                              <a:lumMod val="50000"/>
                            </a:schemeClr>
                          </a:solidFill>
                          <a:latin typeface="Avenir Next LT Pro" panose="020B0504020202020204" pitchFamily="34" charset="77"/>
                          <a:ea typeface="+mn-ea"/>
                          <a:cs typeface="+mn-cs"/>
                        </a:rPr>
                        <a:t>Drills and cabinet exercises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950">
                          <a:latin typeface="Avenir Next LT Pro" panose="020B0504020202020204" pitchFamily="34" charset="77"/>
                        </a:rPr>
                        <a:t>Climate change information cent</a:t>
                      </a:r>
                      <a:r>
                        <a:rPr lang="en-US" sz="950">
                          <a:latin typeface="Avenir Next LT Pro" panose="020B0504020202020204" pitchFamily="34" charset="77"/>
                        </a:rPr>
                        <a:t>re</a:t>
                      </a:r>
                      <a:r>
                        <a:rPr lang="en-NP" sz="950">
                          <a:latin typeface="Avenir Next LT Pro" panose="020B0504020202020204" pitchFamily="34" charset="77"/>
                        </a:rPr>
                        <a:t>s</a:t>
                      </a:r>
                    </a:p>
                    <a:p>
                      <a:pPr marL="171450" indent="-171450">
                        <a:buFont typeface="Arial" panose="020B0604020202020204" pitchFamily="34" charset="0"/>
                        <a:buChar char="•"/>
                      </a:pPr>
                      <a:endParaRPr lang="en-NP" sz="950">
                        <a:latin typeface="Avenir Next LT Pro" panose="020B0504020202020204" pitchFamily="34" charset="77"/>
                      </a:endParaRPr>
                    </a:p>
                    <a:p>
                      <a:pPr marL="171450" indent="-171450">
                        <a:buFont typeface="Arial" panose="020B0604020202020204" pitchFamily="34" charset="0"/>
                        <a:buChar char="•"/>
                      </a:pPr>
                      <a:r>
                        <a:rPr lang="en-NP" sz="950">
                          <a:latin typeface="Avenir Next LT Pro" panose="020B0504020202020204" pitchFamily="34" charset="77"/>
                        </a:rPr>
                        <a:t>Challenges in mobilization of funds due to geographical dispersion </a:t>
                      </a:r>
                    </a:p>
                    <a:p>
                      <a:pPr marL="171450" indent="-171450">
                        <a:buFont typeface="Arial" panose="020B0604020202020204" pitchFamily="34" charset="0"/>
                        <a:buChar char="•"/>
                      </a:pPr>
                      <a:endParaRPr lang="en-NP" sz="950">
                        <a:latin typeface="Avenir Next LT Pro" panose="020B0504020202020204" pitchFamily="34" charset="77"/>
                      </a:endParaRPr>
                    </a:p>
                    <a:p>
                      <a:pPr marL="171450" indent="-171450">
                        <a:buFont typeface="Arial" panose="020B0604020202020204" pitchFamily="34" charset="0"/>
                        <a:buChar char="•"/>
                      </a:pPr>
                      <a:r>
                        <a:rPr lang="en-NP" sz="950">
                          <a:latin typeface="Avenir Next LT Pro" panose="020B0504020202020204" pitchFamily="34" charset="77"/>
                        </a:rPr>
                        <a:t>Some countries particularly in Africa and </a:t>
                      </a:r>
                      <a:r>
                        <a:rPr lang="en-US" sz="950">
                          <a:latin typeface="Avenir Next LT Pro" panose="020B0504020202020204" pitchFamily="34" charset="77"/>
                        </a:rPr>
                        <a:t>Asia pacific</a:t>
                      </a:r>
                      <a:r>
                        <a:rPr lang="en-NP" sz="950">
                          <a:latin typeface="Avenir Next LT Pro" panose="020B0504020202020204" pitchFamily="34" charset="77"/>
                        </a:rPr>
                        <a:t> mentioned lack of crop insurance.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950" b="1">
                          <a:solidFill>
                            <a:schemeClr val="accent5">
                              <a:lumMod val="50000"/>
                            </a:schemeClr>
                          </a:solidFill>
                          <a:latin typeface="Avenir Next LT Pro" panose="020B0504020202020204" pitchFamily="34" charset="77"/>
                        </a:rPr>
                        <a:t>Methodologies to target funding </a:t>
                      </a:r>
                      <a:r>
                        <a:rPr lang="en-NP" sz="950">
                          <a:latin typeface="Avenir Next LT Pro" panose="020B0504020202020204" pitchFamily="34" charset="77"/>
                        </a:rPr>
                        <a:t>to most vulnerable communities</a:t>
                      </a:r>
                    </a:p>
                    <a:p>
                      <a:pPr marL="171450" indent="-171450">
                        <a:buFont typeface="Arial" panose="020B0604020202020204" pitchFamily="34" charset="0"/>
                        <a:buChar char="•"/>
                      </a:pPr>
                      <a:endParaRPr lang="en-NP" sz="950">
                        <a:latin typeface="Avenir Next LT Pro" panose="020B0504020202020204" pitchFamily="34" charset="77"/>
                      </a:endParaRPr>
                    </a:p>
                    <a:p>
                      <a:pPr marL="171450" indent="-171450">
                        <a:buFont typeface="Arial" panose="020B0604020202020204" pitchFamily="34" charset="0"/>
                        <a:buChar char="•"/>
                      </a:pPr>
                      <a:r>
                        <a:rPr lang="en-NP" sz="950" b="1">
                          <a:solidFill>
                            <a:schemeClr val="accent5">
                              <a:lumMod val="50000"/>
                            </a:schemeClr>
                          </a:solidFill>
                          <a:latin typeface="Avenir Next LT Pro" panose="020B0504020202020204" pitchFamily="34" charset="77"/>
                        </a:rPr>
                        <a:t>Strategies and approaches to overcome logistical barriers </a:t>
                      </a:r>
                      <a:r>
                        <a:rPr lang="en-NP" sz="950" b="0">
                          <a:solidFill>
                            <a:schemeClr val="tx1"/>
                          </a:solidFill>
                          <a:latin typeface="Avenir Next LT Pro" panose="020B0504020202020204" pitchFamily="34" charset="77"/>
                        </a:rPr>
                        <a:t>and to effectively reach the dispersed communities</a:t>
                      </a:r>
                    </a:p>
                    <a:p>
                      <a:pPr marL="171450" indent="-171450">
                        <a:buFont typeface="Arial" panose="020B0604020202020204" pitchFamily="34" charset="0"/>
                        <a:buChar char="•"/>
                      </a:pPr>
                      <a:endParaRPr lang="en-NP" sz="950">
                        <a:latin typeface="Avenir Next LT Pro" panose="020B0504020202020204" pitchFamily="34" charset="77"/>
                      </a:endParaRPr>
                    </a:p>
                    <a:p>
                      <a:pPr marL="171450" indent="-171450">
                        <a:buFont typeface="Arial" panose="020B0604020202020204" pitchFamily="34" charset="0"/>
                        <a:buChar char="•"/>
                      </a:pPr>
                      <a:r>
                        <a:rPr lang="en-NP" sz="950" b="1">
                          <a:solidFill>
                            <a:schemeClr val="accent5">
                              <a:lumMod val="50000"/>
                            </a:schemeClr>
                          </a:solidFill>
                          <a:latin typeface="Avenir Next LT Pro" panose="020B0504020202020204" pitchFamily="34" charset="77"/>
                        </a:rPr>
                        <a:t>Integration of maps: </a:t>
                      </a:r>
                      <a:r>
                        <a:rPr lang="en-NP" sz="950">
                          <a:latin typeface="Avenir Next LT Pro" panose="020B0504020202020204" pitchFamily="34" charset="77"/>
                        </a:rPr>
                        <a:t>Maps are not used or integrated beyond national levels – need for utilization and integration of maps at local and community levels</a:t>
                      </a:r>
                    </a:p>
                    <a:p>
                      <a:pPr marL="171450" indent="-171450">
                        <a:buFont typeface="Arial" panose="020B0604020202020204" pitchFamily="34" charset="0"/>
                        <a:buChar char="•"/>
                      </a:pPr>
                      <a:endParaRPr lang="en-NP" sz="950">
                        <a:latin typeface="Avenir Next LT Pro" panose="020B0504020202020204" pitchFamily="34" charset="77"/>
                      </a:endParaRPr>
                    </a:p>
                    <a:p>
                      <a:pPr marL="171450" indent="-171450">
                        <a:buFont typeface="Arial" panose="020B0604020202020204" pitchFamily="34" charset="0"/>
                        <a:buChar char="•"/>
                      </a:pPr>
                      <a:r>
                        <a:rPr lang="en-NP" sz="950" b="1">
                          <a:solidFill>
                            <a:schemeClr val="accent5">
                              <a:lumMod val="50000"/>
                            </a:schemeClr>
                          </a:solidFill>
                          <a:latin typeface="Avenir Next LT Pro" panose="020B0504020202020204" pitchFamily="34" charset="77"/>
                        </a:rPr>
                        <a:t>Crop insurance schemes </a:t>
                      </a:r>
                      <a:r>
                        <a:rPr lang="en-NP" sz="950" b="0">
                          <a:latin typeface="Avenir Next LT Pro" panose="020B0504020202020204" pitchFamily="34" charset="77"/>
                        </a:rPr>
                        <a:t>and insurance for fishing and aquaculture sectors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370840">
                <a:tc gridSpan="3">
                  <a:txBody>
                    <a:bodyPr/>
                    <a:lstStyle/>
                    <a:p>
                      <a:r>
                        <a:rPr lang="en-NP" sz="950" b="1" kern="1200">
                          <a:solidFill>
                            <a:schemeClr val="accent5">
                              <a:lumMod val="50000"/>
                            </a:schemeClr>
                          </a:solidFill>
                          <a:effectLst/>
                          <a:latin typeface="Avenir Next LT Pro" panose="020B0504020202020204" pitchFamily="34" charset="77"/>
                          <a:ea typeface="+mn-ea"/>
                          <a:cs typeface="+mn-cs"/>
                        </a:rPr>
                        <a:t>Declaration of cyclone classes:</a:t>
                      </a:r>
                    </a:p>
                    <a:p>
                      <a:pPr lvl="0"/>
                      <a:r>
                        <a:rPr lang="en-US" sz="950" kern="1200">
                          <a:solidFill>
                            <a:schemeClr val="tx1"/>
                          </a:solidFill>
                          <a:latin typeface="Avenir Next LT Pro" panose="020B0504020202020204" pitchFamily="34" charset="77"/>
                          <a:ea typeface="+mn-ea"/>
                          <a:cs typeface="+mn-cs"/>
                        </a:rPr>
                        <a:t>Cyclone warning class I: No less than 36 hours, nor more than 48 hours, before the occurrence of gusts of 120km/h;</a:t>
                      </a:r>
                      <a:endParaRPr lang="en-TH" sz="950" kern="1200">
                        <a:solidFill>
                          <a:schemeClr val="tx1"/>
                        </a:solidFill>
                        <a:latin typeface="Avenir Next LT Pro" panose="020B0504020202020204" pitchFamily="34" charset="77"/>
                        <a:ea typeface="+mn-ea"/>
                        <a:cs typeface="+mn-cs"/>
                      </a:endParaRPr>
                    </a:p>
                    <a:p>
                      <a:pPr lvl="0"/>
                      <a:r>
                        <a:rPr lang="en-US" sz="950" kern="1200">
                          <a:solidFill>
                            <a:schemeClr val="tx1"/>
                          </a:solidFill>
                          <a:latin typeface="Avenir Next LT Pro" panose="020B0504020202020204" pitchFamily="34" charset="77"/>
                          <a:ea typeface="+mn-ea"/>
                          <a:cs typeface="+mn-cs"/>
                        </a:rPr>
                        <a:t>Cyclone warning class II: So as to allow, as far as practicable, 12 hours of daylight before the occurrence of gusts of 120 km/h;</a:t>
                      </a:r>
                      <a:endParaRPr lang="en-TH" sz="950" kern="1200">
                        <a:solidFill>
                          <a:schemeClr val="tx1"/>
                        </a:solidFill>
                        <a:latin typeface="Avenir Next LT Pro" panose="020B0504020202020204" pitchFamily="34" charset="77"/>
                        <a:ea typeface="+mn-ea"/>
                        <a:cs typeface="+mn-cs"/>
                      </a:endParaRPr>
                    </a:p>
                    <a:p>
                      <a:pPr lvl="0"/>
                      <a:r>
                        <a:rPr lang="en-US" sz="950" kern="1200">
                          <a:solidFill>
                            <a:schemeClr val="tx1"/>
                          </a:solidFill>
                          <a:latin typeface="Avenir Next LT Pro" panose="020B0504020202020204" pitchFamily="34" charset="77"/>
                          <a:ea typeface="+mn-ea"/>
                          <a:cs typeface="+mn-cs"/>
                        </a:rPr>
                        <a:t>Cyclone warning class III: So as to allow, as far as practicable, six hours of daylight before the occurrence of gusts of 120 km/h;</a:t>
                      </a:r>
                      <a:endParaRPr lang="en-TH" sz="950" kern="1200">
                        <a:solidFill>
                          <a:schemeClr val="tx1"/>
                        </a:solidFill>
                        <a:latin typeface="Avenir Next LT Pro" panose="020B0504020202020204" pitchFamily="34" charset="77"/>
                        <a:ea typeface="+mn-ea"/>
                        <a:cs typeface="+mn-cs"/>
                      </a:endParaRPr>
                    </a:p>
                    <a:p>
                      <a:r>
                        <a:rPr lang="en-US" sz="950" kern="1200">
                          <a:solidFill>
                            <a:schemeClr val="tx1"/>
                          </a:solidFill>
                          <a:latin typeface="Avenir Next LT Pro" panose="020B0504020202020204" pitchFamily="34" charset="77"/>
                          <a:ea typeface="+mn-ea"/>
                          <a:cs typeface="+mn-cs"/>
                        </a:rPr>
                        <a:t>Cyclone warning class IV: When gusts of 120 km/h are recorded in some places and are expected to continue.</a:t>
                      </a:r>
                      <a:r>
                        <a:rPr lang="en-TH" sz="950" kern="1200">
                          <a:solidFill>
                            <a:schemeClr val="tx1"/>
                          </a:solidFill>
                          <a:latin typeface="Avenir Next LT Pro" panose="020B0504020202020204" pitchFamily="34" charset="77"/>
                          <a:ea typeface="+mn-ea"/>
                          <a:cs typeface="+mn-cs"/>
                        </a:rPr>
                        <a:t> </a:t>
                      </a:r>
                      <a:endParaRPr lang="en-NP" sz="95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hMerge="1">
                  <a:txBody>
                    <a:bodyPr/>
                    <a:lstStyle/>
                    <a:p>
                      <a:endParaRPr lang="en-NP" sz="950" dirty="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NP" sz="950" b="0" dirty="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9178359"/>
                  </a:ext>
                </a:extLst>
              </a:tr>
            </a:tbl>
          </a:graphicData>
        </a:graphic>
      </p:graphicFrame>
      <p:pic>
        <p:nvPicPr>
          <p:cNvPr id="3" name="Picture 2" descr="typhoon">
            <a:extLst>
              <a:ext uri="{FF2B5EF4-FFF2-40B4-BE49-F238E27FC236}">
                <a16:creationId xmlns:a16="http://schemas.microsoft.com/office/drawing/2014/main" id="{F706D0B6-74AE-151D-77B7-1E0175D4909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8"/>
          <a:stretch/>
        </p:blipFill>
        <p:spPr bwMode="auto">
          <a:xfrm rot="16200000">
            <a:off x="5568117" y="-5852286"/>
            <a:ext cx="789545" cy="124582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49E2E0-49DF-FDD7-0D40-F4650D8B07C9}"/>
              </a:ext>
            </a:extLst>
          </p:cNvPr>
          <p:cNvSpPr/>
          <p:nvPr/>
        </p:nvSpPr>
        <p:spPr>
          <a:xfrm>
            <a:off x="0" y="-31265"/>
            <a:ext cx="12192000" cy="78954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64F2125-A534-A8DE-1DDD-D8A099A55C87}"/>
              </a:ext>
            </a:extLst>
          </p:cNvPr>
          <p:cNvSpPr txBox="1"/>
          <p:nvPr/>
        </p:nvSpPr>
        <p:spPr>
          <a:xfrm>
            <a:off x="163889" y="115214"/>
            <a:ext cx="1030121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TROPICAL CYCLONE: ANTICIPATORY ARRANGEMENTS</a:t>
            </a:r>
          </a:p>
        </p:txBody>
      </p:sp>
      <p:graphicFrame>
        <p:nvGraphicFramePr>
          <p:cNvPr id="12" name="Table 6">
            <a:extLst>
              <a:ext uri="{FF2B5EF4-FFF2-40B4-BE49-F238E27FC236}">
                <a16:creationId xmlns:a16="http://schemas.microsoft.com/office/drawing/2014/main" id="{0DD776B7-72C3-8502-FB4A-98736A377C25}"/>
              </a:ext>
            </a:extLst>
          </p:cNvPr>
          <p:cNvGraphicFramePr>
            <a:graphicFrameLocks noGrp="1"/>
          </p:cNvGraphicFramePr>
          <p:nvPr>
            <p:extLst>
              <p:ext uri="{D42A27DB-BD31-4B8C-83A1-F6EECF244321}">
                <p14:modId xmlns:p14="http://schemas.microsoft.com/office/powerpoint/2010/main" val="2776912897"/>
              </p:ext>
            </p:extLst>
          </p:nvPr>
        </p:nvGraphicFramePr>
        <p:xfrm>
          <a:off x="171450" y="3970250"/>
          <a:ext cx="11864220" cy="2933700"/>
        </p:xfrm>
        <a:graphic>
          <a:graphicData uri="http://schemas.openxmlformats.org/drawingml/2006/table">
            <a:tbl>
              <a:tblPr firstRow="1" bandRow="1">
                <a:tableStyleId>{5940675A-B579-460E-94D1-54222C63F5DA}</a:tableStyleId>
              </a:tblPr>
              <a:tblGrid>
                <a:gridCol w="7186613">
                  <a:extLst>
                    <a:ext uri="{9D8B030D-6E8A-4147-A177-3AD203B41FA5}">
                      <a16:colId xmlns:a16="http://schemas.microsoft.com/office/drawing/2014/main" val="1397610462"/>
                    </a:ext>
                  </a:extLst>
                </a:gridCol>
                <a:gridCol w="1485900">
                  <a:extLst>
                    <a:ext uri="{9D8B030D-6E8A-4147-A177-3AD203B41FA5}">
                      <a16:colId xmlns:a16="http://schemas.microsoft.com/office/drawing/2014/main" val="1300160662"/>
                    </a:ext>
                  </a:extLst>
                </a:gridCol>
                <a:gridCol w="3191707">
                  <a:extLst>
                    <a:ext uri="{9D8B030D-6E8A-4147-A177-3AD203B41FA5}">
                      <a16:colId xmlns:a16="http://schemas.microsoft.com/office/drawing/2014/main" val="3786587790"/>
                    </a:ext>
                  </a:extLst>
                </a:gridCol>
              </a:tblGrid>
              <a:tr h="198765">
                <a:tc>
                  <a:txBody>
                    <a:bodyPr/>
                    <a:lstStyle/>
                    <a:p>
                      <a:r>
                        <a:rPr lang="en-NP" sz="950" b="1">
                          <a:solidFill>
                            <a:schemeClr val="bg1"/>
                          </a:solidFill>
                          <a:latin typeface="Avenir Next LT Pro" panose="020B0504020202020204" pitchFamily="34" charset="77"/>
                        </a:rPr>
                        <a:t>PHASE 2 ANTICIPATORY ARRANGEMENTS (usually Day – 4)</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a:solidFill>
                            <a:schemeClr val="accent5">
                              <a:lumMod val="75000"/>
                            </a:schemeClr>
                          </a:solidFill>
                          <a:latin typeface="Avenir Next LT Pro" panose="020B0504020202020204" pitchFamily="34" charset="77"/>
                        </a:rPr>
                        <a:t>Triggers: transition from tropical depression to tropical storm; weather models and satellite confirmation of cyclonic system formation</a:t>
                      </a:r>
                    </a:p>
                    <a:p>
                      <a:endParaRPr lang="en-US" sz="950" b="1">
                        <a:solidFill>
                          <a:schemeClr val="accent5">
                            <a:lumMod val="50000"/>
                          </a:schemeClr>
                        </a:solidFill>
                        <a:latin typeface="Avenir Next LT Pro" panose="020B0504020202020204" pitchFamily="34" charset="77"/>
                      </a:endParaRPr>
                    </a:p>
                    <a:p>
                      <a:pPr marL="228600" indent="-228600">
                        <a:spcBef>
                          <a:spcPts val="200"/>
                        </a:spcBef>
                        <a:spcAft>
                          <a:spcPts val="200"/>
                        </a:spcAft>
                        <a:buFont typeface="+mj-lt"/>
                        <a:buAutoNum type="arabicPeriod"/>
                      </a:pPr>
                      <a:r>
                        <a:rPr lang="en-US" sz="950" b="1">
                          <a:solidFill>
                            <a:schemeClr val="accent5">
                              <a:lumMod val="50000"/>
                            </a:schemeClr>
                          </a:solidFill>
                          <a:latin typeface="Avenir Next LT Pro" panose="020B0504020202020204" pitchFamily="34" charset="77"/>
                        </a:rPr>
                        <a:t>Continuous monitoring of cyclone event and fluid communication with civil protection office</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950" b="1">
                          <a:solidFill>
                            <a:schemeClr val="accent5">
                              <a:lumMod val="50000"/>
                            </a:schemeClr>
                          </a:solidFill>
                          <a:latin typeface="Avenir Next LT Pro" panose="020B0504020202020204" pitchFamily="34" charset="77"/>
                        </a:rPr>
                        <a:t>Activation of response groups, emergency operation centers and civil protection systems: </a:t>
                      </a:r>
                      <a:r>
                        <a:rPr lang="en-US" sz="950" b="0">
                          <a:solidFill>
                            <a:schemeClr val="tx1"/>
                          </a:solidFill>
                          <a:latin typeface="Avenir Next LT Pro" panose="020B0504020202020204" pitchFamily="34" charset="77"/>
                        </a:rPr>
                        <a:t>transfer the rescue personnel to areas with red alerts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950" b="1">
                          <a:solidFill>
                            <a:schemeClr val="accent5">
                              <a:lumMod val="50000"/>
                            </a:schemeClr>
                          </a:solidFill>
                          <a:latin typeface="Avenir Next LT Pro" panose="020B0504020202020204" pitchFamily="34" charset="77"/>
                        </a:rPr>
                        <a:t>Periodic visits to high risk areas </a:t>
                      </a:r>
                      <a:r>
                        <a:rPr lang="en-US" sz="950" b="0">
                          <a:solidFill>
                            <a:schemeClr val="tx1"/>
                          </a:solidFill>
                          <a:latin typeface="Avenir Next LT Pro" panose="020B0504020202020204" pitchFamily="34" charset="77"/>
                        </a:rPr>
                        <a:t>to assess and address specific vulnerabilities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950" b="1">
                          <a:solidFill>
                            <a:schemeClr val="accent5">
                              <a:lumMod val="50000"/>
                            </a:schemeClr>
                          </a:solidFill>
                          <a:latin typeface="Avenir Next LT Pro" panose="020B0504020202020204" pitchFamily="34" charset="77"/>
                        </a:rPr>
                        <a:t>Dissemination of official information/ EWS: </a:t>
                      </a:r>
                      <a:r>
                        <a:rPr lang="en-US" sz="950" b="0">
                          <a:solidFill>
                            <a:schemeClr val="tx1"/>
                          </a:solidFill>
                          <a:latin typeface="Avenir Next LT Pro" panose="020B0504020202020204" pitchFamily="34" charset="77"/>
                        </a:rPr>
                        <a:t>Disseminate official information, issue  alerts, and notices to ensure the public is informed on cyclone threat. </a:t>
                      </a:r>
                      <a:endParaRPr lang="en-US" sz="950" b="1">
                        <a:solidFill>
                          <a:schemeClr val="accent5">
                            <a:lumMod val="50000"/>
                          </a:schemeClr>
                        </a:solidFill>
                        <a:latin typeface="Avenir Next LT Pro" panose="020B0504020202020204" pitchFamily="34" charset="77"/>
                      </a:endParaRPr>
                    </a:p>
                    <a:p>
                      <a:pPr marL="228600" indent="-228600">
                        <a:spcBef>
                          <a:spcPts val="200"/>
                        </a:spcBef>
                        <a:spcAft>
                          <a:spcPts val="200"/>
                        </a:spcAft>
                        <a:buFont typeface="+mj-lt"/>
                        <a:buAutoNum type="arabicPeriod"/>
                      </a:pPr>
                      <a:r>
                        <a:rPr lang="en-US" sz="950" b="1">
                          <a:solidFill>
                            <a:schemeClr val="accent5">
                              <a:lumMod val="50000"/>
                            </a:schemeClr>
                          </a:solidFill>
                          <a:latin typeface="Avenir Next LT Pro" panose="020B0504020202020204" pitchFamily="34" charset="77"/>
                        </a:rPr>
                        <a:t>Evacuation planning and implementation: </a:t>
                      </a:r>
                      <a:r>
                        <a:rPr lang="en-US" sz="950" b="0">
                          <a:solidFill>
                            <a:schemeClr val="tx1"/>
                          </a:solidFill>
                          <a:latin typeface="Avenir Next LT Pro" panose="020B0504020202020204" pitchFamily="34" charset="77"/>
                        </a:rPr>
                        <a:t>Depending on the level of threat, emergency committees initiate pre-emptive evacuations from vulnerable areas to designated shelters, usually about 48 hours before the cyclone. Start to Relocate people to cyclone centers</a:t>
                      </a:r>
                    </a:p>
                    <a:p>
                      <a:pPr marL="228600" indent="-228600">
                        <a:spcBef>
                          <a:spcPts val="200"/>
                        </a:spcBef>
                        <a:spcAft>
                          <a:spcPts val="200"/>
                        </a:spcAft>
                        <a:buFont typeface="+mj-lt"/>
                        <a:buAutoNum type="arabicPeriod"/>
                      </a:pPr>
                      <a:r>
                        <a:rPr lang="en-US" sz="950" b="1">
                          <a:solidFill>
                            <a:schemeClr val="accent5">
                              <a:lumMod val="50000"/>
                            </a:schemeClr>
                          </a:solidFill>
                          <a:latin typeface="Avenir Next LT Pro" panose="020B0504020202020204" pitchFamily="34" charset="77"/>
                        </a:rPr>
                        <a:t>Logistics planning and stockpiling: </a:t>
                      </a:r>
                      <a:r>
                        <a:rPr lang="en-US" sz="950" b="0">
                          <a:solidFill>
                            <a:schemeClr val="tx1"/>
                          </a:solidFill>
                          <a:latin typeface="Avenir Next LT Pro" panose="020B0504020202020204" pitchFamily="34" charset="77"/>
                        </a:rPr>
                        <a:t>this is done based on forecasts. There is also update of stockpiles of food aid package, medicine and establishment of battery charging stations and relief funds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950">
                          <a:latin typeface="Avenir Next LT Pro" panose="020B0504020202020204" pitchFamily="34" charset="77"/>
                        </a:rPr>
                        <a:t>Lack of literacy within communities on the high risk of the cyclones</a:t>
                      </a:r>
                    </a:p>
                    <a:p>
                      <a:pPr marL="171450" indent="-171450">
                        <a:buFont typeface="Arial" panose="020B0604020202020204" pitchFamily="34" charset="0"/>
                        <a:buChar char="•"/>
                      </a:pPr>
                      <a:endParaRPr lang="en-NP" sz="950">
                        <a:latin typeface="Avenir Next LT Pro" panose="020B0504020202020204" pitchFamily="34" charset="77"/>
                      </a:endParaRPr>
                    </a:p>
                    <a:p>
                      <a:pPr marL="171450" indent="-171450">
                        <a:buFont typeface="Arial" panose="020B0604020202020204" pitchFamily="34" charset="0"/>
                        <a:buChar char="•"/>
                      </a:pPr>
                      <a:r>
                        <a:rPr lang="en-NP" sz="950">
                          <a:latin typeface="Avenir Next LT Pro" panose="020B0504020202020204" pitchFamily="34" charset="77"/>
                        </a:rPr>
                        <a:t>Relocation not accounting for loss of livelihoods and identity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50" b="0">
                          <a:latin typeface="Avenir Next LT Pro" panose="020B0504020202020204" pitchFamily="34" charset="77"/>
                        </a:rPr>
                        <a:t>Technical assistance is needed to </a:t>
                      </a:r>
                      <a:r>
                        <a:rPr lang="en-US" sz="950" b="1">
                          <a:solidFill>
                            <a:schemeClr val="accent5">
                              <a:lumMod val="50000"/>
                            </a:schemeClr>
                          </a:solidFill>
                          <a:latin typeface="Avenir Next LT Pro" panose="020B0504020202020204" pitchFamily="34" charset="77"/>
                        </a:rPr>
                        <a:t>enhance early warning systems</a:t>
                      </a:r>
                      <a:r>
                        <a:rPr lang="en-US" sz="950" b="0">
                          <a:latin typeface="Avenir Next LT Pro" panose="020B0504020202020204" pitchFamily="34" charset="77"/>
                        </a:rPr>
                        <a:t>, including the development of software systems.</a:t>
                      </a:r>
                    </a:p>
                    <a:p>
                      <a:pPr marL="171450" indent="-171450">
                        <a:buFont typeface="Arial" panose="020B0604020202020204" pitchFamily="34" charset="0"/>
                        <a:buChar char="•"/>
                      </a:pPr>
                      <a:endParaRPr lang="en-US" sz="950" b="0">
                        <a:latin typeface="Avenir Next LT Pro" panose="020B0504020202020204" pitchFamily="34" charset="77"/>
                      </a:endParaRPr>
                    </a:p>
                    <a:p>
                      <a:pPr marL="171450" indent="-171450">
                        <a:buFont typeface="Arial" panose="020B0604020202020204" pitchFamily="34" charset="0"/>
                        <a:buChar char="•"/>
                      </a:pPr>
                      <a:r>
                        <a:rPr lang="en-US" sz="950" b="1">
                          <a:solidFill>
                            <a:schemeClr val="accent5">
                              <a:lumMod val="50000"/>
                            </a:schemeClr>
                          </a:solidFill>
                          <a:latin typeface="Avenir Next LT Pro" panose="020B0504020202020204" pitchFamily="34" charset="77"/>
                        </a:rPr>
                        <a:t>Creation of disaster financing instruments, budget reserves</a:t>
                      </a:r>
                    </a:p>
                    <a:p>
                      <a:pPr marL="171450" indent="-171450">
                        <a:buFont typeface="Arial" panose="020B0604020202020204" pitchFamily="34" charset="0"/>
                        <a:buChar char="•"/>
                      </a:pPr>
                      <a:endParaRPr lang="en-US" sz="950" b="0">
                        <a:latin typeface="Avenir Next LT Pro" panose="020B0504020202020204" pitchFamily="34" charset="77"/>
                      </a:endParaRPr>
                    </a:p>
                    <a:p>
                      <a:pPr marL="171450" indent="-171450">
                        <a:buFont typeface="Arial" panose="020B0604020202020204" pitchFamily="34" charset="0"/>
                        <a:buChar char="•"/>
                      </a:pPr>
                      <a:r>
                        <a:rPr lang="en-US" sz="950" b="1">
                          <a:solidFill>
                            <a:schemeClr val="accent5">
                              <a:lumMod val="50000"/>
                            </a:schemeClr>
                          </a:solidFill>
                          <a:latin typeface="Avenir Next LT Pro" panose="020B0504020202020204" pitchFamily="34" charset="77"/>
                        </a:rPr>
                        <a:t>Identification of proper relocation centers</a:t>
                      </a:r>
                    </a:p>
                    <a:p>
                      <a:pPr marL="171450" indent="-171450">
                        <a:buFont typeface="Arial" panose="020B0604020202020204" pitchFamily="34" charset="0"/>
                        <a:buChar char="•"/>
                      </a:pPr>
                      <a:endParaRPr lang="en-US" sz="950" b="0">
                        <a:latin typeface="Avenir Next LT Pro" panose="020B0504020202020204" pitchFamily="34" charset="77"/>
                      </a:endParaRPr>
                    </a:p>
                    <a:p>
                      <a:pPr marL="171450" indent="-171450">
                        <a:buFont typeface="Arial" panose="020B0604020202020204" pitchFamily="34" charset="0"/>
                        <a:buChar char="•"/>
                      </a:pPr>
                      <a:r>
                        <a:rPr lang="en-US" sz="950" b="1">
                          <a:solidFill>
                            <a:schemeClr val="accent5">
                              <a:lumMod val="50000"/>
                            </a:schemeClr>
                          </a:solidFill>
                          <a:latin typeface="Avenir Next LT Pro" panose="020B0504020202020204" pitchFamily="34" charset="77"/>
                        </a:rPr>
                        <a:t>Rebuild trust in science amongst people: </a:t>
                      </a:r>
                      <a:r>
                        <a:rPr lang="en-US" sz="950" b="0">
                          <a:latin typeface="Avenir Next LT Pro" panose="020B0504020202020204" pitchFamily="34" charset="77"/>
                        </a:rPr>
                        <a:t>For example it isn't always understood the difference between probability (1 in 100yr event) vs a prediction</a:t>
                      </a:r>
                    </a:p>
                    <a:p>
                      <a:pPr marL="171450" indent="-171450">
                        <a:buFont typeface="Arial" panose="020B0604020202020204" pitchFamily="34" charset="0"/>
                        <a:buChar char="•"/>
                      </a:pPr>
                      <a:endParaRPr lang="en-US" sz="950" b="0">
                        <a:latin typeface="Avenir Next LT Pro" panose="020B0504020202020204" pitchFamily="34" charset="77"/>
                      </a:endParaRPr>
                    </a:p>
                    <a:p>
                      <a:pPr marL="171450" indent="-171450">
                        <a:buFont typeface="Arial" panose="020B0604020202020204" pitchFamily="34" charset="0"/>
                        <a:buChar char="•"/>
                      </a:pPr>
                      <a:r>
                        <a:rPr lang="en-US" sz="950" b="1">
                          <a:solidFill>
                            <a:schemeClr val="accent5">
                              <a:lumMod val="50000"/>
                            </a:schemeClr>
                          </a:solidFill>
                          <a:latin typeface="Avenir Next LT Pro" panose="020B0504020202020204" pitchFamily="34" charset="77"/>
                        </a:rPr>
                        <a:t>Increasing climate change literacy at all levels</a:t>
                      </a:r>
                      <a:r>
                        <a:rPr lang="en-US" sz="950" b="0">
                          <a:latin typeface="Avenir Next LT Pro" panose="020B0504020202020204" pitchFamily="34" charset="77"/>
                        </a:rPr>
                        <a:t>, from communities to local governments, and modernizing early warning systems.</a:t>
                      </a:r>
                    </a:p>
                    <a:p>
                      <a:endParaRPr lang="en-US" sz="950" b="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Tree>
    <p:extLst>
      <p:ext uri="{BB962C8B-B14F-4D97-AF65-F5344CB8AC3E}">
        <p14:creationId xmlns:p14="http://schemas.microsoft.com/office/powerpoint/2010/main" val="1091945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phoon">
            <a:extLst>
              <a:ext uri="{FF2B5EF4-FFF2-40B4-BE49-F238E27FC236}">
                <a16:creationId xmlns:a16="http://schemas.microsoft.com/office/drawing/2014/main" id="{F706D0B6-74AE-151D-77B7-1E0175D4909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8"/>
          <a:stretch/>
        </p:blipFill>
        <p:spPr bwMode="auto">
          <a:xfrm rot="16200000">
            <a:off x="5568117" y="-5852286"/>
            <a:ext cx="789545" cy="124582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049E2E0-49DF-FDD7-0D40-F4650D8B07C9}"/>
              </a:ext>
            </a:extLst>
          </p:cNvPr>
          <p:cNvSpPr/>
          <p:nvPr/>
        </p:nvSpPr>
        <p:spPr>
          <a:xfrm>
            <a:off x="0" y="-31265"/>
            <a:ext cx="12192000" cy="78954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64F2125-A534-A8DE-1DDD-D8A099A55C87}"/>
              </a:ext>
            </a:extLst>
          </p:cNvPr>
          <p:cNvSpPr txBox="1"/>
          <p:nvPr/>
        </p:nvSpPr>
        <p:spPr>
          <a:xfrm>
            <a:off x="163889" y="115214"/>
            <a:ext cx="1030121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TROPICAL CYCLONE: ANTICIPATORY ARRANGEMENTS</a:t>
            </a:r>
          </a:p>
        </p:txBody>
      </p:sp>
      <p:graphicFrame>
        <p:nvGraphicFramePr>
          <p:cNvPr id="6" name="Table 6">
            <a:extLst>
              <a:ext uri="{FF2B5EF4-FFF2-40B4-BE49-F238E27FC236}">
                <a16:creationId xmlns:a16="http://schemas.microsoft.com/office/drawing/2014/main" id="{8FB49381-1AB0-80B8-775C-C4328D0D95A8}"/>
              </a:ext>
            </a:extLst>
          </p:cNvPr>
          <p:cNvGraphicFramePr>
            <a:graphicFrameLocks noGrp="1"/>
          </p:cNvGraphicFramePr>
          <p:nvPr>
            <p:extLst>
              <p:ext uri="{D42A27DB-BD31-4B8C-83A1-F6EECF244321}">
                <p14:modId xmlns:p14="http://schemas.microsoft.com/office/powerpoint/2010/main" val="1918246184"/>
              </p:ext>
            </p:extLst>
          </p:nvPr>
        </p:nvGraphicFramePr>
        <p:xfrm>
          <a:off x="163890" y="797828"/>
          <a:ext cx="11864220" cy="5984240"/>
        </p:xfrm>
        <a:graphic>
          <a:graphicData uri="http://schemas.openxmlformats.org/drawingml/2006/table">
            <a:tbl>
              <a:tblPr firstRow="1" bandRow="1">
                <a:tableStyleId>{5940675A-B579-460E-94D1-54222C63F5DA}</a:tableStyleId>
              </a:tblPr>
              <a:tblGrid>
                <a:gridCol w="11864220">
                  <a:extLst>
                    <a:ext uri="{9D8B030D-6E8A-4147-A177-3AD203B41FA5}">
                      <a16:colId xmlns:a16="http://schemas.microsoft.com/office/drawing/2014/main" val="1397610462"/>
                    </a:ext>
                  </a:extLst>
                </a:gridCol>
              </a:tblGrid>
              <a:tr h="198765">
                <a:tc>
                  <a:txBody>
                    <a:bodyPr/>
                    <a:lstStyle/>
                    <a:p>
                      <a:r>
                        <a:rPr lang="en-NP" sz="1100" b="1">
                          <a:solidFill>
                            <a:schemeClr val="bg1"/>
                          </a:solidFill>
                          <a:latin typeface="Avenir Next LT Pro" panose="020B0504020202020204" pitchFamily="34" charset="77"/>
                        </a:rPr>
                        <a:t>PHASE 3 ANTICIPATORY ARRANGEMENTS (day – 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chemeClr val="accent5">
                              <a:lumMod val="50000"/>
                            </a:schemeClr>
                          </a:solidFill>
                          <a:latin typeface="Avenir Next LT Pro" panose="020B0504020202020204" pitchFamily="34" charset="77"/>
                        </a:rPr>
                        <a:t>Set up of emergency shelters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chemeClr val="accent5">
                              <a:lumMod val="50000"/>
                            </a:schemeClr>
                          </a:solidFill>
                          <a:latin typeface="Avenir Next LT Pro" panose="020B0504020202020204" pitchFamily="34" charset="77"/>
                        </a:rPr>
                        <a:t>Declaration of emergency response status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chemeClr val="accent5">
                              <a:lumMod val="50000"/>
                            </a:schemeClr>
                          </a:solidFill>
                          <a:latin typeface="Avenir Next LT Pro" panose="020B0504020202020204" pitchFamily="34" charset="77"/>
                        </a:rPr>
                        <a:t>Continued evacuation and population relocation for safety: </a:t>
                      </a:r>
                      <a:r>
                        <a:rPr lang="en-US" sz="1100" b="0">
                          <a:solidFill>
                            <a:schemeClr val="tx1">
                              <a:lumMod val="85000"/>
                              <a:lumOff val="15000"/>
                            </a:schemeClr>
                          </a:solidFill>
                          <a:latin typeface="Avenir Next LT Pro" panose="020B0504020202020204" pitchFamily="34" charset="77"/>
                        </a:rPr>
                        <a:t>Local government engaged in pre-emptive evacuation and positioning of resources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chemeClr val="accent5">
                              <a:lumMod val="50000"/>
                            </a:schemeClr>
                          </a:solidFill>
                          <a:latin typeface="Avenir Next LT Pro" panose="020B0504020202020204" pitchFamily="34" charset="77"/>
                        </a:rPr>
                        <a:t>Start mobilization of basic supplies to risk prone areas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chemeClr val="accent5">
                              <a:lumMod val="50000"/>
                            </a:schemeClr>
                          </a:solidFill>
                          <a:latin typeface="Avenir Next LT Pro" panose="020B0504020202020204" pitchFamily="34" charset="77"/>
                        </a:rPr>
                        <a:t>Advanced cash transfers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a:solidFill>
                            <a:schemeClr val="accent5">
                              <a:lumMod val="50000"/>
                            </a:schemeClr>
                          </a:solidFill>
                          <a:latin typeface="Avenir Next LT Pro" panose="020B0504020202020204" pitchFamily="34" charset="77"/>
                        </a:rPr>
                        <a:t>Some countries noted a 3-tiered response system for tropical cyclones: </a:t>
                      </a:r>
                    </a:p>
                    <a:p>
                      <a:pPr marL="228600" indent="-228600">
                        <a:spcBef>
                          <a:spcPts val="200"/>
                        </a:spcBef>
                        <a:spcAft>
                          <a:spcPts val="200"/>
                        </a:spcAft>
                        <a:buFont typeface="+mj-lt"/>
                        <a:buAutoNum type="arabicPeriod"/>
                      </a:pPr>
                      <a:r>
                        <a:rPr lang="en-US" sz="1100" b="1" i="0" kern="1200">
                          <a:solidFill>
                            <a:schemeClr val="tx1"/>
                          </a:solidFill>
                          <a:effectLst/>
                          <a:latin typeface="Avenir Next LT Pro" panose="020B0504020202020204" pitchFamily="34" charset="77"/>
                          <a:ea typeface="+mn-ea"/>
                          <a:cs typeface="+mn-cs"/>
                        </a:rPr>
                        <a:t>Three-tiered response system - Level 1</a:t>
                      </a:r>
                      <a:r>
                        <a:rPr lang="en-US" sz="1100" b="0" i="0" kern="1200">
                          <a:solidFill>
                            <a:schemeClr val="tx1"/>
                          </a:solidFill>
                          <a:effectLst/>
                          <a:latin typeface="Avenir Next LT Pro" panose="020B0504020202020204" pitchFamily="34" charset="77"/>
                          <a:ea typeface="+mn-ea"/>
                          <a:cs typeface="+mn-cs"/>
                        </a:rPr>
                        <a:t>:</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Community members report the impacts directly to the representatives from Rural Development and Local Government.</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These reports are entered into a national database to understand the extent of the impacts.</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Action is taken primarily at the local level, specifically if only one municipal corporation is impacted.</a:t>
                      </a:r>
                    </a:p>
                    <a:p>
                      <a:pPr marL="228600" indent="-228600">
                        <a:spcBef>
                          <a:spcPts val="200"/>
                        </a:spcBef>
                        <a:spcAft>
                          <a:spcPts val="200"/>
                        </a:spcAft>
                        <a:buFont typeface="+mj-lt"/>
                        <a:buAutoNum type="arabicPeriod"/>
                      </a:pPr>
                      <a:r>
                        <a:rPr lang="en-US" sz="1100" b="1" i="0" kern="1200">
                          <a:solidFill>
                            <a:schemeClr val="tx1"/>
                          </a:solidFill>
                          <a:effectLst/>
                          <a:latin typeface="Avenir Next LT Pro" panose="020B0504020202020204" pitchFamily="34" charset="77"/>
                          <a:ea typeface="+mn-ea"/>
                          <a:cs typeface="+mn-cs"/>
                        </a:rPr>
                        <a:t>Three-tiered response system - Level 2</a:t>
                      </a:r>
                      <a:r>
                        <a:rPr lang="en-US" sz="1100" b="0" i="0" kern="1200">
                          <a:solidFill>
                            <a:schemeClr val="tx1"/>
                          </a:solidFill>
                          <a:effectLst/>
                          <a:latin typeface="Avenir Next LT Pro" panose="020B0504020202020204" pitchFamily="34" charset="77"/>
                          <a:ea typeface="+mn-ea"/>
                          <a:cs typeface="+mn-cs"/>
                        </a:rPr>
                        <a:t>:</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If the event is forecasted to cause significant impacts at the national level and impacts more than one municipal area:</a:t>
                      </a:r>
                    </a:p>
                    <a:p>
                      <a:pPr marL="1143000" lvl="2"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The Prime Minister may declare an emergency.</a:t>
                      </a:r>
                    </a:p>
                    <a:p>
                      <a:pPr marL="1143000" lvl="2"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Schools and the government sector might be closed for the day.</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Reports are dispatched to Caribbean Disaster Emergency Management Agency (CDEMA) to determine if additional support is needed.</a:t>
                      </a:r>
                    </a:p>
                    <a:p>
                      <a:pPr marL="228600" indent="-228600">
                        <a:spcBef>
                          <a:spcPts val="200"/>
                        </a:spcBef>
                        <a:spcAft>
                          <a:spcPts val="200"/>
                        </a:spcAft>
                        <a:buFont typeface="+mj-lt"/>
                        <a:buAutoNum type="arabicPeriod"/>
                      </a:pPr>
                      <a:r>
                        <a:rPr lang="en-US" sz="1100" b="1" i="0" kern="1200">
                          <a:solidFill>
                            <a:schemeClr val="tx1"/>
                          </a:solidFill>
                          <a:effectLst/>
                          <a:latin typeface="Avenir Next LT Pro" panose="020B0504020202020204" pitchFamily="34" charset="77"/>
                          <a:ea typeface="+mn-ea"/>
                          <a:cs typeface="+mn-cs"/>
                        </a:rPr>
                        <a:t>Three-tiered response system - Level 3</a:t>
                      </a:r>
                      <a:r>
                        <a:rPr lang="en-US" sz="1100" b="0" i="0" kern="1200">
                          <a:solidFill>
                            <a:schemeClr val="tx1"/>
                          </a:solidFill>
                          <a:effectLst/>
                          <a:latin typeface="Avenir Next LT Pro" panose="020B0504020202020204" pitchFamily="34" charset="77"/>
                          <a:ea typeface="+mn-ea"/>
                          <a:cs typeface="+mn-cs"/>
                        </a:rPr>
                        <a:t>:</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Recognition of high-impact situations where a comprehensive response is needed.</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All national and regional resources are mobilized ("all hands on deck").</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A request for international assistance is initiated, particularly from UN agencies like UNICEF and WFP.</a:t>
                      </a:r>
                    </a:p>
                    <a:p>
                      <a:pPr marL="228600" indent="-228600">
                        <a:spcBef>
                          <a:spcPts val="200"/>
                        </a:spcBef>
                        <a:spcAft>
                          <a:spcPts val="200"/>
                        </a:spcAft>
                        <a:buFont typeface="+mj-lt"/>
                        <a:buAutoNum type="arabicPeriod"/>
                      </a:pPr>
                      <a:r>
                        <a:rPr lang="en-US" sz="1100" b="1" i="0" kern="1200">
                          <a:solidFill>
                            <a:schemeClr val="tx1"/>
                          </a:solidFill>
                          <a:effectLst/>
                          <a:latin typeface="Avenir Next LT Pro" panose="020B0504020202020204" pitchFamily="34" charset="77"/>
                          <a:ea typeface="+mn-ea"/>
                          <a:cs typeface="+mn-cs"/>
                        </a:rPr>
                        <a:t>Investment into parametric insurance</a:t>
                      </a:r>
                      <a:r>
                        <a:rPr lang="en-US" sz="1100" b="0" i="0" kern="1200">
                          <a:solidFill>
                            <a:schemeClr val="tx1"/>
                          </a:solidFill>
                          <a:effectLst/>
                          <a:latin typeface="Avenir Next LT Pro" panose="020B0504020202020204" pitchFamily="34" charset="77"/>
                          <a:ea typeface="+mn-ea"/>
                          <a:cs typeface="+mn-cs"/>
                        </a:rPr>
                        <a:t>:</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Activation of insurance mechanisms to avail funds quickly in response to the disaster, based on predefined conditions or triggers.</a:t>
                      </a:r>
                    </a:p>
                    <a:p>
                      <a:pPr marL="228600" indent="-228600">
                        <a:spcBef>
                          <a:spcPts val="200"/>
                        </a:spcBef>
                        <a:spcAft>
                          <a:spcPts val="200"/>
                        </a:spcAft>
                        <a:buFont typeface="+mj-lt"/>
                        <a:buAutoNum type="arabicPeriod"/>
                      </a:pPr>
                      <a:r>
                        <a:rPr lang="en-US" sz="1100" b="1" i="0" kern="1200">
                          <a:solidFill>
                            <a:schemeClr val="tx1"/>
                          </a:solidFill>
                          <a:effectLst/>
                          <a:latin typeface="Avenir Next LT Pro" panose="020B0504020202020204" pitchFamily="34" charset="77"/>
                          <a:ea typeface="+mn-ea"/>
                          <a:cs typeface="+mn-cs"/>
                        </a:rPr>
                        <a:t>Shock responsive social protection mechanisms</a:t>
                      </a:r>
                      <a:r>
                        <a:rPr lang="en-US" sz="1100" b="0" i="0" kern="1200">
                          <a:solidFill>
                            <a:schemeClr val="tx1"/>
                          </a:solidFill>
                          <a:effectLst/>
                          <a:latin typeface="Avenir Next LT Pro" panose="020B0504020202020204" pitchFamily="34" charset="77"/>
                          <a:ea typeface="+mn-ea"/>
                          <a:cs typeface="+mn-cs"/>
                        </a:rPr>
                        <a:t>:</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Activation of protection mechanisms to assist community members, especially those whose supplies and livelihoods are affected.</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Grants are provided for replacement of housing appliances and house repairs, covering losses in agriculture.</a:t>
                      </a:r>
                    </a:p>
                    <a:p>
                      <a:pPr marL="228600" indent="-228600">
                        <a:spcBef>
                          <a:spcPts val="200"/>
                        </a:spcBef>
                        <a:spcAft>
                          <a:spcPts val="200"/>
                        </a:spcAft>
                        <a:buFont typeface="+mj-lt"/>
                        <a:buAutoNum type="arabicPeriod"/>
                      </a:pPr>
                      <a:r>
                        <a:rPr lang="en-US" sz="1100" b="1" i="0" kern="1200">
                          <a:solidFill>
                            <a:schemeClr val="tx1"/>
                          </a:solidFill>
                          <a:effectLst/>
                          <a:latin typeface="Avenir Next LT Pro" panose="020B0504020202020204" pitchFamily="34" charset="77"/>
                          <a:ea typeface="+mn-ea"/>
                          <a:cs typeface="+mn-cs"/>
                        </a:rPr>
                        <a:t>Shelters activation and management</a:t>
                      </a:r>
                      <a:r>
                        <a:rPr lang="en-US" sz="1100" b="0" i="0" kern="1200">
                          <a:solidFill>
                            <a:schemeClr val="tx1"/>
                          </a:solidFill>
                          <a:effectLst/>
                          <a:latin typeface="Avenir Next LT Pro" panose="020B0504020202020204" pitchFamily="34" charset="77"/>
                          <a:ea typeface="+mn-ea"/>
                          <a:cs typeface="+mn-cs"/>
                        </a:rPr>
                        <a:t>:</a:t>
                      </a:r>
                    </a:p>
                    <a:p>
                      <a:pPr marL="685800" lvl="1" indent="-228600">
                        <a:spcBef>
                          <a:spcPts val="200"/>
                        </a:spcBef>
                        <a:spcAft>
                          <a:spcPts val="200"/>
                        </a:spcAft>
                        <a:buFont typeface="+mj-lt"/>
                        <a:buAutoNum type="alphaLcPeriod"/>
                      </a:pPr>
                      <a:r>
                        <a:rPr lang="en-US" sz="1100" b="0" i="0" kern="1200">
                          <a:solidFill>
                            <a:schemeClr val="tx1"/>
                          </a:solidFill>
                          <a:effectLst/>
                          <a:latin typeface="Avenir Next LT Pro" panose="020B0504020202020204" pitchFamily="34" charset="77"/>
                          <a:ea typeface="+mn-ea"/>
                          <a:cs typeface="+mn-cs"/>
                        </a:rPr>
                        <a:t>Local government takes the lead in managing shelters.</a:t>
                      </a:r>
                    </a:p>
                    <a:p>
                      <a:pPr marL="685800" lvl="1" indent="-228600">
                        <a:buFont typeface="+mj-lt"/>
                        <a:buAutoNum type="alphaLcPeriod"/>
                      </a:pPr>
                      <a:r>
                        <a:rPr lang="en-US" sz="1100" b="0" i="0" kern="1200">
                          <a:solidFill>
                            <a:schemeClr val="tx1"/>
                          </a:solidFill>
                          <a:effectLst/>
                          <a:latin typeface="Avenir Next LT Pro" panose="020B0504020202020204" pitchFamily="34" charset="77"/>
                          <a:ea typeface="+mn-ea"/>
                          <a:cs typeface="+mn-cs"/>
                        </a:rPr>
                        <a:t>Assets that have been prepositioned are used to aid and support the affected population in these shelters.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79481132"/>
                  </a:ext>
                </a:extLst>
              </a:tr>
            </a:tbl>
          </a:graphicData>
        </a:graphic>
      </p:graphicFrame>
    </p:spTree>
    <p:extLst>
      <p:ext uri="{BB962C8B-B14F-4D97-AF65-F5344CB8AC3E}">
        <p14:creationId xmlns:p14="http://schemas.microsoft.com/office/powerpoint/2010/main" val="2310909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yphoon">
            <a:extLst>
              <a:ext uri="{FF2B5EF4-FFF2-40B4-BE49-F238E27FC236}">
                <a16:creationId xmlns:a16="http://schemas.microsoft.com/office/drawing/2014/main" id="{87E7688D-5783-E249-6ABD-EF82CADAA1C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8"/>
          <a:stretch/>
        </p:blipFill>
        <p:spPr bwMode="auto">
          <a:xfrm rot="16200000">
            <a:off x="5568117" y="-5852286"/>
            <a:ext cx="789545" cy="124582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CD40E18-20F0-246B-6106-F3B3900DD135}"/>
              </a:ext>
            </a:extLst>
          </p:cNvPr>
          <p:cNvSpPr/>
          <p:nvPr/>
        </p:nvSpPr>
        <p:spPr>
          <a:xfrm>
            <a:off x="0" y="-31265"/>
            <a:ext cx="12192000" cy="78954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91122CB-1AAC-C0F9-D0F6-07E1D9CC924C}"/>
              </a:ext>
            </a:extLst>
          </p:cNvPr>
          <p:cNvSpPr txBox="1"/>
          <p:nvPr/>
        </p:nvSpPr>
        <p:spPr>
          <a:xfrm>
            <a:off x="163889" y="101898"/>
            <a:ext cx="781335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TROPICAL CYCLONE: GENERAL RESPONSE</a:t>
            </a:r>
          </a:p>
        </p:txBody>
      </p:sp>
      <p:graphicFrame>
        <p:nvGraphicFramePr>
          <p:cNvPr id="2" name="Table 6">
            <a:extLst>
              <a:ext uri="{FF2B5EF4-FFF2-40B4-BE49-F238E27FC236}">
                <a16:creationId xmlns:a16="http://schemas.microsoft.com/office/drawing/2014/main" id="{A6C20B50-137C-CA01-851F-B41181EEA10D}"/>
              </a:ext>
            </a:extLst>
          </p:cNvPr>
          <p:cNvGraphicFramePr>
            <a:graphicFrameLocks noGrp="1"/>
          </p:cNvGraphicFramePr>
          <p:nvPr>
            <p:extLst>
              <p:ext uri="{D42A27DB-BD31-4B8C-83A1-F6EECF244321}">
                <p14:modId xmlns:p14="http://schemas.microsoft.com/office/powerpoint/2010/main" val="2475002574"/>
              </p:ext>
            </p:extLst>
          </p:nvPr>
        </p:nvGraphicFramePr>
        <p:xfrm>
          <a:off x="195943" y="878129"/>
          <a:ext cx="11832166" cy="3802380"/>
        </p:xfrm>
        <a:graphic>
          <a:graphicData uri="http://schemas.openxmlformats.org/drawingml/2006/table">
            <a:tbl>
              <a:tblPr firstRow="1" bandRow="1">
                <a:tableStyleId>{5940675A-B579-460E-94D1-54222C63F5DA}</a:tableStyleId>
              </a:tblPr>
              <a:tblGrid>
                <a:gridCol w="9675845">
                  <a:extLst>
                    <a:ext uri="{9D8B030D-6E8A-4147-A177-3AD203B41FA5}">
                      <a16:colId xmlns:a16="http://schemas.microsoft.com/office/drawing/2014/main" val="1397610462"/>
                    </a:ext>
                  </a:extLst>
                </a:gridCol>
                <a:gridCol w="909626">
                  <a:extLst>
                    <a:ext uri="{9D8B030D-6E8A-4147-A177-3AD203B41FA5}">
                      <a16:colId xmlns:a16="http://schemas.microsoft.com/office/drawing/2014/main" val="1300160662"/>
                    </a:ext>
                  </a:extLst>
                </a:gridCol>
                <a:gridCol w="1246695">
                  <a:extLst>
                    <a:ext uri="{9D8B030D-6E8A-4147-A177-3AD203B41FA5}">
                      <a16:colId xmlns:a16="http://schemas.microsoft.com/office/drawing/2014/main" val="3786587790"/>
                    </a:ext>
                  </a:extLst>
                </a:gridCol>
              </a:tblGrid>
              <a:tr h="198765">
                <a:tc>
                  <a:txBody>
                    <a:bodyPr/>
                    <a:lstStyle/>
                    <a:p>
                      <a:r>
                        <a:rPr lang="en-NP" sz="1000" b="1">
                          <a:solidFill>
                            <a:schemeClr val="bg1"/>
                          </a:solidFill>
                          <a:latin typeface="Avenir Next LT Pro" panose="020B0504020202020204" pitchFamily="34" charset="77"/>
                        </a:rPr>
                        <a:t>PHASE 1 RESPONSE</a:t>
                      </a:r>
                      <a:r>
                        <a:rPr lang="en-NP" sz="1000" b="0" i="1">
                          <a:solidFill>
                            <a:schemeClr val="bg1"/>
                          </a:solidFill>
                          <a:latin typeface="Avenir Next LT Pro" panose="020B0504020202020204" pitchFamily="34" charset="77"/>
                        </a:rPr>
                        <a:t> (duration of first response phase: 3 days to 30 days)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r>
                        <a:rPr lang="en-US" sz="1000" b="1">
                          <a:solidFill>
                            <a:schemeClr val="accent5">
                              <a:lumMod val="75000"/>
                            </a:schemeClr>
                          </a:solidFill>
                          <a:latin typeface="Avenir Next LT Pro" panose="020B0504020202020204" pitchFamily="34" charset="77"/>
                        </a:rPr>
                        <a:t>TRIGGERS:</a:t>
                      </a:r>
                    </a:p>
                    <a:p>
                      <a:pPr marL="171450" indent="-171450">
                        <a:buFont typeface="Arial" panose="020B0604020202020204" pitchFamily="34" charset="0"/>
                        <a:buChar char="•"/>
                      </a:pPr>
                      <a:r>
                        <a:rPr lang="en-US" sz="1000" b="0">
                          <a:solidFill>
                            <a:schemeClr val="accent5">
                              <a:lumMod val="75000"/>
                            </a:schemeClr>
                          </a:solidFill>
                          <a:latin typeface="Avenir Next LT Pro" panose="020B0504020202020204" pitchFamily="34" charset="77"/>
                        </a:rPr>
                        <a:t>Official announcements - e.g. president declares emergency based on damage reports. In other regions, government announcement during anticipatory phase can trigger response</a:t>
                      </a:r>
                    </a:p>
                    <a:p>
                      <a:pPr marL="171450" indent="-171450">
                        <a:buFont typeface="Arial" panose="020B0604020202020204" pitchFamily="34" charset="0"/>
                        <a:buChar char="•"/>
                      </a:pPr>
                      <a:r>
                        <a:rPr lang="en-US" sz="1000" b="0">
                          <a:solidFill>
                            <a:schemeClr val="accent5">
                              <a:lumMod val="75000"/>
                            </a:schemeClr>
                          </a:solidFill>
                          <a:latin typeface="Avenir Next LT Pro" panose="020B0504020202020204" pitchFamily="34" charset="77"/>
                        </a:rPr>
                        <a:t>Information on number of lives lost, missing individuals, reported injuries</a:t>
                      </a:r>
                    </a:p>
                    <a:p>
                      <a:pPr marL="171450" indent="-171450">
                        <a:buFont typeface="Arial" panose="020B0604020202020204" pitchFamily="34" charset="0"/>
                        <a:buChar char="•"/>
                      </a:pPr>
                      <a:r>
                        <a:rPr lang="en-US" sz="1000" b="0">
                          <a:solidFill>
                            <a:schemeClr val="accent5">
                              <a:lumMod val="75000"/>
                            </a:schemeClr>
                          </a:solidFill>
                          <a:latin typeface="Avenir Next LT Pro" panose="020B0504020202020204" pitchFamily="34" charset="77"/>
                        </a:rPr>
                        <a:t>Reports on flooding </a:t>
                      </a:r>
                    </a:p>
                    <a:p>
                      <a:pPr marL="171450" indent="-171450">
                        <a:buFont typeface="Arial" panose="020B0604020202020204" pitchFamily="34" charset="0"/>
                        <a:buChar char="•"/>
                      </a:pPr>
                      <a:endParaRPr lang="en-US" sz="1000" b="0">
                        <a:solidFill>
                          <a:schemeClr val="tx1"/>
                        </a:solidFill>
                        <a:latin typeface="Avenir Next LT Pro" panose="020B0504020202020204" pitchFamily="34" charset="77"/>
                      </a:endParaRPr>
                    </a:p>
                    <a:p>
                      <a:pPr marL="0" indent="0">
                        <a:buFont typeface="Arial" panose="020B0604020202020204" pitchFamily="34" charset="0"/>
                        <a:buNone/>
                      </a:pPr>
                      <a:r>
                        <a:rPr lang="en-US" sz="1000" b="1">
                          <a:solidFill>
                            <a:schemeClr val="accent5">
                              <a:lumMod val="50000"/>
                            </a:schemeClr>
                          </a:solidFill>
                          <a:latin typeface="Avenir Next LT Pro" panose="020B0504020202020204" pitchFamily="34" charset="77"/>
                        </a:rPr>
                        <a:t>ACTION: </a:t>
                      </a: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Immediate </a:t>
                      </a:r>
                      <a:r>
                        <a:rPr lang="en-US" sz="1050" b="1">
                          <a:solidFill>
                            <a:schemeClr val="accent5">
                              <a:lumMod val="50000"/>
                            </a:schemeClr>
                          </a:solidFill>
                          <a:latin typeface="Avenir Next LT Pro" panose="020B0504020202020204" pitchFamily="34" charset="77"/>
                        </a:rPr>
                        <a:t>Life-saving Measures:</a:t>
                      </a:r>
                    </a:p>
                    <a:p>
                      <a:pPr marL="685800" lvl="1" indent="-228600">
                        <a:buFont typeface="+mj-lt"/>
                        <a:buAutoNum type="alphaLcPeriod"/>
                      </a:pPr>
                      <a:r>
                        <a:rPr lang="en-US" sz="1050" b="0">
                          <a:solidFill>
                            <a:schemeClr val="tx1">
                              <a:lumMod val="85000"/>
                              <a:lumOff val="15000"/>
                            </a:schemeClr>
                          </a:solidFill>
                          <a:latin typeface="Avenir Next LT Pro" panose="020B0504020202020204" pitchFamily="34" charset="77"/>
                        </a:rPr>
                        <a:t>Life as the first priority, which includes dispatching emergency services.</a:t>
                      </a:r>
                    </a:p>
                    <a:p>
                      <a:pPr marL="685800" lvl="1" indent="-228600">
                        <a:buFont typeface="+mj-lt"/>
                        <a:buAutoNum type="alphaLcPeriod"/>
                      </a:pPr>
                      <a:r>
                        <a:rPr lang="en-US" sz="1050" b="0">
                          <a:solidFill>
                            <a:schemeClr val="tx1">
                              <a:lumMod val="85000"/>
                              <a:lumOff val="15000"/>
                            </a:schemeClr>
                          </a:solidFill>
                          <a:latin typeface="Avenir Next LT Pro" panose="020B0504020202020204" pitchFamily="34" charset="77"/>
                        </a:rPr>
                        <a:t>Search, rescue, and assistance operations.</a:t>
                      </a:r>
                    </a:p>
                    <a:p>
                      <a:pPr marL="685800" lvl="1" indent="-228600">
                        <a:buFont typeface="+mj-lt"/>
                        <a:buAutoNum type="alphaLcPeriod"/>
                      </a:pPr>
                      <a:r>
                        <a:rPr lang="en-US" sz="1050" b="0">
                          <a:solidFill>
                            <a:schemeClr val="tx1">
                              <a:lumMod val="85000"/>
                              <a:lumOff val="15000"/>
                            </a:schemeClr>
                          </a:solidFill>
                          <a:latin typeface="Avenir Next LT Pro" panose="020B0504020202020204" pitchFamily="34" charset="77"/>
                        </a:rPr>
                        <a:t>Treatment and care of casualties.</a:t>
                      </a:r>
                    </a:p>
                    <a:p>
                      <a:pPr marL="685800" lvl="1" indent="-228600">
                        <a:buFont typeface="+mj-lt"/>
                        <a:buAutoNum type="alphaLcPeriod"/>
                      </a:pPr>
                      <a:r>
                        <a:rPr lang="en-US" sz="1050" b="0">
                          <a:solidFill>
                            <a:schemeClr val="tx1">
                              <a:lumMod val="85000"/>
                              <a:lumOff val="15000"/>
                            </a:schemeClr>
                          </a:solidFill>
                          <a:latin typeface="Avenir Next LT Pro" panose="020B0504020202020204" pitchFamily="34" charset="77"/>
                        </a:rPr>
                        <a:t>Health, medical assistance, and mobile clinics.</a:t>
                      </a:r>
                    </a:p>
                    <a:p>
                      <a:pPr marL="228600" lvl="0" indent="-228600">
                        <a:buFont typeface="+mj-lt"/>
                        <a:buAutoNum type="arabicPeriod"/>
                      </a:pPr>
                      <a:r>
                        <a:rPr lang="en-US" sz="1050" b="1">
                          <a:solidFill>
                            <a:schemeClr val="accent5">
                              <a:lumMod val="50000"/>
                            </a:schemeClr>
                          </a:solidFill>
                          <a:latin typeface="Avenir Next LT Pro" panose="020B0504020202020204" pitchFamily="34" charset="77"/>
                        </a:rPr>
                        <a:t>Essential Supplies Distribution:</a:t>
                      </a:r>
                    </a:p>
                    <a:p>
                      <a:pPr marL="685800" lvl="1" indent="-228600">
                        <a:buFont typeface="+mj-lt"/>
                        <a:buAutoNum type="alphaLcPeriod"/>
                      </a:pPr>
                      <a:r>
                        <a:rPr lang="en-US" sz="1050" b="0">
                          <a:solidFill>
                            <a:schemeClr val="tx1">
                              <a:lumMod val="85000"/>
                              <a:lumOff val="15000"/>
                            </a:schemeClr>
                          </a:solidFill>
                          <a:latin typeface="Avenir Next LT Pro" panose="020B0504020202020204" pitchFamily="34" charset="77"/>
                        </a:rPr>
                        <a:t>Supply of food, water, emergency supplies, medicine, etc.</a:t>
                      </a:r>
                    </a:p>
                    <a:p>
                      <a:pPr marL="685800" lvl="1" indent="-228600">
                        <a:buFont typeface="+mj-lt"/>
                        <a:buAutoNum type="alphaLcPeriod"/>
                      </a:pPr>
                      <a:r>
                        <a:rPr lang="en-US" sz="1050" b="0">
                          <a:solidFill>
                            <a:schemeClr val="tx1">
                              <a:lumMod val="85000"/>
                              <a:lumOff val="15000"/>
                            </a:schemeClr>
                          </a:solidFill>
                          <a:latin typeface="Avenir Next LT Pro" panose="020B0504020202020204" pitchFamily="34" charset="77"/>
                        </a:rPr>
                        <a:t>Mobilize basic supplies, essential goods, and products.</a:t>
                      </a:r>
                    </a:p>
                    <a:p>
                      <a:pPr marL="685800" lvl="1" indent="-228600">
                        <a:buFont typeface="+mj-lt"/>
                        <a:buAutoNum type="alphaLcPeriod"/>
                      </a:pPr>
                      <a:r>
                        <a:rPr lang="en-US" sz="1050" b="0">
                          <a:solidFill>
                            <a:schemeClr val="tx1">
                              <a:lumMod val="85000"/>
                              <a:lumOff val="15000"/>
                            </a:schemeClr>
                          </a:solidFill>
                          <a:latin typeface="Avenir Next LT Pro" panose="020B0504020202020204" pitchFamily="34" charset="77"/>
                        </a:rPr>
                        <a:t>Food distribution and support for water, sanitation and hygiene (WASH).</a:t>
                      </a:r>
                      <a:endParaRPr lang="en-US" sz="1050" b="1" kern="1200">
                        <a:solidFill>
                          <a:schemeClr val="accent5">
                            <a:lumMod val="50000"/>
                          </a:schemeClr>
                        </a:solidFill>
                        <a:latin typeface="Avenir Next LT Pro" panose="020B0504020202020204" pitchFamily="34" charset="77"/>
                        <a:ea typeface="+mn-ea"/>
                        <a:cs typeface="+mn-cs"/>
                      </a:endParaRPr>
                    </a:p>
                    <a:p>
                      <a:r>
                        <a:rPr lang="en-US" sz="1050" b="1" kern="1200">
                          <a:solidFill>
                            <a:schemeClr val="accent5">
                              <a:lumMod val="50000"/>
                            </a:schemeClr>
                          </a:solidFill>
                          <a:latin typeface="Avenir Next LT Pro" panose="020B0504020202020204" pitchFamily="34" charset="77"/>
                          <a:ea typeface="+mn-ea"/>
                          <a:cs typeface="+mn-cs"/>
                        </a:rPr>
                        <a:t>3. Shelter and Accommodation: </a:t>
                      </a:r>
                      <a:r>
                        <a:rPr lang="en-US" sz="1050" b="0" i="0" kern="1200">
                          <a:solidFill>
                            <a:schemeClr val="tx1">
                              <a:lumMod val="85000"/>
                              <a:lumOff val="15000"/>
                            </a:schemeClr>
                          </a:solidFill>
                          <a:effectLst/>
                          <a:latin typeface="Avenir Next LT Pro" panose="020B0504020202020204" pitchFamily="34" charset="77"/>
                          <a:ea typeface="+mn-ea"/>
                          <a:cs typeface="+mn-cs"/>
                        </a:rPr>
                        <a:t>Move people to temporary shelters like gymnasiums, hotels, schools, churches, and other safe zones.</a:t>
                      </a:r>
                    </a:p>
                    <a:p>
                      <a:r>
                        <a:rPr lang="en-US" sz="1050" b="1" i="0" kern="1200">
                          <a:solidFill>
                            <a:schemeClr val="accent1">
                              <a:lumMod val="50000"/>
                            </a:schemeClr>
                          </a:solidFill>
                          <a:effectLst/>
                          <a:latin typeface="Avenir Next LT Pro" panose="020B0504020202020204" pitchFamily="34" charset="77"/>
                          <a:ea typeface="+mn-ea"/>
                          <a:cs typeface="+mn-cs"/>
                        </a:rPr>
                        <a:t>4</a:t>
                      </a:r>
                      <a:r>
                        <a:rPr lang="en-US" sz="1050" b="0" i="0" kern="1200">
                          <a:solidFill>
                            <a:schemeClr val="tx1">
                              <a:lumMod val="85000"/>
                              <a:lumOff val="15000"/>
                            </a:schemeClr>
                          </a:solidFill>
                          <a:effectLst/>
                          <a:latin typeface="Avenir Next LT Pro" panose="020B0504020202020204" pitchFamily="34" charset="77"/>
                          <a:ea typeface="+mn-ea"/>
                          <a:cs typeface="+mn-cs"/>
                        </a:rPr>
                        <a:t>. </a:t>
                      </a:r>
                      <a:r>
                        <a:rPr lang="en-US" sz="1050" b="1" i="0" kern="1200">
                          <a:solidFill>
                            <a:schemeClr val="accent5">
                              <a:lumMod val="50000"/>
                            </a:schemeClr>
                          </a:solidFill>
                          <a:effectLst/>
                          <a:latin typeface="Avenir Next LT Pro" panose="020B0504020202020204" pitchFamily="34" charset="77"/>
                          <a:ea typeface="+mn-ea"/>
                          <a:cs typeface="+mn-cs"/>
                        </a:rPr>
                        <a:t>Infrastructure and damage assessment: </a:t>
                      </a:r>
                      <a:r>
                        <a:rPr lang="en-US" sz="1050" b="0" i="0" kern="1200">
                          <a:solidFill>
                            <a:schemeClr val="tx1">
                              <a:lumMod val="85000"/>
                              <a:lumOff val="15000"/>
                            </a:schemeClr>
                          </a:solidFill>
                          <a:effectLst/>
                          <a:latin typeface="Avenir Next LT Pro" panose="020B0504020202020204" pitchFamily="34" charset="77"/>
                          <a:ea typeface="+mn-ea"/>
                          <a:cs typeface="+mn-cs"/>
                        </a:rPr>
                        <a:t>to check the stability of roads, houses, schools, hospitals</a:t>
                      </a:r>
                    </a:p>
                    <a:p>
                      <a:r>
                        <a:rPr lang="en-US" sz="1050" b="1" i="0" kern="1200">
                          <a:solidFill>
                            <a:schemeClr val="accent5">
                              <a:lumMod val="50000"/>
                            </a:schemeClr>
                          </a:solidFill>
                          <a:effectLst/>
                          <a:latin typeface="Avenir Next LT Pro" panose="020B0504020202020204" pitchFamily="34" charset="77"/>
                          <a:ea typeface="+mn-ea"/>
                          <a:cs typeface="+mn-cs"/>
                        </a:rPr>
                        <a:t>5. Logistics and communications: </a:t>
                      </a:r>
                      <a:r>
                        <a:rPr lang="en-US" sz="1050" b="0" i="0" kern="1200">
                          <a:solidFill>
                            <a:schemeClr val="tx1">
                              <a:lumMod val="85000"/>
                              <a:lumOff val="15000"/>
                            </a:schemeClr>
                          </a:solidFill>
                          <a:effectLst/>
                          <a:latin typeface="Avenir Next LT Pro" panose="020B0504020202020204" pitchFamily="34" charset="77"/>
                          <a:ea typeface="+mn-ea"/>
                          <a:cs typeface="+mn-cs"/>
                        </a:rPr>
                        <a:t>Aerial surveillance, clearance and access measures for responders, electricity and power supply assessment and repair</a:t>
                      </a:r>
                    </a:p>
                    <a:p>
                      <a:r>
                        <a:rPr lang="en-US" sz="1050" b="1" i="0" kern="1200">
                          <a:solidFill>
                            <a:schemeClr val="accent5">
                              <a:lumMod val="50000"/>
                            </a:schemeClr>
                          </a:solidFill>
                          <a:effectLst/>
                          <a:latin typeface="Avenir Next LT Pro" panose="020B0504020202020204" pitchFamily="34" charset="77"/>
                          <a:ea typeface="+mn-ea"/>
                          <a:cs typeface="+mn-cs"/>
                        </a:rPr>
                        <a:t>6. Coordination and international assistance </a:t>
                      </a:r>
                      <a:r>
                        <a:rPr lang="en-US" sz="1050" b="0" i="0" kern="1200">
                          <a:solidFill>
                            <a:schemeClr val="tx1">
                              <a:lumMod val="85000"/>
                              <a:lumOff val="15000"/>
                            </a:schemeClr>
                          </a:solidFill>
                          <a:effectLst/>
                          <a:latin typeface="Avenir Next LT Pro" panose="020B0504020202020204" pitchFamily="34" charset="77"/>
                          <a:ea typeface="+mn-ea"/>
                          <a:cs typeface="+mn-cs"/>
                        </a:rPr>
                        <a:t>with overall command from national levels, provision of support personnel and coordination with NGOs and request of international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kern="1200">
                          <a:solidFill>
                            <a:schemeClr val="accent5">
                              <a:lumMod val="50000"/>
                            </a:schemeClr>
                          </a:solidFill>
                          <a:effectLst/>
                          <a:latin typeface="Avenir Next LT Pro" panose="020B0504020202020204" pitchFamily="34" charset="77"/>
                          <a:ea typeface="+mn-ea"/>
                          <a:cs typeface="+mn-cs"/>
                        </a:rPr>
                        <a:t>7. Health and well-being: </a:t>
                      </a:r>
                      <a:r>
                        <a:rPr lang="en-US" sz="1050" b="0" i="0" kern="1200">
                          <a:solidFill>
                            <a:schemeClr val="tx1">
                              <a:lumMod val="85000"/>
                              <a:lumOff val="15000"/>
                            </a:schemeClr>
                          </a:solidFill>
                          <a:effectLst/>
                          <a:latin typeface="Avenir Next LT Pro" panose="020B0504020202020204" pitchFamily="34" charset="77"/>
                          <a:ea typeface="+mn-ea"/>
                          <a:cs typeface="+mn-cs"/>
                        </a:rPr>
                        <a:t>Set up of temporary clinics, trauma facilities, distribution of health supplies like facemasks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b="0">
                          <a:latin typeface="Avenir Next LT Pro" panose="020B0504020202020204" pitchFamily="34" charset="77"/>
                        </a:rPr>
                        <a:t>Need to identify new evacuation sites and the necessary supplies required for these locations</a:t>
                      </a:r>
                    </a:p>
                    <a:p>
                      <a:pPr marL="171450" indent="-171450">
                        <a:buFont typeface="Arial" panose="020B0604020202020204" pitchFamily="34" charset="0"/>
                        <a:buChar char="•"/>
                      </a:pPr>
                      <a:r>
                        <a:rPr lang="en-US" sz="1000" b="0">
                          <a:latin typeface="Avenir Next LT Pro" panose="020B0504020202020204" pitchFamily="34" charset="77"/>
                        </a:rPr>
                        <a:t>Methods for accurate assessment of the damage caused by the cyclone.</a:t>
                      </a:r>
                    </a:p>
                    <a:p>
                      <a:pPr marL="171450" indent="-171450">
                        <a:buFont typeface="Arial" panose="020B0604020202020204" pitchFamily="34" charset="0"/>
                        <a:buChar char="•"/>
                      </a:pPr>
                      <a:r>
                        <a:rPr lang="en-US" sz="1000" b="0">
                          <a:latin typeface="Avenir Next LT Pro" panose="020B0504020202020204" pitchFamily="34" charset="77"/>
                        </a:rPr>
                        <a:t>assessment of non-economic losses after the event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graphicFrame>
        <p:nvGraphicFramePr>
          <p:cNvPr id="3" name="Table 6">
            <a:extLst>
              <a:ext uri="{FF2B5EF4-FFF2-40B4-BE49-F238E27FC236}">
                <a16:creationId xmlns:a16="http://schemas.microsoft.com/office/drawing/2014/main" id="{E04AB96F-8835-52FE-2D07-C6A375EF5230}"/>
              </a:ext>
            </a:extLst>
          </p:cNvPr>
          <p:cNvGraphicFramePr>
            <a:graphicFrameLocks noGrp="1"/>
          </p:cNvGraphicFramePr>
          <p:nvPr>
            <p:extLst>
              <p:ext uri="{D42A27DB-BD31-4B8C-83A1-F6EECF244321}">
                <p14:modId xmlns:p14="http://schemas.microsoft.com/office/powerpoint/2010/main" val="509116262"/>
              </p:ext>
            </p:extLst>
          </p:nvPr>
        </p:nvGraphicFramePr>
        <p:xfrm>
          <a:off x="163889" y="4687764"/>
          <a:ext cx="11864220" cy="2011680"/>
        </p:xfrm>
        <a:graphic>
          <a:graphicData uri="http://schemas.openxmlformats.org/drawingml/2006/table">
            <a:tbl>
              <a:tblPr firstRow="1" bandRow="1">
                <a:tableStyleId>{5940675A-B579-460E-94D1-54222C63F5DA}</a:tableStyleId>
              </a:tblPr>
              <a:tblGrid>
                <a:gridCol w="9726560">
                  <a:extLst>
                    <a:ext uri="{9D8B030D-6E8A-4147-A177-3AD203B41FA5}">
                      <a16:colId xmlns:a16="http://schemas.microsoft.com/office/drawing/2014/main" val="1397610462"/>
                    </a:ext>
                  </a:extLst>
                </a:gridCol>
                <a:gridCol w="890965">
                  <a:extLst>
                    <a:ext uri="{9D8B030D-6E8A-4147-A177-3AD203B41FA5}">
                      <a16:colId xmlns:a16="http://schemas.microsoft.com/office/drawing/2014/main" val="1300160662"/>
                    </a:ext>
                  </a:extLst>
                </a:gridCol>
                <a:gridCol w="1246695">
                  <a:extLst>
                    <a:ext uri="{9D8B030D-6E8A-4147-A177-3AD203B41FA5}">
                      <a16:colId xmlns:a16="http://schemas.microsoft.com/office/drawing/2014/main" val="3786587790"/>
                    </a:ext>
                  </a:extLst>
                </a:gridCol>
              </a:tblGrid>
              <a:tr h="159634">
                <a:tc>
                  <a:txBody>
                    <a:bodyPr/>
                    <a:lstStyle/>
                    <a:p>
                      <a:r>
                        <a:rPr lang="en-NP" sz="1000" b="1">
                          <a:solidFill>
                            <a:schemeClr val="bg1"/>
                          </a:solidFill>
                          <a:latin typeface="Avenir Next LT Pro" panose="020B0504020202020204" pitchFamily="34" charset="77"/>
                        </a:rPr>
                        <a:t>PHASE 2 RESPONSE</a:t>
                      </a:r>
                      <a:r>
                        <a:rPr lang="en-NP" sz="1000" b="0" i="1">
                          <a:solidFill>
                            <a:schemeClr val="bg1"/>
                          </a:solidFill>
                          <a:latin typeface="Avenir Next LT Pro" panose="020B0504020202020204" pitchFamily="34" charset="77"/>
                        </a:rPr>
                        <a:t> (duration of response: 3 – 4 months)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733650">
                <a:tc>
                  <a:txBody>
                    <a:bodyPr/>
                    <a:lstStyle/>
                    <a:p>
                      <a:r>
                        <a:rPr lang="en-US" sz="1000" b="1">
                          <a:solidFill>
                            <a:schemeClr val="accent5">
                              <a:lumMod val="50000"/>
                            </a:schemeClr>
                          </a:solidFill>
                          <a:latin typeface="Avenir Next LT Pro" panose="020B0504020202020204" pitchFamily="34" charset="77"/>
                        </a:rPr>
                        <a:t>TRIGGERS:</a:t>
                      </a:r>
                    </a:p>
                    <a:p>
                      <a:pPr marL="171450" indent="-171450">
                        <a:buFont typeface="Arial" panose="020B0604020202020204" pitchFamily="34" charset="0"/>
                        <a:buChar char="•"/>
                      </a:pPr>
                      <a:r>
                        <a:rPr lang="en-US" sz="1000" b="0">
                          <a:solidFill>
                            <a:schemeClr val="tx1"/>
                          </a:solidFill>
                          <a:latin typeface="Avenir Next LT Pro" panose="020B0504020202020204" pitchFamily="34" charset="77"/>
                        </a:rPr>
                        <a:t>Reduction of rain intensity; less wind; flood waters subsiding</a:t>
                      </a:r>
                    </a:p>
                    <a:p>
                      <a:pPr marL="171450" indent="-171450">
                        <a:buFont typeface="Arial" panose="020B0604020202020204" pitchFamily="34" charset="0"/>
                        <a:buChar char="•"/>
                      </a:pPr>
                      <a:r>
                        <a:rPr lang="en-US" sz="1000" b="0">
                          <a:solidFill>
                            <a:schemeClr val="tx1"/>
                          </a:solidFill>
                          <a:latin typeface="Avenir Next LT Pro" panose="020B0504020202020204" pitchFamily="34" charset="77"/>
                        </a:rPr>
                        <a:t>Initial rapid damage assessment reports</a:t>
                      </a:r>
                    </a:p>
                    <a:p>
                      <a:pPr marL="171450" indent="-171450">
                        <a:buFont typeface="Arial" panose="020B0604020202020204" pitchFamily="34" charset="0"/>
                        <a:buChar char="•"/>
                      </a:pPr>
                      <a:endParaRPr lang="en-US" sz="1000" b="0">
                        <a:solidFill>
                          <a:schemeClr val="tx1"/>
                        </a:solidFill>
                        <a:latin typeface="Avenir Next LT Pro" panose="020B0504020202020204" pitchFamily="34" charset="77"/>
                      </a:endParaRPr>
                    </a:p>
                    <a:p>
                      <a:pPr marL="0" indent="0">
                        <a:buFont typeface="Arial" panose="020B0604020202020204" pitchFamily="34" charset="0"/>
                        <a:buNone/>
                      </a:pPr>
                      <a:r>
                        <a:rPr lang="en-US" sz="1000" b="1">
                          <a:solidFill>
                            <a:schemeClr val="accent5">
                              <a:lumMod val="50000"/>
                            </a:schemeClr>
                          </a:solidFill>
                          <a:latin typeface="Avenir Next LT Pro" panose="020B0504020202020204" pitchFamily="34" charset="77"/>
                        </a:rPr>
                        <a:t>ACTION: </a:t>
                      </a: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Preliminary damage assessment </a:t>
                      </a:r>
                      <a:r>
                        <a:rPr lang="en-US" sz="1000" b="0">
                          <a:solidFill>
                            <a:schemeClr val="tx1"/>
                          </a:solidFill>
                          <a:latin typeface="Avenir Next LT Pro" panose="020B0504020202020204" pitchFamily="34" charset="77"/>
                        </a:rPr>
                        <a:t>reported to emergency management organizations by sector specific officers (housing, agricultural officers); PDNA reports prepared</a:t>
                      </a: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Partial rehabilitation of critical infrastructures: </a:t>
                      </a:r>
                      <a:r>
                        <a:rPr lang="en-US" sz="1000" b="0">
                          <a:solidFill>
                            <a:schemeClr val="tx1"/>
                          </a:solidFill>
                          <a:latin typeface="Avenir Next LT Pro" panose="020B0504020202020204" pitchFamily="34" charset="77"/>
                        </a:rPr>
                        <a:t>Reopen road access, clean up of debris and restoration of public services, beach rehabilitation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Support through </a:t>
                      </a:r>
                      <a:r>
                        <a:rPr lang="en-US" sz="1000" b="1">
                          <a:solidFill>
                            <a:schemeClr val="accent5">
                              <a:lumMod val="50000"/>
                            </a:schemeClr>
                          </a:solidFill>
                          <a:latin typeface="Avenir Next LT Pro" panose="020B0504020202020204" pitchFamily="34" charset="77"/>
                        </a:rPr>
                        <a:t>loans and cash grants/ cash transfer </a:t>
                      </a:r>
                      <a:r>
                        <a:rPr lang="en-US" sz="1000" b="0">
                          <a:solidFill>
                            <a:schemeClr val="tx1"/>
                          </a:solidFill>
                          <a:latin typeface="Avenir Next LT Pro" panose="020B0504020202020204" pitchFamily="34" charset="77"/>
                        </a:rPr>
                        <a:t>for livelihood and shelter recovery</a:t>
                      </a: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Community awareness activities</a:t>
                      </a:r>
                      <a:r>
                        <a:rPr lang="en-US" sz="1000" b="0">
                          <a:solidFill>
                            <a:schemeClr val="tx1"/>
                          </a:solidFill>
                          <a:latin typeface="Avenir Next LT Pro" panose="020B0504020202020204" pitchFamily="34" charset="77"/>
                        </a:rPr>
                        <a:t>, post disaster counselling</a:t>
                      </a: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Continued coordination within the disaster committees, </a:t>
                      </a:r>
                      <a:r>
                        <a:rPr lang="en-US" sz="1000" b="0">
                          <a:solidFill>
                            <a:schemeClr val="tx1"/>
                          </a:solidFill>
                          <a:latin typeface="Avenir Next LT Pro" panose="020B0504020202020204" pitchFamily="34" charset="77"/>
                        </a:rPr>
                        <a:t>and updating of recovery plans and balance sheets based on 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000" b="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10" name="TextBox 9">
            <a:extLst>
              <a:ext uri="{FF2B5EF4-FFF2-40B4-BE49-F238E27FC236}">
                <a16:creationId xmlns:a16="http://schemas.microsoft.com/office/drawing/2014/main" id="{B9363C5E-2EC2-C4E8-BBC7-4E2E78963E6A}"/>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8 hrs-7 days;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7 days - 2 yrs)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581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a:extLst>
              <a:ext uri="{FF2B5EF4-FFF2-40B4-BE49-F238E27FC236}">
                <a16:creationId xmlns:a16="http://schemas.microsoft.com/office/drawing/2014/main" id="{73D835AD-67FF-0A45-E458-06728B25A1EC}"/>
              </a:ext>
            </a:extLst>
          </p:cNvPr>
          <p:cNvGraphicFramePr>
            <a:graphicFrameLocks noGrp="1"/>
          </p:cNvGraphicFramePr>
          <p:nvPr>
            <p:extLst>
              <p:ext uri="{D42A27DB-BD31-4B8C-83A1-F6EECF244321}">
                <p14:modId xmlns:p14="http://schemas.microsoft.com/office/powerpoint/2010/main" val="370240405"/>
              </p:ext>
            </p:extLst>
          </p:nvPr>
        </p:nvGraphicFramePr>
        <p:xfrm>
          <a:off x="163889" y="831424"/>
          <a:ext cx="11864220" cy="5471160"/>
        </p:xfrm>
        <a:graphic>
          <a:graphicData uri="http://schemas.openxmlformats.org/drawingml/2006/table">
            <a:tbl>
              <a:tblPr firstRow="1" bandRow="1">
                <a:tableStyleId>{5940675A-B579-460E-94D1-54222C63F5DA}</a:tableStyleId>
              </a:tblPr>
              <a:tblGrid>
                <a:gridCol w="6609051">
                  <a:extLst>
                    <a:ext uri="{9D8B030D-6E8A-4147-A177-3AD203B41FA5}">
                      <a16:colId xmlns:a16="http://schemas.microsoft.com/office/drawing/2014/main" val="1397610462"/>
                    </a:ext>
                  </a:extLst>
                </a:gridCol>
                <a:gridCol w="2668772">
                  <a:extLst>
                    <a:ext uri="{9D8B030D-6E8A-4147-A177-3AD203B41FA5}">
                      <a16:colId xmlns:a16="http://schemas.microsoft.com/office/drawing/2014/main" val="1300160662"/>
                    </a:ext>
                  </a:extLst>
                </a:gridCol>
                <a:gridCol w="2586397">
                  <a:extLst>
                    <a:ext uri="{9D8B030D-6E8A-4147-A177-3AD203B41FA5}">
                      <a16:colId xmlns:a16="http://schemas.microsoft.com/office/drawing/2014/main" val="3786587790"/>
                    </a:ext>
                  </a:extLst>
                </a:gridCol>
              </a:tblGrid>
              <a:tr h="198765">
                <a:tc>
                  <a:txBody>
                    <a:bodyPr/>
                    <a:lstStyle/>
                    <a:p>
                      <a:r>
                        <a:rPr lang="en-NP" sz="1000" b="1">
                          <a:solidFill>
                            <a:schemeClr val="bg1"/>
                          </a:solidFill>
                          <a:latin typeface="Avenir Next LT Pro" panose="020B0504020202020204" pitchFamily="34" charset="77"/>
                        </a:rPr>
                        <a:t>PHASE 1 RECOVERY / </a:t>
                      </a:r>
                      <a:r>
                        <a:rPr lang="en-NP" sz="1000" b="1">
                          <a:solidFill>
                            <a:srgbClr val="FFC000"/>
                          </a:solidFill>
                          <a:latin typeface="Avenir Next LT Pro" panose="020B0504020202020204" pitchFamily="34" charset="77"/>
                        </a:rPr>
                        <a:t>REHABILITATION</a:t>
                      </a:r>
                      <a:r>
                        <a:rPr lang="en-NP" sz="1000" b="1">
                          <a:solidFill>
                            <a:schemeClr val="bg1"/>
                          </a:solidFill>
                          <a:latin typeface="Avenir Next LT Pro" panose="020B0504020202020204" pitchFamily="34" charset="77"/>
                        </a:rPr>
                        <a:t> (duration: 6 months – 3 years depending on scale of disaster)</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a:solidFill>
                            <a:schemeClr val="accent5">
                              <a:lumMod val="50000"/>
                            </a:schemeClr>
                          </a:solidFill>
                          <a:latin typeface="Avenir Next LT Pro" panose="020B0504020202020204" pitchFamily="34" charset="77"/>
                        </a:rPr>
                        <a:t>TRIGGERS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a:solidFill>
                            <a:schemeClr val="tx1"/>
                          </a:solidFill>
                          <a:latin typeface="Avenir Next LT Pro" panose="020B0504020202020204" pitchFamily="34" charset="77"/>
                        </a:rPr>
                        <a:t>Based on damage assessment reports, PDNAs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a:solidFill>
                          <a:schemeClr val="tx1"/>
                        </a:solidFill>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a:solidFill>
                            <a:schemeClr val="accent5">
                              <a:lumMod val="50000"/>
                            </a:schemeClr>
                          </a:solidFill>
                          <a:latin typeface="Avenir Next LT Pro" panose="020B0504020202020204" pitchFamily="34" charset="77"/>
                        </a:rPr>
                        <a:t>ACTION</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Prioritize rebuilding essential infrastructures like electricity services, communication infrastructures, hospitals, roads and removal of debris and mud</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Use of emergency funds as well as management and execution of recovery works</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Rebuilding of homes. Countries in APAC (Fiji) have </a:t>
                      </a:r>
                      <a:r>
                        <a:rPr lang="en-US" sz="1000" b="1" i="1">
                          <a:solidFill>
                            <a:schemeClr val="tx1"/>
                          </a:solidFill>
                          <a:latin typeface="Avenir Next LT Pro" panose="020B0504020202020204" pitchFamily="34" charset="77"/>
                        </a:rPr>
                        <a:t>help for homes </a:t>
                      </a:r>
                      <a:r>
                        <a:rPr lang="en-US" sz="1000" b="0" i="0">
                          <a:solidFill>
                            <a:schemeClr val="tx1"/>
                          </a:solidFill>
                          <a:latin typeface="Avenir Next LT Pro" panose="020B0504020202020204" pitchFamily="34" charset="77"/>
                        </a:rPr>
                        <a:t>initiative</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00" b="0" i="0">
                          <a:solidFill>
                            <a:schemeClr val="tx1"/>
                          </a:solidFill>
                          <a:latin typeface="Avenir Next LT Pro" panose="020B0504020202020204" pitchFamily="34" charset="77"/>
                        </a:rPr>
                        <a:t>Restructuring of livelihoods, like supporting farmers through introducing drought-resistant crops in Africa.</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00" b="0" i="0">
                          <a:solidFill>
                            <a:schemeClr val="tx1"/>
                          </a:solidFill>
                          <a:latin typeface="Avenir Next LT Pro" panose="020B0504020202020204" pitchFamily="34" charset="77"/>
                        </a:rPr>
                        <a:t>Psychological support and counselling </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00" b="0" i="0">
                          <a:solidFill>
                            <a:schemeClr val="tx1"/>
                          </a:solidFill>
                          <a:latin typeface="Avenir Next LT Pro" panose="020B0504020202020204" pitchFamily="34" charset="77"/>
                        </a:rPr>
                        <a:t>Recovery </a:t>
                      </a:r>
                      <a:r>
                        <a:rPr lang="en-US" sz="1000" b="0" i="0" err="1">
                          <a:solidFill>
                            <a:schemeClr val="tx1"/>
                          </a:solidFill>
                          <a:latin typeface="Avenir Next LT Pro" panose="020B0504020202020204" pitchFamily="34" charset="77"/>
                        </a:rPr>
                        <a:t>programmes</a:t>
                      </a:r>
                      <a:r>
                        <a:rPr lang="en-US" sz="1000" b="0" i="0">
                          <a:solidFill>
                            <a:schemeClr val="tx1"/>
                          </a:solidFill>
                          <a:latin typeface="Avenir Next LT Pro" panose="020B0504020202020204" pitchFamily="34" charset="77"/>
                        </a:rPr>
                        <a:t> and projects </a:t>
                      </a:r>
                      <a:r>
                        <a:rPr lang="en-US" sz="1000" b="0" i="1">
                          <a:solidFill>
                            <a:schemeClr val="tx1"/>
                          </a:solidFill>
                          <a:latin typeface="Avenir Next LT Pro" panose="020B0504020202020204" pitchFamily="34" charset="77"/>
                        </a:rPr>
                        <a:t>e.g. Enhanced Road Access Project and the Agriculture and Fisheries Cyclone Response Project</a:t>
                      </a:r>
                    </a:p>
                    <a:p>
                      <a:pPr marL="228600" marR="0" lvl="0"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00" b="0" i="1">
                          <a:solidFill>
                            <a:schemeClr val="tx1"/>
                          </a:solidFill>
                          <a:latin typeface="Avenir Next LT Pro" panose="020B0504020202020204" pitchFamily="34" charset="77"/>
                        </a:rPr>
                        <a:t>E</a:t>
                      </a:r>
                      <a:r>
                        <a:rPr lang="en-US" sz="1000" b="0" i="0">
                          <a:solidFill>
                            <a:schemeClr val="tx1"/>
                          </a:solidFill>
                          <a:latin typeface="Avenir Next LT Pro" panose="020B0504020202020204" pitchFamily="34" charset="77"/>
                        </a:rPr>
                        <a:t>mergency procurement of contractors, goods, and services to aid recovery.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00" b="1" kern="1200">
                          <a:solidFill>
                            <a:schemeClr val="accent5">
                              <a:lumMod val="50000"/>
                            </a:schemeClr>
                          </a:solidFill>
                          <a:effectLst/>
                          <a:latin typeface="Avenir Next LT Pro" panose="020B0504020202020204" pitchFamily="34" charset="77"/>
                          <a:ea typeface="+mn-ea"/>
                          <a:cs typeface="+mn-cs"/>
                        </a:rPr>
                        <a:t>Reconstruction/ recovery incomplete due to i</a:t>
                      </a:r>
                      <a:r>
                        <a:rPr lang="en-US" sz="1000" b="1" kern="1200">
                          <a:solidFill>
                            <a:schemeClr val="accent5">
                              <a:lumMod val="50000"/>
                            </a:schemeClr>
                          </a:solidFill>
                          <a:effectLst/>
                          <a:latin typeface="Avenir Next LT Pro" panose="020B0504020202020204" pitchFamily="34" charset="77"/>
                          <a:ea typeface="+mn-ea"/>
                          <a:cs typeface="+mn-cs"/>
                        </a:rPr>
                        <a:t>insufficient funding and technical capabilities. </a:t>
                      </a:r>
                      <a:r>
                        <a:rPr lang="en-US" sz="1000" kern="1200">
                          <a:solidFill>
                            <a:schemeClr val="tx1"/>
                          </a:solidFill>
                          <a:effectLst/>
                          <a:latin typeface="Avenir Next LT Pro" panose="020B0504020202020204" pitchFamily="34" charset="77"/>
                          <a:ea typeface="+mn-ea"/>
                          <a:cs typeface="+mn-cs"/>
                        </a:rPr>
                        <a:t>Occasionally, a region might not fully recover, with inhabitants returning to the vulnerable location. If another disaster strikes, this perpetuates the cycle of destruction and attempted recovery.</a:t>
                      </a:r>
                      <a:endParaRPr lang="en-NP" sz="1000" kern="1200">
                        <a:solidFill>
                          <a:schemeClr val="tx1"/>
                        </a:solidFill>
                        <a:effectLst/>
                        <a:latin typeface="Avenir Next LT Pro" panose="020B0504020202020204" pitchFamily="34" charset="77"/>
                        <a:ea typeface="+mn-ea"/>
                        <a:cs typeface="+mn-cs"/>
                      </a:endParaRPr>
                    </a:p>
                    <a:p>
                      <a:pPr marL="171450" indent="-171450">
                        <a:buFont typeface="Arial" panose="020B0604020202020204" pitchFamily="34" charset="0"/>
                        <a:buChar char="•"/>
                      </a:pPr>
                      <a:endParaRPr lang="en-NP" sz="1000" kern="1200">
                        <a:solidFill>
                          <a:schemeClr val="tx1"/>
                        </a:solidFill>
                        <a:effectLst/>
                        <a:latin typeface="Avenir Next LT Pro" panose="020B0504020202020204" pitchFamily="34" charset="77"/>
                        <a:ea typeface="+mn-ea"/>
                        <a:cs typeface="+mn-cs"/>
                      </a:endParaRPr>
                    </a:p>
                    <a:p>
                      <a:pPr marL="171450" indent="-171450">
                        <a:buFont typeface="Arial" panose="020B0604020202020204" pitchFamily="34" charset="0"/>
                        <a:buChar char="•"/>
                      </a:pPr>
                      <a:r>
                        <a:rPr lang="en-US" sz="1000" kern="1200">
                          <a:solidFill>
                            <a:schemeClr val="tx1"/>
                          </a:solidFill>
                          <a:effectLst/>
                          <a:latin typeface="Avenir Next LT Pro" panose="020B0504020202020204" pitchFamily="34" charset="77"/>
                          <a:ea typeface="+mn-ea"/>
                          <a:cs typeface="+mn-cs"/>
                        </a:rPr>
                        <a:t>L</a:t>
                      </a:r>
                      <a:r>
                        <a:rPr lang="en-NP" sz="1000" kern="1200">
                          <a:solidFill>
                            <a:schemeClr val="tx1"/>
                          </a:solidFill>
                          <a:effectLst/>
                          <a:latin typeface="Avenir Next LT Pro" panose="020B0504020202020204" pitchFamily="34" charset="77"/>
                          <a:ea typeface="+mn-ea"/>
                          <a:cs typeface="+mn-cs"/>
                        </a:rPr>
                        <a:t>ack of agreement between ministries/agencies on how relocation should be approached</a:t>
                      </a:r>
                    </a:p>
                    <a:p>
                      <a:endParaRPr lang="en-NP" sz="1000" kern="1200">
                        <a:solidFill>
                          <a:schemeClr val="tx1"/>
                        </a:solidFill>
                        <a:effectLst/>
                        <a:latin typeface="Avenir Next LT Pro" panose="020B0504020202020204" pitchFamily="34" charset="77"/>
                        <a:ea typeface="+mn-ea"/>
                        <a:cs typeface="+mn-cs"/>
                      </a:endParaRPr>
                    </a:p>
                    <a:p>
                      <a:endParaRPr lang="en-NP" sz="1000" b="1" kern="1200">
                        <a:solidFill>
                          <a:schemeClr val="tx1"/>
                        </a:solidFill>
                        <a:effectLst/>
                        <a:latin typeface="Avenir Next LT Pro" panose="020B0504020202020204" pitchFamily="34" charset="77"/>
                        <a:ea typeface="+mn-ea"/>
                        <a:cs typeface="+mn-cs"/>
                      </a:endParaRPr>
                    </a:p>
                    <a:p>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00" b="0">
                          <a:latin typeface="Avenir Next LT Pro" panose="020B0504020202020204" pitchFamily="34" charset="77"/>
                        </a:rPr>
                        <a:t>Development of tailored guidelines forcountries on resilient housing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r h="214090">
                <a:tc>
                  <a:txBody>
                    <a:bodyPr/>
                    <a:lstStyle/>
                    <a:p>
                      <a:r>
                        <a:rPr lang="en-NP" sz="1000" b="1">
                          <a:solidFill>
                            <a:schemeClr val="bg1"/>
                          </a:solidFill>
                          <a:latin typeface="Avenir Next LT Pro" panose="020B0504020202020204" pitchFamily="34" charset="77"/>
                        </a:rPr>
                        <a:t>PHASE 1 RECOVERY (recovery duration: 1 – 3 years depending on scale of disaster)</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708858294"/>
                  </a:ext>
                </a:extLst>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Rehabilitation efforts extend to agriculture, including cash crops, subsistence farming, livestock, provision of seeds for garden rehabilitation, and replacement of lost fisheries equipment.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Urban and rural housing rehabilitation is addressed with assistance through existing schemes or separate provisions, including the supply of cyclone-resistant building materials for risk reduction.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Special projects for the recovery of livelihoods by economic sector are introduced, along with economic incentives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Revising disaster mitigation activities and integrating reactive adaptation into National Adaptation Plans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Strengthening of Early Warning Systems and training of civil protection units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a:solidFill>
                            <a:schemeClr val="tx1"/>
                          </a:solidFill>
                          <a:latin typeface="Avenir Next LT Pro" panose="020B0504020202020204" pitchFamily="34" charset="77"/>
                        </a:rPr>
                        <a:t>Build new settlements for relocation,  to move people to safer locations.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00">
                          <a:latin typeface="Avenir Next LT Pro" panose="020B0504020202020204" pitchFamily="34" charset="77"/>
                        </a:rPr>
                        <a:t>Funds to rebuild infrastructure</a:t>
                      </a:r>
                    </a:p>
                    <a:p>
                      <a:pPr marL="171450" indent="-171450">
                        <a:buFont typeface="Arial" panose="020B0604020202020204" pitchFamily="34" charset="0"/>
                        <a:buChar char="•"/>
                      </a:pPr>
                      <a:endParaRPr lang="en-NP" sz="1000">
                        <a:latin typeface="Avenir Next LT Pro" panose="020B0504020202020204" pitchFamily="34" charset="77"/>
                      </a:endParaRPr>
                    </a:p>
                    <a:p>
                      <a:pPr marL="171450" indent="-171450">
                        <a:buFont typeface="Arial" panose="020B0604020202020204" pitchFamily="34" charset="0"/>
                        <a:buChar char="•"/>
                      </a:pPr>
                      <a:r>
                        <a:rPr lang="en-NP" sz="1000">
                          <a:latin typeface="Avenir Next LT Pro" panose="020B0504020202020204" pitchFamily="34" charset="77"/>
                        </a:rPr>
                        <a:t>Debt-relief for loss and damage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00" b="0">
                          <a:latin typeface="Avenir Next LT Pro" panose="020B0504020202020204" pitchFamily="34" charset="77"/>
                        </a:rPr>
                        <a:t>Climate smart agricultural practices strategies</a:t>
                      </a:r>
                    </a:p>
                    <a:p>
                      <a:pPr marL="171450" indent="-171450">
                        <a:buFont typeface="Arial" panose="020B0604020202020204" pitchFamily="34" charset="0"/>
                        <a:buChar char="•"/>
                      </a:pPr>
                      <a:endParaRPr lang="en-NP" sz="1000" b="0">
                        <a:latin typeface="Avenir Next LT Pro" panose="020B0504020202020204" pitchFamily="34" charset="77"/>
                      </a:endParaRPr>
                    </a:p>
                    <a:p>
                      <a:pPr marL="171450" indent="-171450">
                        <a:buFont typeface="Arial" panose="020B0604020202020204" pitchFamily="34" charset="0"/>
                        <a:buChar char="•"/>
                      </a:pPr>
                      <a:r>
                        <a:rPr lang="en-NP" sz="1000" b="0">
                          <a:latin typeface="Avenir Next LT Pro" panose="020B0504020202020204" pitchFamily="34" charset="77"/>
                        </a:rPr>
                        <a:t>Debt-for-Nature swap measures to compensate for non economic losses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19784249"/>
                  </a:ext>
                </a:extLst>
              </a:tr>
            </a:tbl>
          </a:graphicData>
        </a:graphic>
      </p:graphicFrame>
      <p:pic>
        <p:nvPicPr>
          <p:cNvPr id="2" name="Picture 2" descr="typhoon">
            <a:extLst>
              <a:ext uri="{FF2B5EF4-FFF2-40B4-BE49-F238E27FC236}">
                <a16:creationId xmlns:a16="http://schemas.microsoft.com/office/drawing/2014/main" id="{87C02519-099E-7666-7612-CD1A72E402A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8"/>
          <a:stretch/>
        </p:blipFill>
        <p:spPr bwMode="auto">
          <a:xfrm rot="16200000">
            <a:off x="5568117" y="-5852286"/>
            <a:ext cx="789545" cy="124582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32C733F-64DF-3194-F211-A440A0DE9F5B}"/>
              </a:ext>
            </a:extLst>
          </p:cNvPr>
          <p:cNvSpPr/>
          <p:nvPr/>
        </p:nvSpPr>
        <p:spPr>
          <a:xfrm>
            <a:off x="0" y="-31265"/>
            <a:ext cx="12192000" cy="78954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6D7A006-46C9-52CF-CCDC-2FA3E45E685A}"/>
              </a:ext>
            </a:extLst>
          </p:cNvPr>
          <p:cNvSpPr txBox="1"/>
          <p:nvPr/>
        </p:nvSpPr>
        <p:spPr>
          <a:xfrm>
            <a:off x="164175" y="158556"/>
            <a:ext cx="4120039"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TROPICAL CYCLONES</a:t>
            </a:r>
          </a:p>
        </p:txBody>
      </p:sp>
      <p:sp>
        <p:nvSpPr>
          <p:cNvPr id="11" name="TextBox 10">
            <a:extLst>
              <a:ext uri="{FF2B5EF4-FFF2-40B4-BE49-F238E27FC236}">
                <a16:creationId xmlns:a16="http://schemas.microsoft.com/office/drawing/2014/main" id="{D75529F2-EC22-0B3A-5D7B-1F67CE9AAC5E}"/>
              </a:ext>
            </a:extLst>
          </p:cNvPr>
          <p:cNvSpPr txBox="1"/>
          <p:nvPr/>
        </p:nvSpPr>
        <p:spPr>
          <a:xfrm>
            <a:off x="6477344" y="158556"/>
            <a:ext cx="5714655"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duration of the event; : 8 hrs-7 days;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overall duration of effects: 7 days - 2 yrs)</a:t>
            </a:r>
            <a:endParaRPr kumimoji="0" lang="en-NP"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11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a:extLst>
              <a:ext uri="{FF2B5EF4-FFF2-40B4-BE49-F238E27FC236}">
                <a16:creationId xmlns:a16="http://schemas.microsoft.com/office/drawing/2014/main" id="{A4AEDE36-DD98-6861-35FD-A8DFBB6D4E4F}"/>
              </a:ext>
            </a:extLst>
          </p:cNvPr>
          <p:cNvSpPr/>
          <p:nvPr/>
        </p:nvSpPr>
        <p:spPr>
          <a:xfrm>
            <a:off x="7925803" y="2622946"/>
            <a:ext cx="3405223" cy="591096"/>
          </a:xfrm>
          <a:prstGeom prst="roundRect">
            <a:avLst>
              <a:gd name="adj" fmla="val 5763"/>
            </a:avLst>
          </a:prstGeom>
          <a:solidFill>
            <a:srgbClr val="2683C6">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P" sz="1800" b="0" i="0" u="none" strike="noStrike" kern="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55" name="Rounded Rectangle 54">
            <a:extLst>
              <a:ext uri="{FF2B5EF4-FFF2-40B4-BE49-F238E27FC236}">
                <a16:creationId xmlns:a16="http://schemas.microsoft.com/office/drawing/2014/main" id="{3ACC259A-CC2A-0409-CEFE-E66FB410587A}"/>
              </a:ext>
            </a:extLst>
          </p:cNvPr>
          <p:cNvSpPr/>
          <p:nvPr/>
        </p:nvSpPr>
        <p:spPr>
          <a:xfrm>
            <a:off x="1469055" y="2187146"/>
            <a:ext cx="2410967" cy="1107807"/>
          </a:xfrm>
          <a:prstGeom prst="roundRect">
            <a:avLst>
              <a:gd name="adj" fmla="val 5763"/>
            </a:avLst>
          </a:prstGeom>
          <a:solidFill>
            <a:srgbClr val="2683C6">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P" sz="1800" b="0" i="0" u="none" strike="noStrike" kern="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2" name="Title 1">
            <a:extLst>
              <a:ext uri="{FF2B5EF4-FFF2-40B4-BE49-F238E27FC236}">
                <a16:creationId xmlns:a16="http://schemas.microsoft.com/office/drawing/2014/main" id="{9C400090-D001-D832-E18F-15F6D2403507}"/>
              </a:ext>
            </a:extLst>
          </p:cNvPr>
          <p:cNvSpPr>
            <a:spLocks noGrp="1"/>
          </p:cNvSpPr>
          <p:nvPr>
            <p:ph type="title"/>
          </p:nvPr>
        </p:nvSpPr>
        <p:spPr/>
        <p:txBody>
          <a:bodyPr/>
          <a:lstStyle/>
          <a:p>
            <a:r>
              <a:rPr lang="en-NP"/>
              <a:t>TIMELINE OF WORKSHOPS</a:t>
            </a:r>
          </a:p>
        </p:txBody>
      </p:sp>
      <p:sp>
        <p:nvSpPr>
          <p:cNvPr id="4" name="Slide Number Placeholder 3">
            <a:extLst>
              <a:ext uri="{FF2B5EF4-FFF2-40B4-BE49-F238E27FC236}">
                <a16:creationId xmlns:a16="http://schemas.microsoft.com/office/drawing/2014/main" id="{1CC2B10B-53F8-0D99-6B3B-E8D83F8243FE}"/>
              </a:ext>
            </a:extLst>
          </p:cNvPr>
          <p:cNvSpPr>
            <a:spLocks noGrp="1"/>
          </p:cNvSpPr>
          <p:nvPr>
            <p:ph type="sldNum" sz="quarter" idx="12"/>
          </p:nvPr>
        </p:nvSpPr>
        <p:spPr/>
        <p:txBody>
          <a:bodyPr/>
          <a:lstStyle/>
          <a:p>
            <a:fld id="{6BD9EE9C-3A9A-458B-8C8B-545D7DF0CA2D}" type="slidenum">
              <a:rPr lang="en-ID" smtClean="0"/>
              <a:pPr/>
              <a:t>4</a:t>
            </a:fld>
            <a:endParaRPr lang="en-ID" dirty="0"/>
          </a:p>
        </p:txBody>
      </p:sp>
      <p:cxnSp>
        <p:nvCxnSpPr>
          <p:cNvPr id="5" name="Straight Connector 4">
            <a:extLst>
              <a:ext uri="{FF2B5EF4-FFF2-40B4-BE49-F238E27FC236}">
                <a16:creationId xmlns:a16="http://schemas.microsoft.com/office/drawing/2014/main" id="{D10AEB7E-0933-ACED-3FDF-1112A7CA6972}"/>
              </a:ext>
            </a:extLst>
          </p:cNvPr>
          <p:cNvCxnSpPr>
            <a:cxnSpLocks/>
          </p:cNvCxnSpPr>
          <p:nvPr/>
        </p:nvCxnSpPr>
        <p:spPr>
          <a:xfrm flipV="1">
            <a:off x="889686" y="3201240"/>
            <a:ext cx="11223057" cy="106496"/>
          </a:xfrm>
          <a:prstGeom prst="line">
            <a:avLst/>
          </a:prstGeom>
          <a:ln w="50800" cap="flat" cmpd="dbl">
            <a:solidFill>
              <a:schemeClr val="tx1">
                <a:lumMod val="50000"/>
                <a:lumOff val="50000"/>
              </a:schemeClr>
            </a:solidFill>
          </a:ln>
          <a:effectLst>
            <a:outerShdw blurRad="50800" dist="38100" dir="2700000" algn="tl" rotWithShape="0">
              <a:prstClr val="black">
                <a:alpha val="21000"/>
              </a:prstClr>
            </a:outerShdw>
          </a:effectLst>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DA5EEE7A-61E7-D3F3-0295-B1D99DFB81C8}"/>
              </a:ext>
            </a:extLst>
          </p:cNvPr>
          <p:cNvGrpSpPr/>
          <p:nvPr/>
        </p:nvGrpSpPr>
        <p:grpSpPr>
          <a:xfrm>
            <a:off x="1218210" y="3244646"/>
            <a:ext cx="457176" cy="390394"/>
            <a:chOff x="1081288" y="2799802"/>
            <a:chExt cx="457176" cy="390394"/>
          </a:xfrm>
        </p:grpSpPr>
        <p:sp>
          <p:nvSpPr>
            <p:cNvPr id="7" name="Oval 6">
              <a:extLst>
                <a:ext uri="{FF2B5EF4-FFF2-40B4-BE49-F238E27FC236}">
                  <a16:creationId xmlns:a16="http://schemas.microsoft.com/office/drawing/2014/main" id="{F3C50CCD-FEA0-983B-B7B8-EFF9EEE46741}"/>
                </a:ext>
              </a:extLst>
            </p:cNvPr>
            <p:cNvSpPr/>
            <p:nvPr/>
          </p:nvSpPr>
          <p:spPr bwMode="auto">
            <a:xfrm rot="16200000">
              <a:off x="1231516" y="2799802"/>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19" name="TextBox 18">
              <a:extLst>
                <a:ext uri="{FF2B5EF4-FFF2-40B4-BE49-F238E27FC236}">
                  <a16:creationId xmlns:a16="http://schemas.microsoft.com/office/drawing/2014/main" id="{DA7F205F-2A1C-B7BD-AFB8-10E9E774DFCC}"/>
                </a:ext>
              </a:extLst>
            </p:cNvPr>
            <p:cNvSpPr txBox="1"/>
            <p:nvPr/>
          </p:nvSpPr>
          <p:spPr>
            <a:xfrm>
              <a:off x="1081288" y="2928586"/>
              <a:ext cx="4571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FEB</a:t>
              </a:r>
            </a:p>
          </p:txBody>
        </p:sp>
      </p:grpSp>
      <p:grpSp>
        <p:nvGrpSpPr>
          <p:cNvPr id="40" name="Group 39">
            <a:extLst>
              <a:ext uri="{FF2B5EF4-FFF2-40B4-BE49-F238E27FC236}">
                <a16:creationId xmlns:a16="http://schemas.microsoft.com/office/drawing/2014/main" id="{D8B8098F-9DC9-205B-01F8-3F60E30C32F0}"/>
              </a:ext>
            </a:extLst>
          </p:cNvPr>
          <p:cNvGrpSpPr/>
          <p:nvPr/>
        </p:nvGrpSpPr>
        <p:grpSpPr>
          <a:xfrm>
            <a:off x="2608709" y="3217335"/>
            <a:ext cx="516488" cy="417705"/>
            <a:chOff x="2096266" y="2772491"/>
            <a:chExt cx="516488" cy="417705"/>
          </a:xfrm>
        </p:grpSpPr>
        <p:sp>
          <p:nvSpPr>
            <p:cNvPr id="8" name="Oval 7">
              <a:extLst>
                <a:ext uri="{FF2B5EF4-FFF2-40B4-BE49-F238E27FC236}">
                  <a16:creationId xmlns:a16="http://schemas.microsoft.com/office/drawing/2014/main" id="{35DBC277-731D-6D6F-79F9-DC7769D3101B}"/>
                </a:ext>
              </a:extLst>
            </p:cNvPr>
            <p:cNvSpPr/>
            <p:nvPr/>
          </p:nvSpPr>
          <p:spPr bwMode="auto">
            <a:xfrm rot="5400000">
              <a:off x="2234472" y="2772491"/>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20" name="TextBox 19">
              <a:extLst>
                <a:ext uri="{FF2B5EF4-FFF2-40B4-BE49-F238E27FC236}">
                  <a16:creationId xmlns:a16="http://schemas.microsoft.com/office/drawing/2014/main" id="{9FCEA8ED-9F4D-77BC-03DC-6208157327E8}"/>
                </a:ext>
              </a:extLst>
            </p:cNvPr>
            <p:cNvSpPr txBox="1"/>
            <p:nvPr/>
          </p:nvSpPr>
          <p:spPr>
            <a:xfrm>
              <a:off x="2096266" y="2928586"/>
              <a:ext cx="5164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MAR</a:t>
              </a:r>
            </a:p>
          </p:txBody>
        </p:sp>
      </p:grpSp>
      <p:grpSp>
        <p:nvGrpSpPr>
          <p:cNvPr id="39" name="Group 38">
            <a:extLst>
              <a:ext uri="{FF2B5EF4-FFF2-40B4-BE49-F238E27FC236}">
                <a16:creationId xmlns:a16="http://schemas.microsoft.com/office/drawing/2014/main" id="{0CBFC8E0-751C-335A-7D69-CE6008A5E091}"/>
              </a:ext>
            </a:extLst>
          </p:cNvPr>
          <p:cNvGrpSpPr/>
          <p:nvPr/>
        </p:nvGrpSpPr>
        <p:grpSpPr>
          <a:xfrm>
            <a:off x="4058520" y="3217335"/>
            <a:ext cx="484428" cy="396439"/>
            <a:chOff x="3062813" y="2772491"/>
            <a:chExt cx="484428" cy="396439"/>
          </a:xfrm>
        </p:grpSpPr>
        <p:sp>
          <p:nvSpPr>
            <p:cNvPr id="9" name="Oval 8">
              <a:extLst>
                <a:ext uri="{FF2B5EF4-FFF2-40B4-BE49-F238E27FC236}">
                  <a16:creationId xmlns:a16="http://schemas.microsoft.com/office/drawing/2014/main" id="{5B0FFFF0-FBCF-05B5-1BFB-A6551231BAEA}"/>
                </a:ext>
              </a:extLst>
            </p:cNvPr>
            <p:cNvSpPr/>
            <p:nvPr/>
          </p:nvSpPr>
          <p:spPr bwMode="auto">
            <a:xfrm rot="16200000">
              <a:off x="3237408" y="2772491"/>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21" name="TextBox 20">
              <a:extLst>
                <a:ext uri="{FF2B5EF4-FFF2-40B4-BE49-F238E27FC236}">
                  <a16:creationId xmlns:a16="http://schemas.microsoft.com/office/drawing/2014/main" id="{8DA0842B-1F63-7E97-566F-7E7F7E9684A6}"/>
                </a:ext>
              </a:extLst>
            </p:cNvPr>
            <p:cNvSpPr txBox="1"/>
            <p:nvPr/>
          </p:nvSpPr>
          <p:spPr>
            <a:xfrm>
              <a:off x="3062813" y="2907320"/>
              <a:ext cx="48442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APR</a:t>
              </a:r>
            </a:p>
          </p:txBody>
        </p:sp>
      </p:grpSp>
      <p:grpSp>
        <p:nvGrpSpPr>
          <p:cNvPr id="38" name="Group 37">
            <a:extLst>
              <a:ext uri="{FF2B5EF4-FFF2-40B4-BE49-F238E27FC236}">
                <a16:creationId xmlns:a16="http://schemas.microsoft.com/office/drawing/2014/main" id="{B8899AC7-8B88-00DA-D8DF-6C3666BB20C3}"/>
              </a:ext>
            </a:extLst>
          </p:cNvPr>
          <p:cNvGrpSpPr/>
          <p:nvPr/>
        </p:nvGrpSpPr>
        <p:grpSpPr>
          <a:xfrm>
            <a:off x="5476271" y="3217335"/>
            <a:ext cx="519694" cy="396439"/>
            <a:chOff x="4084505" y="2772491"/>
            <a:chExt cx="519694" cy="396439"/>
          </a:xfrm>
        </p:grpSpPr>
        <p:sp>
          <p:nvSpPr>
            <p:cNvPr id="10" name="Oval 9">
              <a:extLst>
                <a:ext uri="{FF2B5EF4-FFF2-40B4-BE49-F238E27FC236}">
                  <a16:creationId xmlns:a16="http://schemas.microsoft.com/office/drawing/2014/main" id="{0259BC3C-807A-1CC9-1394-5A97F7A8F4C8}"/>
                </a:ext>
              </a:extLst>
            </p:cNvPr>
            <p:cNvSpPr/>
            <p:nvPr/>
          </p:nvSpPr>
          <p:spPr bwMode="auto">
            <a:xfrm rot="5400000">
              <a:off x="4240344" y="2772491"/>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22" name="TextBox 21">
              <a:extLst>
                <a:ext uri="{FF2B5EF4-FFF2-40B4-BE49-F238E27FC236}">
                  <a16:creationId xmlns:a16="http://schemas.microsoft.com/office/drawing/2014/main" id="{595161E1-E371-7A42-0812-5549BCED1A7E}"/>
                </a:ext>
              </a:extLst>
            </p:cNvPr>
            <p:cNvSpPr txBox="1"/>
            <p:nvPr/>
          </p:nvSpPr>
          <p:spPr>
            <a:xfrm>
              <a:off x="4084505" y="2907320"/>
              <a:ext cx="5196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MAY</a:t>
              </a:r>
            </a:p>
          </p:txBody>
        </p:sp>
      </p:grpSp>
      <p:grpSp>
        <p:nvGrpSpPr>
          <p:cNvPr id="37" name="Group 36">
            <a:extLst>
              <a:ext uri="{FF2B5EF4-FFF2-40B4-BE49-F238E27FC236}">
                <a16:creationId xmlns:a16="http://schemas.microsoft.com/office/drawing/2014/main" id="{51A49FFE-700C-5E27-DC99-20D2FC612F15}"/>
              </a:ext>
            </a:extLst>
          </p:cNvPr>
          <p:cNvGrpSpPr/>
          <p:nvPr/>
        </p:nvGrpSpPr>
        <p:grpSpPr>
          <a:xfrm>
            <a:off x="6929288" y="3217335"/>
            <a:ext cx="476412" cy="396439"/>
            <a:chOff x="5068205" y="2772491"/>
            <a:chExt cx="476412" cy="396439"/>
          </a:xfrm>
        </p:grpSpPr>
        <p:sp>
          <p:nvSpPr>
            <p:cNvPr id="11" name="Oval 10">
              <a:extLst>
                <a:ext uri="{FF2B5EF4-FFF2-40B4-BE49-F238E27FC236}">
                  <a16:creationId xmlns:a16="http://schemas.microsoft.com/office/drawing/2014/main" id="{AD837650-A21E-F852-03C8-A013EAF1B86B}"/>
                </a:ext>
              </a:extLst>
            </p:cNvPr>
            <p:cNvSpPr/>
            <p:nvPr/>
          </p:nvSpPr>
          <p:spPr bwMode="auto">
            <a:xfrm rot="5400000">
              <a:off x="5243280" y="2772491"/>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23" name="TextBox 22">
              <a:extLst>
                <a:ext uri="{FF2B5EF4-FFF2-40B4-BE49-F238E27FC236}">
                  <a16:creationId xmlns:a16="http://schemas.microsoft.com/office/drawing/2014/main" id="{9AE6E984-0541-7BA8-C27D-C6FB3715B2BF}"/>
                </a:ext>
              </a:extLst>
            </p:cNvPr>
            <p:cNvSpPr txBox="1"/>
            <p:nvPr/>
          </p:nvSpPr>
          <p:spPr>
            <a:xfrm>
              <a:off x="5068205" y="2907320"/>
              <a:ext cx="47641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JUN</a:t>
              </a:r>
            </a:p>
          </p:txBody>
        </p:sp>
      </p:grpSp>
      <p:grpSp>
        <p:nvGrpSpPr>
          <p:cNvPr id="36" name="Group 35">
            <a:extLst>
              <a:ext uri="{FF2B5EF4-FFF2-40B4-BE49-F238E27FC236}">
                <a16:creationId xmlns:a16="http://schemas.microsoft.com/office/drawing/2014/main" id="{CE390989-BEFB-47C3-5D09-867A1F9B5DEF}"/>
              </a:ext>
            </a:extLst>
          </p:cNvPr>
          <p:cNvGrpSpPr/>
          <p:nvPr/>
        </p:nvGrpSpPr>
        <p:grpSpPr>
          <a:xfrm>
            <a:off x="8339023" y="3217335"/>
            <a:ext cx="437940" cy="396439"/>
            <a:chOff x="6093583" y="2772491"/>
            <a:chExt cx="437940" cy="396439"/>
          </a:xfrm>
        </p:grpSpPr>
        <p:sp>
          <p:nvSpPr>
            <p:cNvPr id="12" name="Oval 11">
              <a:extLst>
                <a:ext uri="{FF2B5EF4-FFF2-40B4-BE49-F238E27FC236}">
                  <a16:creationId xmlns:a16="http://schemas.microsoft.com/office/drawing/2014/main" id="{BF7B3E97-738D-8C74-DA94-CA149651F528}"/>
                </a:ext>
              </a:extLst>
            </p:cNvPr>
            <p:cNvSpPr/>
            <p:nvPr/>
          </p:nvSpPr>
          <p:spPr bwMode="auto">
            <a:xfrm rot="5400000">
              <a:off x="6246216" y="2772491"/>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24" name="TextBox 23">
              <a:extLst>
                <a:ext uri="{FF2B5EF4-FFF2-40B4-BE49-F238E27FC236}">
                  <a16:creationId xmlns:a16="http://schemas.microsoft.com/office/drawing/2014/main" id="{1DB46FD2-6EE9-F122-1A2D-1837822DA106}"/>
                </a:ext>
              </a:extLst>
            </p:cNvPr>
            <p:cNvSpPr txBox="1"/>
            <p:nvPr/>
          </p:nvSpPr>
          <p:spPr>
            <a:xfrm>
              <a:off x="6093583" y="2907320"/>
              <a:ext cx="43794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JUL</a:t>
              </a:r>
            </a:p>
          </p:txBody>
        </p:sp>
      </p:grpSp>
      <p:grpSp>
        <p:nvGrpSpPr>
          <p:cNvPr id="35" name="Group 34">
            <a:extLst>
              <a:ext uri="{FF2B5EF4-FFF2-40B4-BE49-F238E27FC236}">
                <a16:creationId xmlns:a16="http://schemas.microsoft.com/office/drawing/2014/main" id="{C167A45F-DE9C-2060-E1B9-E5430CE79B6D}"/>
              </a:ext>
            </a:extLst>
          </p:cNvPr>
          <p:cNvGrpSpPr/>
          <p:nvPr/>
        </p:nvGrpSpPr>
        <p:grpSpPr>
          <a:xfrm>
            <a:off x="9710286" y="3194337"/>
            <a:ext cx="500458" cy="419437"/>
            <a:chOff x="7105448" y="2749493"/>
            <a:chExt cx="500458" cy="419437"/>
          </a:xfrm>
        </p:grpSpPr>
        <p:sp>
          <p:nvSpPr>
            <p:cNvPr id="13" name="Oval 12">
              <a:extLst>
                <a:ext uri="{FF2B5EF4-FFF2-40B4-BE49-F238E27FC236}">
                  <a16:creationId xmlns:a16="http://schemas.microsoft.com/office/drawing/2014/main" id="{61F8F638-6766-A40C-3C11-227BB0CFA617}"/>
                </a:ext>
              </a:extLst>
            </p:cNvPr>
            <p:cNvSpPr/>
            <p:nvPr/>
          </p:nvSpPr>
          <p:spPr bwMode="auto">
            <a:xfrm rot="16200000">
              <a:off x="7237242" y="2749493"/>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25" name="TextBox 24">
              <a:extLst>
                <a:ext uri="{FF2B5EF4-FFF2-40B4-BE49-F238E27FC236}">
                  <a16:creationId xmlns:a16="http://schemas.microsoft.com/office/drawing/2014/main" id="{47434294-3E9F-FFB8-9117-4FE5546D77BB}"/>
                </a:ext>
              </a:extLst>
            </p:cNvPr>
            <p:cNvSpPr txBox="1"/>
            <p:nvPr/>
          </p:nvSpPr>
          <p:spPr>
            <a:xfrm>
              <a:off x="7105448" y="2907320"/>
              <a:ext cx="50045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AUG</a:t>
              </a:r>
            </a:p>
          </p:txBody>
        </p:sp>
      </p:grpSp>
      <p:grpSp>
        <p:nvGrpSpPr>
          <p:cNvPr id="42" name="Group 41">
            <a:extLst>
              <a:ext uri="{FF2B5EF4-FFF2-40B4-BE49-F238E27FC236}">
                <a16:creationId xmlns:a16="http://schemas.microsoft.com/office/drawing/2014/main" id="{5C02E492-2362-CCFC-743B-73642C926443}"/>
              </a:ext>
            </a:extLst>
          </p:cNvPr>
          <p:cNvGrpSpPr/>
          <p:nvPr/>
        </p:nvGrpSpPr>
        <p:grpSpPr>
          <a:xfrm>
            <a:off x="11151944" y="3163712"/>
            <a:ext cx="524503" cy="419436"/>
            <a:chOff x="8072996" y="2749494"/>
            <a:chExt cx="524503" cy="419436"/>
          </a:xfrm>
        </p:grpSpPr>
        <p:sp>
          <p:nvSpPr>
            <p:cNvPr id="14" name="Oval 13">
              <a:extLst>
                <a:ext uri="{FF2B5EF4-FFF2-40B4-BE49-F238E27FC236}">
                  <a16:creationId xmlns:a16="http://schemas.microsoft.com/office/drawing/2014/main" id="{46DB62FD-E1A7-A8F8-3882-E1802A85CAFE}"/>
                </a:ext>
              </a:extLst>
            </p:cNvPr>
            <p:cNvSpPr/>
            <p:nvPr/>
          </p:nvSpPr>
          <p:spPr bwMode="auto">
            <a:xfrm rot="5400000">
              <a:off x="8252078" y="2749494"/>
              <a:ext cx="100617" cy="100617"/>
            </a:xfrm>
            <a:prstGeom prst="ellipse">
              <a:avLst/>
            </a:prstGeom>
            <a:solidFill>
              <a:schemeClr val="accent1">
                <a:lumMod val="75000"/>
              </a:schemeClr>
            </a:solidFill>
            <a:ln w="15875" cap="flat" cmpd="sng" algn="ctr">
              <a:solidFill>
                <a:schemeClr val="accent4">
                  <a:lumMod val="20000"/>
                  <a:lumOff val="80000"/>
                </a:schemeClr>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26" name="TextBox 25">
              <a:extLst>
                <a:ext uri="{FF2B5EF4-FFF2-40B4-BE49-F238E27FC236}">
                  <a16:creationId xmlns:a16="http://schemas.microsoft.com/office/drawing/2014/main" id="{B2362BC1-658D-8B4B-18EF-07452537CA24}"/>
                </a:ext>
              </a:extLst>
            </p:cNvPr>
            <p:cNvSpPr txBox="1"/>
            <p:nvPr/>
          </p:nvSpPr>
          <p:spPr>
            <a:xfrm>
              <a:off x="8072996" y="2907320"/>
              <a:ext cx="52450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CEDBE6">
                      <a:lumMod val="50000"/>
                    </a:srgbClr>
                  </a:solidFill>
                  <a:effectLst/>
                  <a:uLnTx/>
                  <a:uFillTx/>
                  <a:latin typeface="Avenir Next LT Pro" panose="020B0504020202020204" pitchFamily="34" charset="77"/>
                </a:rPr>
                <a:t>SEPT</a:t>
              </a:r>
            </a:p>
          </p:txBody>
        </p:sp>
      </p:grpSp>
      <p:grpSp>
        <p:nvGrpSpPr>
          <p:cNvPr id="30" name="Group 29">
            <a:extLst>
              <a:ext uri="{FF2B5EF4-FFF2-40B4-BE49-F238E27FC236}">
                <a16:creationId xmlns:a16="http://schemas.microsoft.com/office/drawing/2014/main" id="{1B6AFA7B-189B-E042-8B67-878B92EEC823}"/>
              </a:ext>
            </a:extLst>
          </p:cNvPr>
          <p:cNvGrpSpPr/>
          <p:nvPr/>
        </p:nvGrpSpPr>
        <p:grpSpPr>
          <a:xfrm rot="10800000">
            <a:off x="5954098" y="3574554"/>
            <a:ext cx="141902" cy="330726"/>
            <a:chOff x="4365600" y="2638762"/>
            <a:chExt cx="141902" cy="330726"/>
          </a:xfrm>
        </p:grpSpPr>
        <p:sp>
          <p:nvSpPr>
            <p:cNvPr id="31" name="Isosceles Triangle 44">
              <a:extLst>
                <a:ext uri="{FF2B5EF4-FFF2-40B4-BE49-F238E27FC236}">
                  <a16:creationId xmlns:a16="http://schemas.microsoft.com/office/drawing/2014/main" id="{ABCF9411-7CD0-8C45-DC9B-223853C44B33}"/>
                </a:ext>
              </a:extLst>
            </p:cNvPr>
            <p:cNvSpPr/>
            <p:nvPr/>
          </p:nvSpPr>
          <p:spPr bwMode="auto">
            <a:xfrm>
              <a:off x="4365600" y="2874898"/>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32" name="Isosceles Triangle 44">
              <a:extLst>
                <a:ext uri="{FF2B5EF4-FFF2-40B4-BE49-F238E27FC236}">
                  <a16:creationId xmlns:a16="http://schemas.microsoft.com/office/drawing/2014/main" id="{3F403C93-5E32-C08E-773E-B831E6CCCC4C}"/>
                </a:ext>
              </a:extLst>
            </p:cNvPr>
            <p:cNvSpPr/>
            <p:nvPr/>
          </p:nvSpPr>
          <p:spPr bwMode="auto">
            <a:xfrm>
              <a:off x="4365600" y="275934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33" name="Isosceles Triangle 44">
              <a:extLst>
                <a:ext uri="{FF2B5EF4-FFF2-40B4-BE49-F238E27FC236}">
                  <a16:creationId xmlns:a16="http://schemas.microsoft.com/office/drawing/2014/main" id="{4C353FE1-396E-AFA8-D162-50DF8D43A05A}"/>
                </a:ext>
              </a:extLst>
            </p:cNvPr>
            <p:cNvSpPr/>
            <p:nvPr/>
          </p:nvSpPr>
          <p:spPr bwMode="auto">
            <a:xfrm>
              <a:off x="4365600" y="263876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grpSp>
      <p:sp>
        <p:nvSpPr>
          <p:cNvPr id="44" name="TextBox 43">
            <a:extLst>
              <a:ext uri="{FF2B5EF4-FFF2-40B4-BE49-F238E27FC236}">
                <a16:creationId xmlns:a16="http://schemas.microsoft.com/office/drawing/2014/main" id="{C79F49F1-1BC5-5944-EFCF-6DB1AD34065C}"/>
              </a:ext>
            </a:extLst>
          </p:cNvPr>
          <p:cNvSpPr txBox="1"/>
          <p:nvPr/>
        </p:nvSpPr>
        <p:spPr>
          <a:xfrm>
            <a:off x="4924829" y="1260414"/>
            <a:ext cx="1101887" cy="156575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April 30</a:t>
            </a:r>
            <a:b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b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 </a:t>
            </a:r>
            <a:r>
              <a:rPr lang="en-US" sz="1050" dirty="0">
                <a:solidFill>
                  <a:prstClr val="black"/>
                </a:solidFill>
                <a:latin typeface="Avenir Next LT Pro" panose="020B0504020202020204" pitchFamily="34" charset="77"/>
              </a:rPr>
              <a:t>Preliminary presentation of LAC findings in the Transitional Committee Workshop</a:t>
            </a:r>
            <a:endPar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endParaRPr>
          </a:p>
        </p:txBody>
      </p:sp>
      <p:sp>
        <p:nvSpPr>
          <p:cNvPr id="45" name="TextBox 44">
            <a:extLst>
              <a:ext uri="{FF2B5EF4-FFF2-40B4-BE49-F238E27FC236}">
                <a16:creationId xmlns:a16="http://schemas.microsoft.com/office/drawing/2014/main" id="{2A4A97BD-A376-0BF8-2AEE-74CA4BD50D94}"/>
              </a:ext>
            </a:extLst>
          </p:cNvPr>
          <p:cNvSpPr txBox="1"/>
          <p:nvPr/>
        </p:nvSpPr>
        <p:spPr>
          <a:xfrm>
            <a:off x="3679642" y="4280589"/>
            <a:ext cx="1101887" cy="175157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April 3 – 4 </a:t>
            </a:r>
            <a:b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b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 </a:t>
            </a:r>
            <a:r>
              <a:rPr lang="en-US" sz="1050" dirty="0">
                <a:solidFill>
                  <a:prstClr val="black"/>
                </a:solidFill>
                <a:latin typeface="Avenir Next LT Pro" panose="020B0504020202020204" pitchFamily="34" charset="77"/>
              </a:rPr>
              <a:t>First regional scoping workshop held in Latin America and Caribbean regions (in Santiago)</a:t>
            </a:r>
            <a:endPar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endParaRPr>
          </a:p>
        </p:txBody>
      </p:sp>
      <p:grpSp>
        <p:nvGrpSpPr>
          <p:cNvPr id="46" name="Group 45">
            <a:extLst>
              <a:ext uri="{FF2B5EF4-FFF2-40B4-BE49-F238E27FC236}">
                <a16:creationId xmlns:a16="http://schemas.microsoft.com/office/drawing/2014/main" id="{F09DB3C2-8C37-9E96-461F-67C4AB59F4C6}"/>
              </a:ext>
            </a:extLst>
          </p:cNvPr>
          <p:cNvGrpSpPr/>
          <p:nvPr/>
        </p:nvGrpSpPr>
        <p:grpSpPr>
          <a:xfrm rot="10800000">
            <a:off x="4159636" y="3612365"/>
            <a:ext cx="141902" cy="330726"/>
            <a:chOff x="4365600" y="2638762"/>
            <a:chExt cx="141902" cy="330726"/>
          </a:xfrm>
        </p:grpSpPr>
        <p:sp>
          <p:nvSpPr>
            <p:cNvPr id="47" name="Isosceles Triangle 44">
              <a:extLst>
                <a:ext uri="{FF2B5EF4-FFF2-40B4-BE49-F238E27FC236}">
                  <a16:creationId xmlns:a16="http://schemas.microsoft.com/office/drawing/2014/main" id="{63FB6A7F-3553-81F3-1BE9-F1B3C94B79B0}"/>
                </a:ext>
              </a:extLst>
            </p:cNvPr>
            <p:cNvSpPr/>
            <p:nvPr/>
          </p:nvSpPr>
          <p:spPr bwMode="auto">
            <a:xfrm>
              <a:off x="4365600" y="2874898"/>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48" name="Isosceles Triangle 44">
              <a:extLst>
                <a:ext uri="{FF2B5EF4-FFF2-40B4-BE49-F238E27FC236}">
                  <a16:creationId xmlns:a16="http://schemas.microsoft.com/office/drawing/2014/main" id="{0BD153C3-0761-DD1E-2FFE-28E99B307232}"/>
                </a:ext>
              </a:extLst>
            </p:cNvPr>
            <p:cNvSpPr/>
            <p:nvPr/>
          </p:nvSpPr>
          <p:spPr bwMode="auto">
            <a:xfrm>
              <a:off x="4365600" y="275934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49" name="Isosceles Triangle 44">
              <a:extLst>
                <a:ext uri="{FF2B5EF4-FFF2-40B4-BE49-F238E27FC236}">
                  <a16:creationId xmlns:a16="http://schemas.microsoft.com/office/drawing/2014/main" id="{546BEDBE-F745-C8CA-62CE-0D2BD9C3F15D}"/>
                </a:ext>
              </a:extLst>
            </p:cNvPr>
            <p:cNvSpPr/>
            <p:nvPr/>
          </p:nvSpPr>
          <p:spPr bwMode="auto">
            <a:xfrm>
              <a:off x="4365600" y="263876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grpSp>
      <p:sp>
        <p:nvSpPr>
          <p:cNvPr id="56" name="TextBox 55">
            <a:extLst>
              <a:ext uri="{FF2B5EF4-FFF2-40B4-BE49-F238E27FC236}">
                <a16:creationId xmlns:a16="http://schemas.microsoft.com/office/drawing/2014/main" id="{28DE6B6D-92D3-A9B0-06A3-1D8FAD9D4464}"/>
              </a:ext>
            </a:extLst>
          </p:cNvPr>
          <p:cNvSpPr txBox="1"/>
          <p:nvPr/>
        </p:nvSpPr>
        <p:spPr>
          <a:xfrm>
            <a:off x="1479153" y="2255255"/>
            <a:ext cx="2456461" cy="1008289"/>
          </a:xfrm>
          <a:prstGeom prst="rect">
            <a:avLst/>
          </a:prstGeom>
          <a:noFill/>
        </p:spPr>
        <p:txBody>
          <a:bodyPr wrap="square">
            <a:spAutoFit/>
          </a:bodyPr>
          <a:lstStyle/>
          <a:p>
            <a:pPr marL="171450" marR="0" lvl="0" indent="-17145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effectLst/>
                <a:uLnTx/>
                <a:uFillTx/>
                <a:latin typeface="Avenir Next LT Pro" panose="020B0504020202020204" pitchFamily="34" charset="77"/>
              </a:rPr>
              <a:t>Identifying the most pressing hydrometeorological hazards in Africa, LAC and APAC regions</a:t>
            </a:r>
          </a:p>
          <a:p>
            <a:pPr marL="171450" marR="0" lvl="0" indent="-17145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effectLst/>
                <a:uLnTx/>
                <a:uFillTx/>
                <a:latin typeface="Avenir Next LT Pro" panose="020B0504020202020204" pitchFamily="34" charset="77"/>
              </a:rPr>
              <a:t>Workshop planning, logistics and preparation of templates</a:t>
            </a:r>
          </a:p>
        </p:txBody>
      </p:sp>
      <p:grpSp>
        <p:nvGrpSpPr>
          <p:cNvPr id="57" name="Group 56">
            <a:extLst>
              <a:ext uri="{FF2B5EF4-FFF2-40B4-BE49-F238E27FC236}">
                <a16:creationId xmlns:a16="http://schemas.microsoft.com/office/drawing/2014/main" id="{E06F41EE-6DA2-43C5-CF9C-C45EDB793A39}"/>
              </a:ext>
            </a:extLst>
          </p:cNvPr>
          <p:cNvGrpSpPr/>
          <p:nvPr/>
        </p:nvGrpSpPr>
        <p:grpSpPr>
          <a:xfrm>
            <a:off x="5393445" y="2801888"/>
            <a:ext cx="141902" cy="330726"/>
            <a:chOff x="4365600" y="2638762"/>
            <a:chExt cx="141902" cy="330726"/>
          </a:xfrm>
        </p:grpSpPr>
        <p:sp>
          <p:nvSpPr>
            <p:cNvPr id="58" name="Isosceles Triangle 44">
              <a:extLst>
                <a:ext uri="{FF2B5EF4-FFF2-40B4-BE49-F238E27FC236}">
                  <a16:creationId xmlns:a16="http://schemas.microsoft.com/office/drawing/2014/main" id="{1E4C7834-7ACE-FDBF-BEC3-33022130EF8D}"/>
                </a:ext>
              </a:extLst>
            </p:cNvPr>
            <p:cNvSpPr/>
            <p:nvPr/>
          </p:nvSpPr>
          <p:spPr bwMode="auto">
            <a:xfrm>
              <a:off x="4365600" y="2874898"/>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59" name="Isosceles Triangle 44">
              <a:extLst>
                <a:ext uri="{FF2B5EF4-FFF2-40B4-BE49-F238E27FC236}">
                  <a16:creationId xmlns:a16="http://schemas.microsoft.com/office/drawing/2014/main" id="{B978CC0A-D7B2-2230-4B38-FE7BC7D64BF5}"/>
                </a:ext>
              </a:extLst>
            </p:cNvPr>
            <p:cNvSpPr/>
            <p:nvPr/>
          </p:nvSpPr>
          <p:spPr bwMode="auto">
            <a:xfrm>
              <a:off x="4365600" y="275934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60" name="Isosceles Triangle 44">
              <a:extLst>
                <a:ext uri="{FF2B5EF4-FFF2-40B4-BE49-F238E27FC236}">
                  <a16:creationId xmlns:a16="http://schemas.microsoft.com/office/drawing/2014/main" id="{AECBA9F8-738D-3927-B0ED-B1F6620147C2}"/>
                </a:ext>
              </a:extLst>
            </p:cNvPr>
            <p:cNvSpPr/>
            <p:nvPr/>
          </p:nvSpPr>
          <p:spPr bwMode="auto">
            <a:xfrm>
              <a:off x="4365600" y="263876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grpSp>
      <p:sp>
        <p:nvSpPr>
          <p:cNvPr id="61" name="TextBox 60">
            <a:extLst>
              <a:ext uri="{FF2B5EF4-FFF2-40B4-BE49-F238E27FC236}">
                <a16:creationId xmlns:a16="http://schemas.microsoft.com/office/drawing/2014/main" id="{3A6F1807-FE3B-2EB9-5F6F-2CB7297A6E59}"/>
              </a:ext>
            </a:extLst>
          </p:cNvPr>
          <p:cNvSpPr txBox="1"/>
          <p:nvPr/>
        </p:nvSpPr>
        <p:spPr>
          <a:xfrm>
            <a:off x="5393445" y="4282867"/>
            <a:ext cx="1273322" cy="119410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May 10 - 12</a:t>
            </a:r>
            <a:b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b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 </a:t>
            </a:r>
            <a:r>
              <a:rPr lang="en-US" sz="1050" dirty="0">
                <a:solidFill>
                  <a:prstClr val="black"/>
                </a:solidFill>
                <a:latin typeface="Avenir Next LT Pro" panose="020B0504020202020204" pitchFamily="34" charset="77"/>
              </a:rPr>
              <a:t>Second regional scoping workshop held in Africa region (Nairobi)</a:t>
            </a:r>
            <a:endPar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endParaRPr>
          </a:p>
        </p:txBody>
      </p:sp>
      <p:sp>
        <p:nvSpPr>
          <p:cNvPr id="66" name="TextBox 65">
            <a:extLst>
              <a:ext uri="{FF2B5EF4-FFF2-40B4-BE49-F238E27FC236}">
                <a16:creationId xmlns:a16="http://schemas.microsoft.com/office/drawing/2014/main" id="{859C87EC-BDB5-51AE-A1E0-81557BD20DBE}"/>
              </a:ext>
            </a:extLst>
          </p:cNvPr>
          <p:cNvSpPr txBox="1"/>
          <p:nvPr/>
        </p:nvSpPr>
        <p:spPr>
          <a:xfrm>
            <a:off x="6940633" y="4280589"/>
            <a:ext cx="1273322" cy="119410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June 19 - 21</a:t>
            </a:r>
            <a:b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b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 </a:t>
            </a:r>
            <a:r>
              <a:rPr lang="en-US" sz="1050" dirty="0">
                <a:solidFill>
                  <a:prstClr val="black"/>
                </a:solidFill>
                <a:latin typeface="Avenir Next LT Pro" panose="020B0504020202020204" pitchFamily="34" charset="77"/>
              </a:rPr>
              <a:t>Third regional scoping workshop held in Asia Pacific region</a:t>
            </a:r>
            <a:endPar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endParaRPr>
          </a:p>
        </p:txBody>
      </p:sp>
      <p:grpSp>
        <p:nvGrpSpPr>
          <p:cNvPr id="67" name="Group 66">
            <a:extLst>
              <a:ext uri="{FF2B5EF4-FFF2-40B4-BE49-F238E27FC236}">
                <a16:creationId xmlns:a16="http://schemas.microsoft.com/office/drawing/2014/main" id="{7388B879-E730-D89B-AA55-DA8AD884511F}"/>
              </a:ext>
            </a:extLst>
          </p:cNvPr>
          <p:cNvGrpSpPr/>
          <p:nvPr/>
        </p:nvGrpSpPr>
        <p:grpSpPr>
          <a:xfrm rot="10800000">
            <a:off x="7506344" y="3612366"/>
            <a:ext cx="141902" cy="330726"/>
            <a:chOff x="4365600" y="2638762"/>
            <a:chExt cx="141902" cy="330726"/>
          </a:xfrm>
        </p:grpSpPr>
        <p:sp>
          <p:nvSpPr>
            <p:cNvPr id="68" name="Isosceles Triangle 44">
              <a:extLst>
                <a:ext uri="{FF2B5EF4-FFF2-40B4-BE49-F238E27FC236}">
                  <a16:creationId xmlns:a16="http://schemas.microsoft.com/office/drawing/2014/main" id="{2AC23F1D-1E72-E85F-D7C6-F90C4A10DD44}"/>
                </a:ext>
              </a:extLst>
            </p:cNvPr>
            <p:cNvSpPr/>
            <p:nvPr/>
          </p:nvSpPr>
          <p:spPr bwMode="auto">
            <a:xfrm>
              <a:off x="4365600" y="2874898"/>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69" name="Isosceles Triangle 44">
              <a:extLst>
                <a:ext uri="{FF2B5EF4-FFF2-40B4-BE49-F238E27FC236}">
                  <a16:creationId xmlns:a16="http://schemas.microsoft.com/office/drawing/2014/main" id="{A4205313-AD15-3793-880E-153DF4D4F613}"/>
                </a:ext>
              </a:extLst>
            </p:cNvPr>
            <p:cNvSpPr/>
            <p:nvPr/>
          </p:nvSpPr>
          <p:spPr bwMode="auto">
            <a:xfrm>
              <a:off x="4365600" y="275934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sp>
          <p:nvSpPr>
            <p:cNvPr id="70" name="Isosceles Triangle 44">
              <a:extLst>
                <a:ext uri="{FF2B5EF4-FFF2-40B4-BE49-F238E27FC236}">
                  <a16:creationId xmlns:a16="http://schemas.microsoft.com/office/drawing/2014/main" id="{E440A98B-A29F-415A-A8C6-7FF00B38586D}"/>
                </a:ext>
              </a:extLst>
            </p:cNvPr>
            <p:cNvSpPr/>
            <p:nvPr/>
          </p:nvSpPr>
          <p:spPr bwMode="auto">
            <a:xfrm>
              <a:off x="4365600" y="263876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Avenir Next LT Pro" panose="020B0504020202020204" pitchFamily="34" charset="77"/>
              </a:endParaRPr>
            </a:p>
          </p:txBody>
        </p:sp>
      </p:grpSp>
      <p:sp>
        <p:nvSpPr>
          <p:cNvPr id="72" name="TextBox 71">
            <a:extLst>
              <a:ext uri="{FF2B5EF4-FFF2-40B4-BE49-F238E27FC236}">
                <a16:creationId xmlns:a16="http://schemas.microsoft.com/office/drawing/2014/main" id="{A2CBB9C2-191F-9EE4-0AB6-7FFCA48885B9}"/>
              </a:ext>
            </a:extLst>
          </p:cNvPr>
          <p:cNvSpPr txBox="1"/>
          <p:nvPr/>
        </p:nvSpPr>
        <p:spPr>
          <a:xfrm>
            <a:off x="7925803" y="2638292"/>
            <a:ext cx="3134806" cy="450829"/>
          </a:xfrm>
          <a:prstGeom prst="rect">
            <a:avLst/>
          </a:prstGeom>
          <a:noFill/>
        </p:spPr>
        <p:txBody>
          <a:bodyPr wrap="square">
            <a:spAutoFit/>
          </a:bodyPr>
          <a:lstStyle/>
          <a:p>
            <a:pPr marL="171450" marR="0" lvl="0" indent="-17145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effectLst/>
                <a:uLnTx/>
                <a:uFillTx/>
                <a:latin typeface="Avenir Next LT Pro" panose="020B0504020202020204" pitchFamily="34" charset="77"/>
              </a:rPr>
              <a:t>Synthesis of workshop findings</a:t>
            </a:r>
          </a:p>
          <a:p>
            <a:pPr marL="171450" marR="0" lvl="0" indent="-171450"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050" i="0" u="none" strike="noStrike" kern="1200" cap="none" spc="0" normalizeH="0" baseline="0" noProof="0" dirty="0">
                <a:ln>
                  <a:noFill/>
                </a:ln>
                <a:effectLst/>
                <a:uLnTx/>
                <a:uFillTx/>
                <a:latin typeface="Avenir Next LT Pro" panose="020B0504020202020204" pitchFamily="34" charset="77"/>
              </a:rPr>
              <a:t>Seeking feedback and input from countries</a:t>
            </a:r>
          </a:p>
        </p:txBody>
      </p:sp>
      <p:sp>
        <p:nvSpPr>
          <p:cNvPr id="73" name="TextBox 72">
            <a:extLst>
              <a:ext uri="{FF2B5EF4-FFF2-40B4-BE49-F238E27FC236}">
                <a16:creationId xmlns:a16="http://schemas.microsoft.com/office/drawing/2014/main" id="{FA686420-1CB6-4850-C1E7-DA17DB9FD814}"/>
              </a:ext>
            </a:extLst>
          </p:cNvPr>
          <p:cNvSpPr txBox="1"/>
          <p:nvPr/>
        </p:nvSpPr>
        <p:spPr>
          <a:xfrm>
            <a:off x="10924386" y="4225014"/>
            <a:ext cx="1273322" cy="100828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t>Sept 1</a:t>
            </a:r>
            <a:br>
              <a:rPr kumimoji="0" lang="en-US" sz="1050" b="1" i="0" u="none" strike="noStrike" kern="1200" cap="none" spc="0" normalizeH="0" baseline="0" noProof="0" dirty="0">
                <a:ln>
                  <a:noFill/>
                </a:ln>
                <a:solidFill>
                  <a:srgbClr val="CEDBE6">
                    <a:lumMod val="50000"/>
                  </a:srgbClr>
                </a:solidFill>
                <a:effectLst/>
                <a:uLnTx/>
                <a:uFillTx/>
                <a:latin typeface="Avenir Next LT Pro" panose="020B0504020202020204" pitchFamily="34" charset="77"/>
              </a:rPr>
            </a:br>
            <a:r>
              <a:rPr kumimoji="0" lang="en-US" sz="1050" i="0" u="none" strike="noStrike" kern="1200" cap="none" spc="0" normalizeH="0" baseline="0" noProof="0" dirty="0">
                <a:ln>
                  <a:noFill/>
                </a:ln>
                <a:effectLst/>
                <a:uLnTx/>
                <a:uFillTx/>
                <a:latin typeface="Avenir Next LT Pro" panose="020B0504020202020204" pitchFamily="34" charset="77"/>
              </a:rPr>
              <a:t> </a:t>
            </a:r>
            <a:r>
              <a:rPr kumimoji="0" lang="en-US" sz="1050" i="0" u="none" strike="noStrike" kern="1200" cap="none" spc="0" normalizeH="0" baseline="0" noProof="0" dirty="0" err="1">
                <a:ln>
                  <a:noFill/>
                </a:ln>
                <a:effectLst/>
                <a:uLnTx/>
                <a:uFillTx/>
                <a:latin typeface="Avenir Next LT Pro" panose="020B0504020202020204" pitchFamily="34" charset="77"/>
              </a:rPr>
              <a:t>Deliverab</a:t>
            </a:r>
            <a:r>
              <a:rPr lang="en-US" sz="1050">
                <a:latin typeface="Avenir Next LT Pro" panose="020B0504020202020204" pitchFamily="34" charset="77"/>
              </a:rPr>
              <a:t>le – Workshop Knowledge Product</a:t>
            </a:r>
            <a:endParaRPr kumimoji="0" lang="en-US" sz="1050" i="0" u="none" strike="noStrike" kern="1200" cap="none" spc="0" normalizeH="0" baseline="0" noProof="0">
              <a:ln>
                <a:noFill/>
              </a:ln>
              <a:effectLst/>
              <a:uLnTx/>
              <a:uFillTx/>
              <a:latin typeface="Avenir Next LT Pro" panose="020B0504020202020204" pitchFamily="34" charset="77"/>
            </a:endParaRPr>
          </a:p>
        </p:txBody>
      </p:sp>
      <p:grpSp>
        <p:nvGrpSpPr>
          <p:cNvPr id="74" name="Group 73">
            <a:extLst>
              <a:ext uri="{FF2B5EF4-FFF2-40B4-BE49-F238E27FC236}">
                <a16:creationId xmlns:a16="http://schemas.microsoft.com/office/drawing/2014/main" id="{34CBD6C0-04A5-F6A3-098E-CBEF42D185FA}"/>
              </a:ext>
            </a:extLst>
          </p:cNvPr>
          <p:cNvGrpSpPr/>
          <p:nvPr/>
        </p:nvGrpSpPr>
        <p:grpSpPr>
          <a:xfrm rot="10800000">
            <a:off x="11490097" y="3618576"/>
            <a:ext cx="141902" cy="330726"/>
            <a:chOff x="4365600" y="2638762"/>
            <a:chExt cx="141902" cy="330726"/>
          </a:xfrm>
        </p:grpSpPr>
        <p:sp>
          <p:nvSpPr>
            <p:cNvPr id="75" name="Isosceles Triangle 44">
              <a:extLst>
                <a:ext uri="{FF2B5EF4-FFF2-40B4-BE49-F238E27FC236}">
                  <a16:creationId xmlns:a16="http://schemas.microsoft.com/office/drawing/2014/main" id="{DD840EA3-3D9E-DA05-DEED-E7F9188E93C5}"/>
                </a:ext>
              </a:extLst>
            </p:cNvPr>
            <p:cNvSpPr/>
            <p:nvPr/>
          </p:nvSpPr>
          <p:spPr bwMode="auto">
            <a:xfrm>
              <a:off x="4365600" y="2874898"/>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77"/>
              </a:endParaRPr>
            </a:p>
          </p:txBody>
        </p:sp>
        <p:sp>
          <p:nvSpPr>
            <p:cNvPr id="76" name="Isosceles Triangle 44">
              <a:extLst>
                <a:ext uri="{FF2B5EF4-FFF2-40B4-BE49-F238E27FC236}">
                  <a16:creationId xmlns:a16="http://schemas.microsoft.com/office/drawing/2014/main" id="{CF9616BD-B8E0-FA28-F24D-9D99279CA835}"/>
                </a:ext>
              </a:extLst>
            </p:cNvPr>
            <p:cNvSpPr/>
            <p:nvPr/>
          </p:nvSpPr>
          <p:spPr bwMode="auto">
            <a:xfrm>
              <a:off x="4365600" y="275934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77"/>
              </a:endParaRPr>
            </a:p>
          </p:txBody>
        </p:sp>
        <p:sp>
          <p:nvSpPr>
            <p:cNvPr id="77" name="Isosceles Triangle 44">
              <a:extLst>
                <a:ext uri="{FF2B5EF4-FFF2-40B4-BE49-F238E27FC236}">
                  <a16:creationId xmlns:a16="http://schemas.microsoft.com/office/drawing/2014/main" id="{AEFED1F3-F936-C9F0-5586-23E9EAD426BE}"/>
                </a:ext>
              </a:extLst>
            </p:cNvPr>
            <p:cNvSpPr/>
            <p:nvPr/>
          </p:nvSpPr>
          <p:spPr bwMode="auto">
            <a:xfrm>
              <a:off x="4365600" y="2638762"/>
              <a:ext cx="141902" cy="94590"/>
            </a:xfrm>
            <a:prstGeom prst="triangle">
              <a:avLst/>
            </a:prstGeom>
            <a:solidFill>
              <a:schemeClr val="accent1"/>
            </a:solidFill>
            <a:ln w="6350" cap="flat" cmpd="sng" algn="ctr">
              <a:solidFill>
                <a:schemeClr val="bg1"/>
              </a:solidFill>
              <a:prstDash val="solid"/>
              <a:round/>
              <a:headEnd type="none" w="med" len="med"/>
              <a:tailEnd type="none"/>
            </a:ln>
            <a:effectLst/>
          </p:spPr>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lumMod val="75000"/>
                    <a:lumOff val="25000"/>
                  </a:prstClr>
                </a:solidFill>
                <a:effectLst/>
                <a:uLnTx/>
                <a:uFillTx/>
                <a:latin typeface="Avenir Next LT Pro" panose="020B0504020202020204" pitchFamily="34" charset="77"/>
              </a:endParaRPr>
            </a:p>
          </p:txBody>
        </p:sp>
      </p:grpSp>
      <p:pic>
        <p:nvPicPr>
          <p:cNvPr id="78" name="Picture 77">
            <a:extLst>
              <a:ext uri="{FF2B5EF4-FFF2-40B4-BE49-F238E27FC236}">
                <a16:creationId xmlns:a16="http://schemas.microsoft.com/office/drawing/2014/main" id="{2A3A4AF3-7327-9EC3-3E68-C0D9D51F13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347" y="3984636"/>
            <a:ext cx="311711" cy="311711"/>
          </a:xfrm>
          <a:prstGeom prst="rect">
            <a:avLst/>
          </a:prstGeom>
        </p:spPr>
      </p:pic>
      <p:pic>
        <p:nvPicPr>
          <p:cNvPr id="79" name="Picture 78">
            <a:extLst>
              <a:ext uri="{FF2B5EF4-FFF2-40B4-BE49-F238E27FC236}">
                <a16:creationId xmlns:a16="http://schemas.microsoft.com/office/drawing/2014/main" id="{3CC0CCEC-D634-EBB9-1B67-CB2656E24D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7169" y="3963751"/>
            <a:ext cx="311711" cy="311711"/>
          </a:xfrm>
          <a:prstGeom prst="rect">
            <a:avLst/>
          </a:prstGeom>
        </p:spPr>
      </p:pic>
      <p:pic>
        <p:nvPicPr>
          <p:cNvPr id="80" name="Picture 79">
            <a:extLst>
              <a:ext uri="{FF2B5EF4-FFF2-40B4-BE49-F238E27FC236}">
                <a16:creationId xmlns:a16="http://schemas.microsoft.com/office/drawing/2014/main" id="{48531A20-6577-93EC-90B0-36A424444A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1438" y="3951906"/>
            <a:ext cx="311711" cy="311711"/>
          </a:xfrm>
          <a:prstGeom prst="rect">
            <a:avLst/>
          </a:prstGeom>
        </p:spPr>
      </p:pic>
      <p:pic>
        <p:nvPicPr>
          <p:cNvPr id="81" name="Picture 80">
            <a:extLst>
              <a:ext uri="{FF2B5EF4-FFF2-40B4-BE49-F238E27FC236}">
                <a16:creationId xmlns:a16="http://schemas.microsoft.com/office/drawing/2014/main" id="{A3910151-DACC-E7ED-F69D-434E9097E7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2682" y="907071"/>
            <a:ext cx="377170" cy="377170"/>
          </a:xfrm>
          <a:prstGeom prst="rect">
            <a:avLst/>
          </a:prstGeom>
        </p:spPr>
      </p:pic>
      <p:pic>
        <p:nvPicPr>
          <p:cNvPr id="82" name="Picture 81">
            <a:extLst>
              <a:ext uri="{FF2B5EF4-FFF2-40B4-BE49-F238E27FC236}">
                <a16:creationId xmlns:a16="http://schemas.microsoft.com/office/drawing/2014/main" id="{77D5CD79-8E76-4E59-7A1B-FE021D6A17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8478" y="3980544"/>
            <a:ext cx="342882" cy="342882"/>
          </a:xfrm>
          <a:prstGeom prst="rect">
            <a:avLst/>
          </a:prstGeom>
        </p:spPr>
      </p:pic>
    </p:spTree>
    <p:extLst>
      <p:ext uri="{BB962C8B-B14F-4D97-AF65-F5344CB8AC3E}">
        <p14:creationId xmlns:p14="http://schemas.microsoft.com/office/powerpoint/2010/main" val="73799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7151FCF-6962-FAFD-F78E-4A40585EA1D8}"/>
              </a:ext>
            </a:extLst>
          </p:cNvPr>
          <p:cNvSpPr txBox="1"/>
          <p:nvPr/>
        </p:nvSpPr>
        <p:spPr>
          <a:xfrm>
            <a:off x="4843347" y="3236302"/>
            <a:ext cx="7215330" cy="2863415"/>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9" name="TextBox 8">
            <a:extLst>
              <a:ext uri="{FF2B5EF4-FFF2-40B4-BE49-F238E27FC236}">
                <a16:creationId xmlns:a16="http://schemas.microsoft.com/office/drawing/2014/main" id="{08D9AE87-1222-02D4-778A-F6EAB13C7AA6}"/>
              </a:ext>
            </a:extLst>
          </p:cNvPr>
          <p:cNvSpPr txBox="1"/>
          <p:nvPr/>
        </p:nvSpPr>
        <p:spPr>
          <a:xfrm>
            <a:off x="4843347" y="574714"/>
            <a:ext cx="7215330" cy="2561691"/>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pic>
        <p:nvPicPr>
          <p:cNvPr id="13314" name="Picture 2" descr="a foggy street with a palm tree in the foreground">
            <a:extLst>
              <a:ext uri="{FF2B5EF4-FFF2-40B4-BE49-F238E27FC236}">
                <a16:creationId xmlns:a16="http://schemas.microsoft.com/office/drawing/2014/main" id="{3E6088B2-7800-0951-FC45-567CAEDB1BB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4806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E74119-7A9B-EDE5-7C97-DD7D788A9DB9}"/>
              </a:ext>
            </a:extLst>
          </p:cNvPr>
          <p:cNvSpPr txBox="1"/>
          <p:nvPr/>
        </p:nvSpPr>
        <p:spPr>
          <a:xfrm>
            <a:off x="4946500" y="1296631"/>
            <a:ext cx="6832906" cy="5078313"/>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Africa, particularly in Sahelian countries, North African countries, and coastal regions, sandstorms are a common phenomenon - known as dust storms or haboobs, and as Khamsin in Egypt. </a:t>
            </a: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74151"/>
                </a:solidFill>
                <a:latin typeface="Avenir Next LT Pro"/>
              </a:rPr>
              <a:t>S</a:t>
            </a:r>
            <a:r>
              <a:rPr kumimoji="0" lang="en-US" sz="1200" b="0" i="0" u="none" strike="noStrike" kern="1200" cap="none" spc="0" normalizeH="0" baseline="0" noProof="0" err="1">
                <a:ln>
                  <a:noFill/>
                </a:ln>
                <a:solidFill>
                  <a:srgbClr val="374151"/>
                </a:solidFill>
                <a:effectLst/>
                <a:uLnTx/>
                <a:uFillTx/>
                <a:latin typeface="Avenir Next LT Pro"/>
                <a:ea typeface="+mn-ea"/>
                <a:cs typeface="+mn-cs"/>
              </a:rPr>
              <a:t>andstorms</a:t>
            </a:r>
            <a:r>
              <a:rPr kumimoji="0" lang="en-US" sz="1200" b="0" i="0" u="none" strike="noStrike" kern="1200" cap="none" spc="0" normalizeH="0" baseline="0" noProof="0">
                <a:ln>
                  <a:noFill/>
                </a:ln>
                <a:solidFill>
                  <a:srgbClr val="374151"/>
                </a:solidFill>
                <a:effectLst/>
                <a:uLnTx/>
                <a:uFillTx/>
                <a:latin typeface="Avenir Next LT Pro"/>
                <a:ea typeface="+mn-ea"/>
                <a:cs typeface="+mn-cs"/>
              </a:rPr>
              <a:t> are primarily triggered by depressions moving eastwards along the southern parts of the Mediterranean or the North African Coast from February to June. The wind velocity during these sandstorms can range from 9 m/s to 30 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74151"/>
                </a:solidFill>
                <a:latin typeface="Avenir Next LT Pro"/>
              </a:rPr>
              <a:t>I</a:t>
            </a:r>
            <a:r>
              <a:rPr kumimoji="0" lang="en-US" sz="1200" b="0" i="0" u="none" strike="noStrike" kern="1200" cap="none" spc="0" normalizeH="0" baseline="0" noProof="0" err="1">
                <a:ln>
                  <a:noFill/>
                </a:ln>
                <a:solidFill>
                  <a:srgbClr val="374151"/>
                </a:solidFill>
                <a:effectLst/>
                <a:uLnTx/>
                <a:uFillTx/>
                <a:latin typeface="Avenir Next LT Pro"/>
                <a:ea typeface="+mn-ea"/>
                <a:cs typeface="+mn-cs"/>
              </a:rPr>
              <a:t>mpacts</a:t>
            </a:r>
            <a:r>
              <a:rPr kumimoji="0" lang="en-US" sz="1200" b="0" i="0" u="none" strike="noStrike" kern="1200" cap="none" spc="0" normalizeH="0" baseline="0" noProof="0">
                <a:ln>
                  <a:noFill/>
                </a:ln>
                <a:solidFill>
                  <a:srgbClr val="374151"/>
                </a:solidFill>
                <a:effectLst/>
                <a:uLnTx/>
                <a:uFillTx/>
                <a:latin typeface="Avenir Next LT Pro"/>
                <a:ea typeface="+mn-ea"/>
                <a:cs typeface="+mn-cs"/>
              </a:rPr>
              <a:t> are profound and wide-ranging - they severely restrict vision, leading to accidents.  </a:t>
            </a: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They can also result in extensive damage to infrastructure and agriculture, as well as loss of livestock. </a:t>
            </a:r>
            <a:endParaRPr kumimoji="0" lang="en-US" sz="1200" b="1"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Iran, sandstorms are common due to the country's location in an arid and semi-arid region, within the sandstorm belt. </a:t>
            </a: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74151"/>
                </a:solidFill>
                <a:latin typeface="Avenir Next LT Pro"/>
              </a:rPr>
              <a:t>U</a:t>
            </a:r>
            <a:r>
              <a:rPr kumimoji="0" lang="en-US" sz="1200" b="0" i="0" u="none" strike="noStrike" kern="1200" cap="none" spc="0" normalizeH="0" baseline="0" noProof="0" err="1">
                <a:ln>
                  <a:noFill/>
                </a:ln>
                <a:solidFill>
                  <a:srgbClr val="374151"/>
                </a:solidFill>
                <a:effectLst/>
                <a:uLnTx/>
                <a:uFillTx/>
                <a:latin typeface="Avenir Next LT Pro"/>
                <a:ea typeface="+mn-ea"/>
                <a:cs typeface="+mn-cs"/>
              </a:rPr>
              <a:t>sually</a:t>
            </a:r>
            <a:r>
              <a:rPr kumimoji="0" lang="en-US" sz="1200" b="0" i="0" u="none" strike="noStrike" kern="1200" cap="none" spc="0" normalizeH="0" baseline="0" noProof="0">
                <a:ln>
                  <a:noFill/>
                </a:ln>
                <a:solidFill>
                  <a:srgbClr val="374151"/>
                </a:solidFill>
                <a:effectLst/>
                <a:uLnTx/>
                <a:uFillTx/>
                <a:latin typeface="Avenir Next LT Pro"/>
                <a:ea typeface="+mn-ea"/>
                <a:cs typeface="+mn-cs"/>
              </a:rPr>
              <a:t> occur in the spring and summer seasons and are largely a result of climatic changes like high temperatures and droughts. </a:t>
            </a: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Human activities, particularly unsustainable land use, contribute significantly to the occurrence of these storms, rendering them a transboundary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One of the main non-economic problems associated with these storms is internal migration. The adverse conditions created by the storms force many people to change their jobs and relocate, causing significant social disruption.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A sandstorm in Mongolia resulted in the fall of 48 power poles and 200 meters of broken power lines</a:t>
            </a:r>
            <a:r>
              <a:rPr lang="en-US" sz="1200">
                <a:solidFill>
                  <a:srgbClr val="374151"/>
                </a:solidFill>
                <a:latin typeface="Avenir Next LT Pro"/>
              </a:rPr>
              <a:t>, as well as</a:t>
            </a:r>
            <a:r>
              <a:rPr kumimoji="0" lang="en-US" sz="1200" b="0" i="0" u="none" strike="noStrike" kern="1200" cap="none" spc="0" normalizeH="0" baseline="0" noProof="0">
                <a:ln>
                  <a:noFill/>
                </a:ln>
                <a:solidFill>
                  <a:srgbClr val="374151"/>
                </a:solidFill>
                <a:effectLst/>
                <a:uLnTx/>
                <a:uFillTx/>
                <a:latin typeface="Avenir Next LT Pro"/>
                <a:ea typeface="+mn-ea"/>
                <a:cs typeface="+mn-cs"/>
              </a:rPr>
              <a:t> 15 buildings and 129 traditional houses. Furthermore, about 300 livestock animals were killed because of the storm.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2" name="Rectangle 1">
            <a:extLst>
              <a:ext uri="{FF2B5EF4-FFF2-40B4-BE49-F238E27FC236}">
                <a16:creationId xmlns:a16="http://schemas.microsoft.com/office/drawing/2014/main" id="{46059F02-E917-721C-201E-C0FAF336CB11}"/>
              </a:ext>
            </a:extLst>
          </p:cNvPr>
          <p:cNvSpPr/>
          <p:nvPr/>
        </p:nvSpPr>
        <p:spPr>
          <a:xfrm rot="10800000">
            <a:off x="0" y="0"/>
            <a:ext cx="4806175" cy="6858000"/>
          </a:xfrm>
          <a:prstGeom prst="rect">
            <a:avLst/>
          </a:prstGeom>
          <a:gradFill>
            <a:gsLst>
              <a:gs pos="2000">
                <a:schemeClr val="tx1"/>
              </a:gs>
              <a:gs pos="61000">
                <a:schemeClr val="bg1">
                  <a:lumMod val="95000"/>
                  <a:alpha val="37818"/>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48D345-8C68-E205-AA2D-73995159098D}"/>
              </a:ext>
            </a:extLst>
          </p:cNvPr>
          <p:cNvSpPr txBox="1"/>
          <p:nvPr/>
        </p:nvSpPr>
        <p:spPr>
          <a:xfrm>
            <a:off x="225817" y="3356517"/>
            <a:ext cx="4089704" cy="830997"/>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Sandstorm</a:t>
            </a:r>
          </a:p>
        </p:txBody>
      </p:sp>
      <p:sp>
        <p:nvSpPr>
          <p:cNvPr id="4" name="TextBox 3">
            <a:extLst>
              <a:ext uri="{FF2B5EF4-FFF2-40B4-BE49-F238E27FC236}">
                <a16:creationId xmlns:a16="http://schemas.microsoft.com/office/drawing/2014/main" id="{1FFADDF5-CE16-8B23-87A0-7C81C4BEB6CA}"/>
              </a:ext>
            </a:extLst>
          </p:cNvPr>
          <p:cNvSpPr txBox="1"/>
          <p:nvPr/>
        </p:nvSpPr>
        <p:spPr>
          <a:xfrm>
            <a:off x="225817" y="4346302"/>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6" name="TextBox 5">
            <a:extLst>
              <a:ext uri="{FF2B5EF4-FFF2-40B4-BE49-F238E27FC236}">
                <a16:creationId xmlns:a16="http://schemas.microsoft.com/office/drawing/2014/main" id="{561D58AE-E25E-08F2-5B52-2AD173926E9D}"/>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7" name="TextBox 6">
            <a:extLst>
              <a:ext uri="{FF2B5EF4-FFF2-40B4-BE49-F238E27FC236}">
                <a16:creationId xmlns:a16="http://schemas.microsoft.com/office/drawing/2014/main" id="{3FAAD439-882F-92BF-4FAB-D3EE304E4A16}"/>
              </a:ext>
            </a:extLst>
          </p:cNvPr>
          <p:cNvSpPr txBox="1"/>
          <p:nvPr/>
        </p:nvSpPr>
        <p:spPr>
          <a:xfrm>
            <a:off x="4983288" y="3236302"/>
            <a:ext cx="6759329" cy="477054"/>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ASIA PACIFIC</a:t>
            </a:r>
            <a:b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Iran, Iraq, Mongolia </a:t>
            </a:r>
            <a:endParaRPr kumimoji="0" lang="en-NP" sz="14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8" name="TextBox 7">
            <a:extLst>
              <a:ext uri="{FF2B5EF4-FFF2-40B4-BE49-F238E27FC236}">
                <a16:creationId xmlns:a16="http://schemas.microsoft.com/office/drawing/2014/main" id="{DCEC6349-F099-EA15-1173-4FC394ED76DB}"/>
              </a:ext>
            </a:extLst>
          </p:cNvPr>
          <p:cNvSpPr txBox="1"/>
          <p:nvPr/>
        </p:nvSpPr>
        <p:spPr>
          <a:xfrm>
            <a:off x="4946500" y="704291"/>
            <a:ext cx="7377716" cy="492443"/>
          </a:xfrm>
          <a:prstGeom prst="rect">
            <a:avLst/>
          </a:prstGeom>
          <a:noFill/>
        </p:spPr>
        <p:txBody>
          <a:bodyPr wrap="square" rtlCol="0">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AFRICA</a:t>
            </a:r>
            <a:br>
              <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t>Egypt, Mauritania</a:t>
            </a:r>
            <a:endPar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199666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dust storm in the middle of the desert">
            <a:extLst>
              <a:ext uri="{FF2B5EF4-FFF2-40B4-BE49-F238E27FC236}">
                <a16:creationId xmlns:a16="http://schemas.microsoft.com/office/drawing/2014/main" id="{73C3E355-A3BE-A730-3EF7-D7F4D09F13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02"/>
          <a:stretch/>
        </p:blipFill>
        <p:spPr bwMode="auto">
          <a:xfrm>
            <a:off x="0" y="1"/>
            <a:ext cx="12227420" cy="7059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8467672-CD08-EE18-E920-C4F55C65210C}"/>
              </a:ext>
            </a:extLst>
          </p:cNvPr>
          <p:cNvSpPr/>
          <p:nvPr/>
        </p:nvSpPr>
        <p:spPr>
          <a:xfrm>
            <a:off x="1" y="0"/>
            <a:ext cx="12191999" cy="700594"/>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1AA7F8-4679-84F0-87B8-468F9C06DE05}"/>
              </a:ext>
            </a:extLst>
          </p:cNvPr>
          <p:cNvSpPr txBox="1"/>
          <p:nvPr/>
        </p:nvSpPr>
        <p:spPr>
          <a:xfrm>
            <a:off x="217714" y="36537"/>
            <a:ext cx="2743059"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SANDSTORMS</a:t>
            </a:r>
          </a:p>
        </p:txBody>
      </p:sp>
      <p:graphicFrame>
        <p:nvGraphicFramePr>
          <p:cNvPr id="9" name="Table 6">
            <a:extLst>
              <a:ext uri="{FF2B5EF4-FFF2-40B4-BE49-F238E27FC236}">
                <a16:creationId xmlns:a16="http://schemas.microsoft.com/office/drawing/2014/main" id="{64833A6F-9F0B-879E-FA93-A0F68011E0BD}"/>
              </a:ext>
            </a:extLst>
          </p:cNvPr>
          <p:cNvGraphicFramePr>
            <a:graphicFrameLocks noGrp="1"/>
          </p:cNvGraphicFramePr>
          <p:nvPr>
            <p:extLst>
              <p:ext uri="{D42A27DB-BD31-4B8C-83A1-F6EECF244321}">
                <p14:modId xmlns:p14="http://schemas.microsoft.com/office/powerpoint/2010/main" val="4237622814"/>
              </p:ext>
            </p:extLst>
          </p:nvPr>
        </p:nvGraphicFramePr>
        <p:xfrm>
          <a:off x="163889" y="826644"/>
          <a:ext cx="11864220" cy="4145280"/>
        </p:xfrm>
        <a:graphic>
          <a:graphicData uri="http://schemas.openxmlformats.org/drawingml/2006/table">
            <a:tbl>
              <a:tblPr firstRow="1" bandRow="1">
                <a:tableStyleId>{5940675A-B579-460E-94D1-54222C63F5DA}</a:tableStyleId>
              </a:tblPr>
              <a:tblGrid>
                <a:gridCol w="6109911">
                  <a:extLst>
                    <a:ext uri="{9D8B030D-6E8A-4147-A177-3AD203B41FA5}">
                      <a16:colId xmlns:a16="http://schemas.microsoft.com/office/drawing/2014/main" val="1397610462"/>
                    </a:ext>
                  </a:extLst>
                </a:gridCol>
                <a:gridCol w="2633133">
                  <a:extLst>
                    <a:ext uri="{9D8B030D-6E8A-4147-A177-3AD203B41FA5}">
                      <a16:colId xmlns:a16="http://schemas.microsoft.com/office/drawing/2014/main" val="1300160662"/>
                    </a:ext>
                  </a:extLst>
                </a:gridCol>
                <a:gridCol w="3121176">
                  <a:extLst>
                    <a:ext uri="{9D8B030D-6E8A-4147-A177-3AD203B41FA5}">
                      <a16:colId xmlns:a16="http://schemas.microsoft.com/office/drawing/2014/main" val="3786587790"/>
                    </a:ext>
                  </a:extLst>
                </a:gridCol>
              </a:tblGrid>
              <a:tr h="198765">
                <a:tc>
                  <a:txBody>
                    <a:bodyPr/>
                    <a:lstStyle/>
                    <a:p>
                      <a:r>
                        <a:rPr lang="en-NP" sz="1000" b="1">
                          <a:solidFill>
                            <a:schemeClr val="bg1"/>
                          </a:solidFill>
                          <a:latin typeface="Avenir Next LT Pro" panose="020B0504020202020204" pitchFamily="34" charset="77"/>
                        </a:rPr>
                        <a:t>PRE-PHASE 1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pPr marL="228600" indent="-228600">
                        <a:buFont typeface="+mj-lt"/>
                        <a:buAutoNum type="arabicPeriod"/>
                      </a:pPr>
                      <a:r>
                        <a:rPr lang="en-US" sz="1000" b="1">
                          <a:solidFill>
                            <a:schemeClr val="accent5">
                              <a:lumMod val="50000"/>
                            </a:schemeClr>
                          </a:solidFill>
                          <a:latin typeface="Avenir Next LT Pro" panose="020B0504020202020204" pitchFamily="34" charset="77"/>
                        </a:rPr>
                        <a:t>Conduct monitoring and predict: </a:t>
                      </a:r>
                      <a:r>
                        <a:rPr lang="en-US" sz="1000" b="0">
                          <a:latin typeface="Avenir Next LT Pro" panose="020B0504020202020204" pitchFamily="34" charset="77"/>
                        </a:rPr>
                        <a:t>In Africa, given sandstorms are typically triggered by depressions that move eastwards along the southern parts of the Mediterranean or along the North African Coast from February to June, the pattern and intensity of the storm are heavily monitored, and predictions are made based on these observations</a:t>
                      </a:r>
                    </a:p>
                    <a:p>
                      <a:pPr marL="228600" indent="-228600">
                        <a:buFont typeface="+mj-lt"/>
                        <a:buAutoNum type="arabicPeriod"/>
                      </a:pPr>
                      <a:endParaRPr lang="en-US" sz="1000" b="1">
                        <a:solidFill>
                          <a:schemeClr val="accent5">
                            <a:lumMod val="50000"/>
                          </a:schemeClr>
                        </a:solidFill>
                        <a:latin typeface="Avenir Next LT Pro" panose="020B0504020202020204" pitchFamily="34" charset="77"/>
                      </a:endParaRP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Enact safety measures: </a:t>
                      </a:r>
                      <a:r>
                        <a:rPr lang="en-US" sz="1000">
                          <a:latin typeface="Avenir Next LT Pro" panose="020B0504020202020204" pitchFamily="34" charset="77"/>
                        </a:rPr>
                        <a:t>Medical responses, evacuation plans, and the provision of basic necessities like food, water, and shelter to victims</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Set up agriculture measures: </a:t>
                      </a:r>
                      <a:r>
                        <a:rPr lang="en-US" sz="1000">
                          <a:latin typeface="Avenir Next LT Pro" panose="020B0504020202020204" pitchFamily="34" charset="77"/>
                        </a:rPr>
                        <a:t>Farmers are advised to harvest their wheat before the storm's arrival and keep the produce in safe places. They are also advised on appropriate actions such as refraining from irrigating certain fruit trees that might be adversely affected by the high temperature accompanying the sandstorm.</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b="1" kern="1200">
                          <a:solidFill>
                            <a:schemeClr val="accent5">
                              <a:lumMod val="50000"/>
                            </a:schemeClr>
                          </a:solidFill>
                          <a:latin typeface="Avenir Next LT Pro" panose="020B0504020202020204" pitchFamily="34" charset="77"/>
                          <a:ea typeface="+mn-ea"/>
                          <a:cs typeface="+mn-cs"/>
                        </a:rPr>
                        <a:t>Environmental measures: </a:t>
                      </a:r>
                      <a:r>
                        <a:rPr lang="en-US" sz="1000">
                          <a:latin typeface="Avenir Next LT Pro" panose="020B0504020202020204" pitchFamily="34" charset="77"/>
                        </a:rPr>
                        <a:t>Trees are planted to stabilize soil and prevent erosion.. Trees are also planted along roads to serve as windbreaks.</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Conduct public awareness : </a:t>
                      </a:r>
                      <a:r>
                        <a:rPr lang="en-US" sz="1000">
                          <a:latin typeface="Avenir Next LT Pro" panose="020B0504020202020204" pitchFamily="34" charset="77"/>
                        </a:rPr>
                        <a:t>People are cautioned to stay at home and avoid driving due to low visibility conditions. Public awareness is enhanced through weather forecasts that alert citizens to possible disruptions to services and infrastructure</a:t>
                      </a:r>
                    </a:p>
                    <a:p>
                      <a:pPr marL="228600" indent="-228600">
                        <a:buFont typeface="+mj-lt"/>
                        <a:buAutoNum type="arabicPeriod"/>
                      </a:pPr>
                      <a:endParaRPr lang="en-US" sz="1000" b="1">
                        <a:latin typeface="Avenir Next LT Pro" panose="020B0504020202020204" pitchFamily="34" charset="77"/>
                      </a:endParaRP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Infrastructure improvement projects: </a:t>
                      </a:r>
                      <a:r>
                        <a:rPr lang="en-US" sz="1000">
                          <a:latin typeface="Avenir Next LT Pro" panose="020B0504020202020204" pitchFamily="34" charset="77"/>
                        </a:rPr>
                        <a:t>Infrastructure is improved by building roads and bridges that can withstand strong winds.</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b="1">
                          <a:solidFill>
                            <a:schemeClr val="accent5">
                              <a:lumMod val="50000"/>
                            </a:schemeClr>
                          </a:solidFill>
                          <a:latin typeface="Avenir Next LT Pro" panose="020B0504020202020204" pitchFamily="34" charset="77"/>
                        </a:rPr>
                        <a:t>Financial measures</a:t>
                      </a:r>
                      <a:r>
                        <a:rPr lang="en-US" sz="1000" b="1">
                          <a:latin typeface="Avenir Next LT Pro" panose="020B0504020202020204" pitchFamily="34" charset="77"/>
                        </a:rPr>
                        <a:t>:</a:t>
                      </a:r>
                      <a:r>
                        <a:rPr lang="en-US" sz="1000">
                          <a:latin typeface="Avenir Next LT Pro" panose="020B0504020202020204" pitchFamily="34" charset="77"/>
                        </a:rPr>
                        <a:t> Government-backed insurance schemes for transportation, livestock, homes, shops, and individuals are set up</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00">
                          <a:latin typeface="Avenir Next LT Pro" panose="020B0504020202020204" pitchFamily="34" charset="77"/>
                        </a:rPr>
                        <a:t>EWS for sandstorms and duststorms</a:t>
                      </a:r>
                    </a:p>
                    <a:p>
                      <a:pPr marL="171450" indent="-171450">
                        <a:buFont typeface="Arial" panose="020B0604020202020204" pitchFamily="34" charset="0"/>
                        <a:buChar char="•"/>
                      </a:pPr>
                      <a:endParaRPr lang="en-NP"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Gaps in providing widespread and efficient access to satellite data.</a:t>
                      </a: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latin typeface="Avenir Next LT Pro" panose="020B0504020202020204" pitchFamily="34" charset="77"/>
                        </a:rPr>
                        <a:t>Need for implementing advanced technology in managing sand and dust storms. This includes establishing early warning systems for the prediction</a:t>
                      </a: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Engage with earth observation network for training and obtaining satellite data as satellite information can be invaluable for identifying the sources of sand and dust storms</a:t>
                      </a: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Housing codes to resist the dust infiltration</a:t>
                      </a: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Improved skills in traffic management using technology are needed to deal with road closures and emergency operations</a:t>
                      </a: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Latest medical interventions to help people with allergies and respiratory complications due to sandstorms</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graphicFrame>
        <p:nvGraphicFramePr>
          <p:cNvPr id="10" name="Table 6">
            <a:extLst>
              <a:ext uri="{FF2B5EF4-FFF2-40B4-BE49-F238E27FC236}">
                <a16:creationId xmlns:a16="http://schemas.microsoft.com/office/drawing/2014/main" id="{40678B40-769B-F89A-6CB7-EB97953568F9}"/>
              </a:ext>
            </a:extLst>
          </p:cNvPr>
          <p:cNvGraphicFramePr>
            <a:graphicFrameLocks noGrp="1"/>
          </p:cNvGraphicFramePr>
          <p:nvPr>
            <p:extLst>
              <p:ext uri="{D42A27DB-BD31-4B8C-83A1-F6EECF244321}">
                <p14:modId xmlns:p14="http://schemas.microsoft.com/office/powerpoint/2010/main" val="757465993"/>
              </p:ext>
            </p:extLst>
          </p:nvPr>
        </p:nvGraphicFramePr>
        <p:xfrm>
          <a:off x="163889" y="5043364"/>
          <a:ext cx="11864220" cy="1706880"/>
        </p:xfrm>
        <a:graphic>
          <a:graphicData uri="http://schemas.openxmlformats.org/drawingml/2006/table">
            <a:tbl>
              <a:tblPr firstRow="1" bandRow="1">
                <a:tableStyleId>{5940675A-B579-460E-94D1-54222C63F5DA}</a:tableStyleId>
              </a:tblPr>
              <a:tblGrid>
                <a:gridCol w="6109911">
                  <a:extLst>
                    <a:ext uri="{9D8B030D-6E8A-4147-A177-3AD203B41FA5}">
                      <a16:colId xmlns:a16="http://schemas.microsoft.com/office/drawing/2014/main" val="1397610462"/>
                    </a:ext>
                  </a:extLst>
                </a:gridCol>
                <a:gridCol w="2633133">
                  <a:extLst>
                    <a:ext uri="{9D8B030D-6E8A-4147-A177-3AD203B41FA5}">
                      <a16:colId xmlns:a16="http://schemas.microsoft.com/office/drawing/2014/main" val="1300160662"/>
                    </a:ext>
                  </a:extLst>
                </a:gridCol>
                <a:gridCol w="3121176">
                  <a:extLst>
                    <a:ext uri="{9D8B030D-6E8A-4147-A177-3AD203B41FA5}">
                      <a16:colId xmlns:a16="http://schemas.microsoft.com/office/drawing/2014/main" val="3786587790"/>
                    </a:ext>
                  </a:extLst>
                </a:gridCol>
              </a:tblGrid>
              <a:tr h="198765">
                <a:tc>
                  <a:txBody>
                    <a:bodyPr/>
                    <a:lstStyle/>
                    <a:p>
                      <a:r>
                        <a:rPr lang="en-NP" sz="1000" b="1">
                          <a:solidFill>
                            <a:schemeClr val="bg1"/>
                          </a:solidFill>
                          <a:latin typeface="Avenir Next LT Pro" panose="020B0504020202020204" pitchFamily="34" charset="77"/>
                        </a:rPr>
                        <a:t>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0">
                <a:tc>
                  <a:txBody>
                    <a:bodyPr/>
                    <a:lstStyle/>
                    <a:p>
                      <a:pPr marL="228600" indent="-228600">
                        <a:buFont typeface="+mj-lt"/>
                        <a:buAutoNum type="arabicPeriod"/>
                      </a:pPr>
                      <a:r>
                        <a:rPr lang="en-US" sz="1000" b="1">
                          <a:solidFill>
                            <a:schemeClr val="accent5">
                              <a:lumMod val="50000"/>
                            </a:schemeClr>
                          </a:solidFill>
                          <a:latin typeface="Avenir Next LT Pro" panose="020B0504020202020204" pitchFamily="34" charset="77"/>
                        </a:rPr>
                        <a:t>Disseminate warnings: </a:t>
                      </a:r>
                      <a:r>
                        <a:rPr lang="en-US" sz="1000">
                          <a:latin typeface="Avenir Next LT Pro" panose="020B0504020202020204" pitchFamily="34" charset="77"/>
                        </a:rPr>
                        <a:t>Warnings for high winds are declared usually 24 hours before the event.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NP" sz="1000">
                          <a:latin typeface="Avenir Next LT Pro" panose="020B0504020202020204" pitchFamily="34" charset="77"/>
                        </a:rPr>
                        <a:t>EWS for sandstorms and duststorms to rural areas</a:t>
                      </a:r>
                    </a:p>
                    <a:p>
                      <a:pPr marL="171450" indent="-171450">
                        <a:buFont typeface="Arial" panose="020B0604020202020204" pitchFamily="34" charset="0"/>
                        <a:buChar char="•"/>
                      </a:pPr>
                      <a:endParaRPr lang="en-NP"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Gap in providing widespread and efficient access to satellite data.</a:t>
                      </a: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Timely communication to vulnerable population like older people and children</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latin typeface="Avenir Next LT Pro" panose="020B0504020202020204" pitchFamily="34" charset="77"/>
                        </a:rPr>
                        <a:t>Need for implementing advanced technology in managing sand and dust storms. This includes establishing early warning systems for the prediction</a:t>
                      </a: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endParaRPr lang="en-US" sz="1000">
                        <a:latin typeface="Avenir Next LT Pro" panose="020B0504020202020204" pitchFamily="34" charset="77"/>
                      </a:endParaRPr>
                    </a:p>
                    <a:p>
                      <a:pPr marL="171450" indent="-171450">
                        <a:buFont typeface="Arial" panose="020B0604020202020204" pitchFamily="34" charset="0"/>
                        <a:buChar char="•"/>
                      </a:pPr>
                      <a:r>
                        <a:rPr lang="en-US" sz="1000">
                          <a:latin typeface="Avenir Next LT Pro" panose="020B0504020202020204" pitchFamily="34" charset="77"/>
                        </a:rPr>
                        <a:t>Satellite information can be invaluable for identifying the sources of sand and dust storms</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Tree>
    <p:extLst>
      <p:ext uri="{BB962C8B-B14F-4D97-AF65-F5344CB8AC3E}">
        <p14:creationId xmlns:p14="http://schemas.microsoft.com/office/powerpoint/2010/main" val="3472892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64833A6F-9F0B-879E-FA93-A0F68011E0BD}"/>
              </a:ext>
            </a:extLst>
          </p:cNvPr>
          <p:cNvGraphicFramePr>
            <a:graphicFrameLocks noGrp="1"/>
          </p:cNvGraphicFramePr>
          <p:nvPr>
            <p:extLst>
              <p:ext uri="{D42A27DB-BD31-4B8C-83A1-F6EECF244321}">
                <p14:modId xmlns:p14="http://schemas.microsoft.com/office/powerpoint/2010/main" val="3460910493"/>
              </p:ext>
            </p:extLst>
          </p:nvPr>
        </p:nvGraphicFramePr>
        <p:xfrm>
          <a:off x="163889" y="964295"/>
          <a:ext cx="11864220" cy="3566160"/>
        </p:xfrm>
        <a:graphic>
          <a:graphicData uri="http://schemas.openxmlformats.org/drawingml/2006/table">
            <a:tbl>
              <a:tblPr firstRow="1" bandRow="1">
                <a:tableStyleId>{5940675A-B579-460E-94D1-54222C63F5DA}</a:tableStyleId>
              </a:tblPr>
              <a:tblGrid>
                <a:gridCol w="6109911">
                  <a:extLst>
                    <a:ext uri="{9D8B030D-6E8A-4147-A177-3AD203B41FA5}">
                      <a16:colId xmlns:a16="http://schemas.microsoft.com/office/drawing/2014/main" val="1397610462"/>
                    </a:ext>
                  </a:extLst>
                </a:gridCol>
                <a:gridCol w="2633133">
                  <a:extLst>
                    <a:ext uri="{9D8B030D-6E8A-4147-A177-3AD203B41FA5}">
                      <a16:colId xmlns:a16="http://schemas.microsoft.com/office/drawing/2014/main" val="1300160662"/>
                    </a:ext>
                  </a:extLst>
                </a:gridCol>
                <a:gridCol w="3121176">
                  <a:extLst>
                    <a:ext uri="{9D8B030D-6E8A-4147-A177-3AD203B41FA5}">
                      <a16:colId xmlns:a16="http://schemas.microsoft.com/office/drawing/2014/main" val="3786587790"/>
                    </a:ext>
                  </a:extLst>
                </a:gridCol>
              </a:tblGrid>
              <a:tr h="198765">
                <a:tc>
                  <a:txBody>
                    <a:bodyPr/>
                    <a:lstStyle/>
                    <a:p>
                      <a:r>
                        <a:rPr lang="en-NP" sz="1000" b="1">
                          <a:solidFill>
                            <a:schemeClr val="bg1"/>
                          </a:solidFill>
                          <a:latin typeface="Avenir Next LT Pro" panose="020B0504020202020204" pitchFamily="34" charset="77"/>
                        </a:rPr>
                        <a:t>RESPONSE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endParaRPr lang="en-NP" sz="100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endParaRPr lang="en-NP" sz="1000" b="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492294"/>
                  </a:ext>
                </a:extLst>
              </a:tr>
              <a:tr h="198765">
                <a:tc>
                  <a:txBody>
                    <a:bodyPr/>
                    <a:lstStyle/>
                    <a:p>
                      <a:pPr marL="228600" indent="-228600">
                        <a:buFont typeface="+mj-lt"/>
                        <a:buAutoNum type="arabicPeriod"/>
                      </a:pPr>
                      <a:r>
                        <a:rPr lang="en-US" sz="1000">
                          <a:latin typeface="Avenir Next LT Pro" panose="020B0504020202020204" pitchFamily="34" charset="77"/>
                        </a:rPr>
                        <a:t>Immediate closure of highways when visibility is low, and traffic services are put on high alert to assist any stranded vehicles or persons. </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a:latin typeface="Avenir Next LT Pro" panose="020B0504020202020204" pitchFamily="34" charset="77"/>
                        </a:rPr>
                        <a:t>People are encouraged to stay at home to avoid the sudden rise in temperature and hazards associated with low visibility.</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a:latin typeface="Avenir Next LT Pro" panose="020B0504020202020204" pitchFamily="34" charset="77"/>
                        </a:rPr>
                        <a:t>Removable house tents for families or their habitats are destroyed (intervention by NGOs)</a:t>
                      </a:r>
                    </a:p>
                    <a:p>
                      <a:endParaRPr lang="en-NP" sz="1000" b="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b="0" kern="1200">
                          <a:solidFill>
                            <a:schemeClr val="tx1"/>
                          </a:solidFill>
                          <a:latin typeface="Avenir Next LT Pro" panose="020B0504020202020204" pitchFamily="34" charset="77"/>
                          <a:ea typeface="+mn-ea"/>
                          <a:cs typeface="+mn-cs"/>
                        </a:rPr>
                        <a:t>Gap in the sharing of knowledge on sand and dust storms</a:t>
                      </a:r>
                      <a:endParaRPr lang="en-NP" sz="1000" b="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b="0">
                          <a:solidFill>
                            <a:schemeClr val="tx1"/>
                          </a:solidFill>
                          <a:latin typeface="Avenir Next LT Pro"/>
                        </a:rPr>
                        <a:t>Different sectors are vulnerable – </a:t>
                      </a:r>
                      <a:r>
                        <a:rPr lang="en-US" sz="1000" b="0" err="1">
                          <a:solidFill>
                            <a:schemeClr val="tx1"/>
                          </a:solidFill>
                          <a:latin typeface="Avenir Next LT Pro"/>
                        </a:rPr>
                        <a:t>e.G.</a:t>
                      </a:r>
                      <a:r>
                        <a:rPr lang="en-US" sz="1000" b="0">
                          <a:solidFill>
                            <a:schemeClr val="tx1"/>
                          </a:solidFill>
                          <a:latin typeface="Avenir Next LT Pro"/>
                        </a:rPr>
                        <a:t> Solar panels often become ineffective because they get covered by dust. Similarly, the agriculture sector suffers significant losses, with sand and dust storms leading to a reduction in crop yields. Measures need to be taken to protect and support these vulnerable sectors.</a:t>
                      </a:r>
                      <a:endParaRPr lang="en-NP" sz="1000" b="0">
                        <a:solidFill>
                          <a:schemeClr val="tx1"/>
                        </a:solidFill>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1190075"/>
                  </a:ext>
                </a:extLst>
              </a:tr>
              <a:tr h="198765">
                <a:tc>
                  <a:txBody>
                    <a:bodyPr/>
                    <a:lstStyle/>
                    <a:p>
                      <a:r>
                        <a:rPr lang="en-NP" sz="1000" b="1">
                          <a:solidFill>
                            <a:schemeClr val="bg1"/>
                          </a:solidFill>
                          <a:latin typeface="Avenir Next LT Pro" panose="020B0504020202020204" pitchFamily="34" charset="77"/>
                        </a:rPr>
                        <a:t>Recovery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171450" indent="-171450">
                        <a:buFont typeface="Arial" panose="020B0604020202020204" pitchFamily="34" charset="0"/>
                        <a:buChar char="•"/>
                      </a:pPr>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marL="171450" indent="-171450">
                        <a:buFont typeface="Arial" panose="020B0604020202020204" pitchFamily="34" charset="0"/>
                        <a:buChar char="•"/>
                      </a:pPr>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70840">
                <a:tc>
                  <a:txBody>
                    <a:bodyPr/>
                    <a:lstStyle/>
                    <a:p>
                      <a:pPr marL="228600" indent="-228600">
                        <a:buFont typeface="+mj-lt"/>
                        <a:buAutoNum type="arabicPeriod"/>
                      </a:pPr>
                      <a:r>
                        <a:rPr lang="en-US" sz="1000">
                          <a:latin typeface="Avenir Next LT Pro" panose="020B0504020202020204" pitchFamily="34" charset="77"/>
                        </a:rPr>
                        <a:t>First phase of recovery happens within one week after the event. </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a:latin typeface="Avenir Next LT Pro" panose="020B0504020202020204" pitchFamily="34" charset="77"/>
                        </a:rPr>
                        <a:t>Recovery is triggered after roads are back to service after removal of sand</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a:latin typeface="Avenir Next LT Pro" panose="020B0504020202020204" pitchFamily="34" charset="77"/>
                        </a:rPr>
                        <a:t>Fixing the damaged communication and electricity cables and relevant service infrastructure.</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a:latin typeface="Avenir Next LT Pro" panose="020B0504020202020204" pitchFamily="34" charset="77"/>
                        </a:rPr>
                        <a:t>Developing a soil restoration plan and reforestation activities</a:t>
                      </a:r>
                    </a:p>
                    <a:p>
                      <a:pPr marL="228600" indent="-228600">
                        <a:buFont typeface="+mj-lt"/>
                        <a:buAutoNum type="arabicPeriod"/>
                      </a:pPr>
                      <a:endParaRPr lang="en-US" sz="1000">
                        <a:latin typeface="Avenir Next LT Pro" panose="020B0504020202020204" pitchFamily="34" charset="77"/>
                      </a:endParaRPr>
                    </a:p>
                    <a:p>
                      <a:pPr marL="228600" indent="-228600">
                        <a:buFont typeface="+mj-lt"/>
                        <a:buAutoNum type="arabicPeriod"/>
                      </a:pPr>
                      <a:r>
                        <a:rPr lang="en-US" sz="1000">
                          <a:latin typeface="Avenir Next LT Pro" panose="020B0504020202020204" pitchFamily="34" charset="77"/>
                        </a:rPr>
                        <a:t>Governmental subsidies provided to families of victims in some countries</a:t>
                      </a:r>
                    </a:p>
                    <a:p>
                      <a:endParaRPr lang="en-US" sz="1000">
                        <a:latin typeface="Avenir Next LT Pro" panose="020B0504020202020204" pitchFamily="34" charset="77"/>
                      </a:endParaRPr>
                    </a:p>
                    <a:p>
                      <a:endParaRPr lang="en-US"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latin typeface="Avenir Next LT Pro" panose="020B0504020202020204" pitchFamily="34" charset="77"/>
                        </a:rPr>
                        <a:t>For people who are forced to emigrate and change their jobs due to the effects of sand and dust storms, there are currently inadequate support systems in place. </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pic>
        <p:nvPicPr>
          <p:cNvPr id="2" name="Picture 2" descr="a dust storm in the middle of the desert">
            <a:extLst>
              <a:ext uri="{FF2B5EF4-FFF2-40B4-BE49-F238E27FC236}">
                <a16:creationId xmlns:a16="http://schemas.microsoft.com/office/drawing/2014/main" id="{80B6DC1B-96D0-8055-7C2A-99393C0444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02"/>
          <a:stretch/>
        </p:blipFill>
        <p:spPr bwMode="auto">
          <a:xfrm>
            <a:off x="0" y="1"/>
            <a:ext cx="12227420" cy="7059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051EB1-482A-BCF5-CEBE-A835C650F9B6}"/>
              </a:ext>
            </a:extLst>
          </p:cNvPr>
          <p:cNvSpPr/>
          <p:nvPr/>
        </p:nvSpPr>
        <p:spPr>
          <a:xfrm>
            <a:off x="1" y="-1"/>
            <a:ext cx="12191999" cy="705965"/>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9A7D7BE-5D10-2FEA-485F-27E00877FFAC}"/>
              </a:ext>
            </a:extLst>
          </p:cNvPr>
          <p:cNvSpPr txBox="1"/>
          <p:nvPr/>
        </p:nvSpPr>
        <p:spPr>
          <a:xfrm>
            <a:off x="217714" y="36537"/>
            <a:ext cx="2743059"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SANDSTORMS</a:t>
            </a:r>
          </a:p>
        </p:txBody>
      </p:sp>
    </p:spTree>
    <p:extLst>
      <p:ext uri="{BB962C8B-B14F-4D97-AF65-F5344CB8AC3E}">
        <p14:creationId xmlns:p14="http://schemas.microsoft.com/office/powerpoint/2010/main" val="2943987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and blue desk fan">
            <a:extLst>
              <a:ext uri="{FF2B5EF4-FFF2-40B4-BE49-F238E27FC236}">
                <a16:creationId xmlns:a16="http://schemas.microsoft.com/office/drawing/2014/main" id="{B54148F5-1F6B-42FA-E2EE-2BDEBA271C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666"/>
            <a:ext cx="4843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51FCF-6962-FAFD-F78E-4A40585EA1D8}"/>
              </a:ext>
            </a:extLst>
          </p:cNvPr>
          <p:cNvSpPr txBox="1"/>
          <p:nvPr/>
        </p:nvSpPr>
        <p:spPr>
          <a:xfrm>
            <a:off x="4843347" y="3236302"/>
            <a:ext cx="7215330" cy="3262948"/>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9" name="TextBox 8">
            <a:extLst>
              <a:ext uri="{FF2B5EF4-FFF2-40B4-BE49-F238E27FC236}">
                <a16:creationId xmlns:a16="http://schemas.microsoft.com/office/drawing/2014/main" id="{08D9AE87-1222-02D4-778A-F6EAB13C7AA6}"/>
              </a:ext>
            </a:extLst>
          </p:cNvPr>
          <p:cNvSpPr txBox="1"/>
          <p:nvPr/>
        </p:nvSpPr>
        <p:spPr>
          <a:xfrm>
            <a:off x="4843347" y="574714"/>
            <a:ext cx="7215330" cy="2561691"/>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5" name="TextBox 4">
            <a:extLst>
              <a:ext uri="{FF2B5EF4-FFF2-40B4-BE49-F238E27FC236}">
                <a16:creationId xmlns:a16="http://schemas.microsoft.com/office/drawing/2014/main" id="{F6E74119-7A9B-EDE5-7C97-DD7D788A9DB9}"/>
              </a:ext>
            </a:extLst>
          </p:cNvPr>
          <p:cNvSpPr txBox="1"/>
          <p:nvPr/>
        </p:nvSpPr>
        <p:spPr>
          <a:xfrm>
            <a:off x="4946500" y="1051605"/>
            <a:ext cx="6832906" cy="5447645"/>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Africa, heatwave periods have occurred with increased incidence and severity as climate change induced phenomena is worsened by increasing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Botswana, Zambia and Zimbabwe, frequent and seasonal droughts have been exacerbated by rapid heatwave events contributing to human and wildlife stress.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2016, Zimbabwe experienced record-breaking temperatures between 40-43 °C in Kariba, Masvingo, </a:t>
            </a:r>
            <a:r>
              <a:rPr kumimoji="0" lang="en-US" sz="1200" b="0" i="0" u="none" strike="noStrike" kern="1200" cap="none" spc="0" normalizeH="0" baseline="0" noProof="0" err="1">
                <a:ln>
                  <a:noFill/>
                </a:ln>
                <a:solidFill>
                  <a:srgbClr val="374151"/>
                </a:solidFill>
                <a:effectLst/>
                <a:uLnTx/>
                <a:uFillTx/>
                <a:latin typeface="Avenir Next LT Pro"/>
                <a:ea typeface="+mn-ea"/>
                <a:cs typeface="+mn-cs"/>
              </a:rPr>
              <a:t>Binga</a:t>
            </a:r>
            <a:r>
              <a:rPr kumimoji="0" lang="en-US" sz="1200" b="0" i="0" u="none" strike="noStrike" kern="1200" cap="none" spc="0" normalizeH="0" baseline="0" noProof="0">
                <a:ln>
                  <a:noFill/>
                </a:ln>
                <a:solidFill>
                  <a:srgbClr val="374151"/>
                </a:solidFill>
                <a:effectLst/>
                <a:uLnTx/>
                <a:uFillTx/>
                <a:latin typeface="Avenir Next LT Pro"/>
                <a:ea typeface="+mn-ea"/>
                <a:cs typeface="+mn-cs"/>
              </a:rPr>
              <a:t> and Victoria Falls.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Between 1960 and 2003, Zambia’s climate trends have indicated a mean annual temperature increase of 1.3 °C.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Ethiopia, heatwaves have increased in frequency, disrupting the growing season and resulting in crop diseases and failure and livestock diseases, with significant impacts on local populations as food and water transmission are impacted. </a:t>
            </a: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374151"/>
              </a:solidFill>
              <a:effectLst/>
              <a:uLnTx/>
              <a:uFillTx/>
              <a:latin typeface="Avenir Next LT Pro"/>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Asia, climate change has resulted in heatwave events with severe consequences for the environment and populations in terms of wildfires, heat patches, severe drought</a:t>
            </a:r>
            <a:r>
              <a:rPr lang="en-US" sz="1200">
                <a:solidFill>
                  <a:srgbClr val="374151"/>
                </a:solidFill>
                <a:latin typeface="Avenir Next LT Pro"/>
              </a:rPr>
              <a:t> and </a:t>
            </a:r>
            <a:r>
              <a:rPr kumimoji="0" lang="en-US" sz="1200" b="0" i="0" u="none" strike="noStrike" kern="1200" cap="none" spc="0" normalizeH="0" baseline="0" noProof="0">
                <a:ln>
                  <a:noFill/>
                </a:ln>
                <a:solidFill>
                  <a:srgbClr val="374151"/>
                </a:solidFill>
                <a:effectLst/>
                <a:uLnTx/>
                <a:uFillTx/>
                <a:latin typeface="Avenir Next LT Pro"/>
                <a:ea typeface="+mn-ea"/>
                <a:cs typeface="+mn-cs"/>
              </a:rPr>
              <a:t>heat-related illnesses, and with significant impacts for agriculture.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a:ea typeface="+mn-ea"/>
                <a:cs typeface="+mn-cs"/>
              </a:rPr>
              <a:t>In Cambodia, heatwaves have contributed to some of the most extreme temperatures experienced in the world, with an estimated national average of 64 dry season days per year with temperature averages between 36°C - 41°C. These conditions have led to severe health outcomes for vulnerable populations, such as the elderly, children, and individuals with pre-existing health conditions, with increased incidences of heat exhaustion and heatstroke.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Both Thailand and Palestine have endured periods of heat patches with concentrated events surpassing expected annual averages.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Thailand, extreme heat and low-pressure cells have seen temperatures reach and surpass 40 </a:t>
            </a:r>
            <a:r>
              <a:rPr kumimoji="0" lang="en-US" sz="1200" b="0" i="0" u="none" strike="noStrike" kern="1200" cap="none" spc="0" normalizeH="0" baseline="0" noProof="0">
                <a:ln>
                  <a:noFill/>
                </a:ln>
                <a:solidFill>
                  <a:srgbClr val="374151"/>
                </a:solidFill>
                <a:effectLst/>
                <a:uLnTx/>
                <a:uFillTx/>
                <a:latin typeface="Avenir Next LT Pro"/>
                <a:ea typeface="+mn-ea"/>
                <a:cs typeface="+mn-cs"/>
              </a:rPr>
              <a:t>°C</a:t>
            </a: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 most recently endured as part of the “monster” Asian Heatwave (April 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Palestine, seasonal weather patterns have been shifting with higher-than-average heat impacts affecting agriculture, most prominently in the eastern part of the country.</a:t>
            </a:r>
          </a:p>
        </p:txBody>
      </p:sp>
      <p:sp>
        <p:nvSpPr>
          <p:cNvPr id="2" name="Rectangle 1">
            <a:extLst>
              <a:ext uri="{FF2B5EF4-FFF2-40B4-BE49-F238E27FC236}">
                <a16:creationId xmlns:a16="http://schemas.microsoft.com/office/drawing/2014/main" id="{46059F02-E917-721C-201E-C0FAF336CB11}"/>
              </a:ext>
            </a:extLst>
          </p:cNvPr>
          <p:cNvSpPr/>
          <p:nvPr/>
        </p:nvSpPr>
        <p:spPr>
          <a:xfrm rot="10800000">
            <a:off x="-36789" y="-3667"/>
            <a:ext cx="4880136" cy="6865331"/>
          </a:xfrm>
          <a:prstGeom prst="rect">
            <a:avLst/>
          </a:prstGeom>
          <a:gradFill>
            <a:gsLst>
              <a:gs pos="2000">
                <a:schemeClr val="tx1"/>
              </a:gs>
              <a:gs pos="61000">
                <a:schemeClr val="bg1">
                  <a:lumMod val="95000"/>
                  <a:alpha val="37818"/>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48D345-8C68-E205-AA2D-73995159098D}"/>
              </a:ext>
            </a:extLst>
          </p:cNvPr>
          <p:cNvSpPr txBox="1"/>
          <p:nvPr/>
        </p:nvSpPr>
        <p:spPr>
          <a:xfrm>
            <a:off x="225817" y="2856183"/>
            <a:ext cx="4089704" cy="830997"/>
          </a:xfrm>
          <a:prstGeom prst="rect">
            <a:avLst/>
          </a:prstGeom>
          <a:noFill/>
          <a:effectLst>
            <a:outerShdw blurRad="50800" dist="38100" dir="2700000" algn="tl" rotWithShape="0">
              <a:prstClr val="black"/>
            </a:outerShdw>
          </a:effectLst>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a:ea typeface="+mn-ea"/>
                <a:cs typeface="+mn-cs"/>
              </a:rPr>
              <a:t>Heatwave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FFADDF5-CE16-8B23-87A0-7C81C4BEB6CA}"/>
              </a:ext>
            </a:extLst>
          </p:cNvPr>
          <p:cNvSpPr txBox="1"/>
          <p:nvPr/>
        </p:nvSpPr>
        <p:spPr>
          <a:xfrm>
            <a:off x="225817" y="3845968"/>
            <a:ext cx="4338259" cy="1600438"/>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endParaRPr kumimoji="0" lang="en-CA"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Associated Hazards: </a:t>
            </a:r>
            <a:r>
              <a:rPr kumimoji="0" lang="en-CA" sz="16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Water scarcity; Malnutrition, illness/disease/disruptions in human health, agriculture, and livestock; Drought, air pollution, forest fires…</a:t>
            </a:r>
            <a:r>
              <a:rPr kumimoji="0" lang="en-CA" sz="1600" b="1"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endParaRPr kumimoji="0" lang="en-NP" sz="1600" b="1"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6" name="TextBox 5">
            <a:extLst>
              <a:ext uri="{FF2B5EF4-FFF2-40B4-BE49-F238E27FC236}">
                <a16:creationId xmlns:a16="http://schemas.microsoft.com/office/drawing/2014/main" id="{561D58AE-E25E-08F2-5B52-2AD173926E9D}"/>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7" name="TextBox 6">
            <a:extLst>
              <a:ext uri="{FF2B5EF4-FFF2-40B4-BE49-F238E27FC236}">
                <a16:creationId xmlns:a16="http://schemas.microsoft.com/office/drawing/2014/main" id="{3FAAD439-882F-92BF-4FAB-D3EE304E4A16}"/>
              </a:ext>
            </a:extLst>
          </p:cNvPr>
          <p:cNvSpPr txBox="1"/>
          <p:nvPr/>
        </p:nvSpPr>
        <p:spPr>
          <a:xfrm>
            <a:off x="4983288" y="3365692"/>
            <a:ext cx="6759329" cy="477054"/>
          </a:xfrm>
          <a:prstGeom prst="rect">
            <a:avLst/>
          </a:prstGeom>
          <a:noFill/>
        </p:spPr>
        <p:txBody>
          <a:bodyPr wrap="square" lIns="91440" tIns="45720" rIns="91440" bIns="45720" rtlCol="0" anchor="t">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a:ea typeface="+mn-ea"/>
                <a:cs typeface="+mn-cs"/>
              </a:rPr>
              <a:t>ASIA PACIFIC</a:t>
            </a:r>
            <a:br>
              <a:rPr kumimoji="0" lang="en-NP"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NP" sz="1100" b="0" i="1" u="none" strike="noStrike" kern="1200" cap="none" spc="0" normalizeH="0" baseline="0" noProof="0">
                <a:ln>
                  <a:noFill/>
                </a:ln>
                <a:solidFill>
                  <a:srgbClr val="5B9BD5">
                    <a:lumMod val="75000"/>
                  </a:srgbClr>
                </a:solidFill>
                <a:effectLst/>
                <a:uLnTx/>
                <a:uFillTx/>
                <a:latin typeface="Avenir Next LT Pro"/>
                <a:ea typeface="+mn-ea"/>
                <a:cs typeface="+mn-cs"/>
              </a:rPr>
              <a:t>Thailand, Cambodia, Palestine</a:t>
            </a:r>
            <a:endParaRPr kumimoji="0" lang="en-US" sz="1400" b="0" i="1"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8" name="TextBox 7">
            <a:extLst>
              <a:ext uri="{FF2B5EF4-FFF2-40B4-BE49-F238E27FC236}">
                <a16:creationId xmlns:a16="http://schemas.microsoft.com/office/drawing/2014/main" id="{DCEC6349-F099-EA15-1173-4FC394ED76DB}"/>
              </a:ext>
            </a:extLst>
          </p:cNvPr>
          <p:cNvSpPr txBox="1"/>
          <p:nvPr/>
        </p:nvSpPr>
        <p:spPr>
          <a:xfrm>
            <a:off x="4946500" y="614447"/>
            <a:ext cx="7377716" cy="477054"/>
          </a:xfrm>
          <a:prstGeom prst="rect">
            <a:avLst/>
          </a:prstGeom>
          <a:noFill/>
        </p:spPr>
        <p:txBody>
          <a:bodyPr wrap="square" lIns="91440" tIns="45720" rIns="91440" bIns="45720" rtlCol="0" anchor="t">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a:ea typeface="+mn-ea"/>
                <a:cs typeface="+mn-cs"/>
              </a:rPr>
              <a:t>AFRICA</a:t>
            </a:r>
            <a:br>
              <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US" sz="1100" b="0" i="1" u="none" strike="noStrike" kern="1200" cap="none" spc="0" normalizeH="0" baseline="0" noProof="0">
                <a:ln>
                  <a:noFill/>
                </a:ln>
                <a:solidFill>
                  <a:srgbClr val="5B9BD5">
                    <a:lumMod val="75000"/>
                  </a:srgbClr>
                </a:solidFill>
                <a:effectLst/>
                <a:uLnTx/>
                <a:uFillTx/>
                <a:latin typeface="Avenir Next LT Pro"/>
                <a:ea typeface="+mn-ea"/>
                <a:cs typeface="+mn-cs"/>
              </a:rPr>
              <a:t>Botswana, Ethiopia, Nigeria, Zambia, Zimbabwe</a:t>
            </a:r>
            <a:endParaRPr kumimoji="0" lang="en-US"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416508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64833A6F-9F0B-879E-FA93-A0F68011E0BD}"/>
              </a:ext>
            </a:extLst>
          </p:cNvPr>
          <p:cNvGraphicFramePr>
            <a:graphicFrameLocks noGrp="1"/>
          </p:cNvGraphicFramePr>
          <p:nvPr>
            <p:extLst>
              <p:ext uri="{D42A27DB-BD31-4B8C-83A1-F6EECF244321}">
                <p14:modId xmlns:p14="http://schemas.microsoft.com/office/powerpoint/2010/main" val="121256289"/>
              </p:ext>
            </p:extLst>
          </p:nvPr>
        </p:nvGraphicFramePr>
        <p:xfrm>
          <a:off x="163889" y="772240"/>
          <a:ext cx="11864220" cy="3461757"/>
        </p:xfrm>
        <a:graphic>
          <a:graphicData uri="http://schemas.openxmlformats.org/drawingml/2006/table">
            <a:tbl>
              <a:tblPr firstRow="1" bandRow="1">
                <a:tableStyleId>{5940675A-B579-460E-94D1-54222C63F5DA}</a:tableStyleId>
              </a:tblPr>
              <a:tblGrid>
                <a:gridCol w="6392186">
                  <a:extLst>
                    <a:ext uri="{9D8B030D-6E8A-4147-A177-3AD203B41FA5}">
                      <a16:colId xmlns:a16="http://schemas.microsoft.com/office/drawing/2014/main" val="1397610462"/>
                    </a:ext>
                  </a:extLst>
                </a:gridCol>
                <a:gridCol w="2350858">
                  <a:extLst>
                    <a:ext uri="{9D8B030D-6E8A-4147-A177-3AD203B41FA5}">
                      <a16:colId xmlns:a16="http://schemas.microsoft.com/office/drawing/2014/main" val="1300160662"/>
                    </a:ext>
                  </a:extLst>
                </a:gridCol>
                <a:gridCol w="3121176">
                  <a:extLst>
                    <a:ext uri="{9D8B030D-6E8A-4147-A177-3AD203B41FA5}">
                      <a16:colId xmlns:a16="http://schemas.microsoft.com/office/drawing/2014/main" val="3786587790"/>
                    </a:ext>
                  </a:extLst>
                </a:gridCol>
              </a:tblGrid>
              <a:tr h="352797">
                <a:tc>
                  <a:txBody>
                    <a:bodyPr/>
                    <a:lstStyle/>
                    <a:p>
                      <a:pPr lvl="0">
                        <a:buNone/>
                      </a:pPr>
                      <a:r>
                        <a:rPr lang="en-NP" sz="900" b="1">
                          <a:solidFill>
                            <a:schemeClr val="bg1"/>
                          </a:solidFill>
                          <a:latin typeface="Avenir Next LT Pro"/>
                        </a:rPr>
                        <a:t>PRE-PHASE 1 ANTICIPATORY ARRANGEMENTS</a:t>
                      </a:r>
                      <a:endParaRPr lang="en-US" sz="16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0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0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647709">
                <a:tc>
                  <a:txBody>
                    <a:bodyPr/>
                    <a:lstStyle/>
                    <a:p>
                      <a:pPr marL="228600" marR="0" lvl="0" indent="-228600" algn="l" defTabSz="914400" rtl="0" eaLnBrk="1" fontAlgn="auto" latinLnBrk="0" hangingPunct="1">
                        <a:lnSpc>
                          <a:spcPct val="100000"/>
                        </a:lnSpc>
                        <a:spcBef>
                          <a:spcPts val="300"/>
                        </a:spcBef>
                        <a:spcAft>
                          <a:spcPts val="30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Emergency planning and forecast report release: </a:t>
                      </a:r>
                      <a:r>
                        <a:rPr lang="en-US" sz="900">
                          <a:latin typeface="Avenir Next LT Pro" panose="020B0504020202020204" pitchFamily="34" charset="77"/>
                        </a:rPr>
                        <a:t>Seasonal climate forecast reports are made available to the public. Development of guidelines and manuals for emergency preparation. Continuous monitoring of disaster early warning systems.</a:t>
                      </a:r>
                    </a:p>
                    <a:p>
                      <a:pPr marL="228600" marR="0" lvl="0" indent="-228600" algn="l" defTabSz="914400" rtl="0" eaLnBrk="1" fontAlgn="auto" latinLnBrk="0" hangingPunct="1">
                        <a:lnSpc>
                          <a:spcPct val="100000"/>
                        </a:lnSpc>
                        <a:spcBef>
                          <a:spcPts val="300"/>
                        </a:spcBef>
                        <a:spcAft>
                          <a:spcPts val="30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Institutional readiness: </a:t>
                      </a:r>
                      <a:r>
                        <a:rPr lang="en-US" sz="900">
                          <a:latin typeface="Avenir Next LT Pro" panose="020B0504020202020204" pitchFamily="34" charset="77"/>
                        </a:rPr>
                        <a:t>Some countries like Bangladesh have chief heat officers appointed in their most vulnerable cities. </a:t>
                      </a:r>
                      <a:endParaRPr lang="en-US" sz="900" b="0">
                        <a:latin typeface="Avenir Next LT Pro"/>
                      </a:endParaRPr>
                    </a:p>
                    <a:p>
                      <a:pPr marL="228600" marR="0" lvl="0" indent="-228600" algn="l" defTabSz="914400" rtl="0" eaLnBrk="1" fontAlgn="auto" latinLnBrk="0" hangingPunct="1">
                        <a:lnSpc>
                          <a:spcPct val="100000"/>
                        </a:lnSpc>
                        <a:spcBef>
                          <a:spcPts val="300"/>
                        </a:spcBef>
                        <a:spcAft>
                          <a:spcPts val="30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Public information dispersion: </a:t>
                      </a:r>
                      <a:r>
                        <a:rPr lang="en-US" sz="900">
                          <a:latin typeface="Avenir Next LT Pro" panose="020B0504020202020204" pitchFamily="34" charset="77"/>
                        </a:rPr>
                        <a:t>Memorandums on heatwaves, dates, and guidelines on how to mitigate against negative effects are shared with the public. Dissemination of information on vector borne diseases before disease spreads. Raising of public awareness on how to prevent water and food borne diseases (e.g., implementing WASh programmes regionally across the country). Dissemination of information through TV, radio, social media, etc.</a:t>
                      </a:r>
                      <a:endParaRPr lang="en-US" sz="900" b="0">
                        <a:latin typeface="Avenir Next LT Pro"/>
                      </a:endParaRPr>
                    </a:p>
                    <a:p>
                      <a:pPr marL="228600" indent="-228600">
                        <a:spcBef>
                          <a:spcPts val="300"/>
                        </a:spcBef>
                        <a:spcAft>
                          <a:spcPts val="300"/>
                        </a:spcAft>
                        <a:buFont typeface="+mj-lt"/>
                        <a:buAutoNum type="arabicPeriod"/>
                      </a:pPr>
                      <a:r>
                        <a:rPr lang="en-US" sz="900" b="1">
                          <a:solidFill>
                            <a:schemeClr val="accent5">
                              <a:lumMod val="50000"/>
                            </a:schemeClr>
                          </a:solidFill>
                          <a:latin typeface="Avenir Next LT Pro" panose="020B0504020202020204" pitchFamily="34" charset="77"/>
                        </a:rPr>
                        <a:t>Agriculture and infrastructure planning: </a:t>
                      </a:r>
                      <a:r>
                        <a:rPr lang="en-US" sz="900">
                          <a:latin typeface="Avenir Next LT Pro" panose="020B0504020202020204" pitchFamily="34" charset="77"/>
                        </a:rPr>
                        <a:t>Provision of seasonal forecast by Departments of Meteorology and recommendations are made to farmers based on forecast information and foreseen risks. Plans are put in place that include, e.g. digging to gather rain savor, building of heat-resilient infrastructure, urban planning and design, tree planting, etc.</a:t>
                      </a:r>
                    </a:p>
                    <a:p>
                      <a:pPr marL="228600" indent="-228600">
                        <a:spcBef>
                          <a:spcPts val="300"/>
                        </a:spcBef>
                        <a:spcAft>
                          <a:spcPts val="300"/>
                        </a:spcAft>
                        <a:buFont typeface="+mj-lt"/>
                        <a:buAutoNum type="arabicPeriod"/>
                      </a:pPr>
                      <a:r>
                        <a:rPr lang="en-US" sz="900" b="1">
                          <a:solidFill>
                            <a:schemeClr val="accent5">
                              <a:lumMod val="50000"/>
                            </a:schemeClr>
                          </a:solidFill>
                          <a:latin typeface="Avenir Next LT Pro" panose="020B0504020202020204" pitchFamily="34" charset="77"/>
                        </a:rPr>
                        <a:t>Preparation of emergency funding across governments: </a:t>
                      </a:r>
                      <a:r>
                        <a:rPr lang="en-US" sz="900">
                          <a:latin typeface="Avenir Next LT Pro" panose="020B0504020202020204" pitchFamily="34" charset="77"/>
                        </a:rPr>
                        <a:t>Meetings at all levels to prepare budget, identify funds (e.g., private sector, NGOs, and DPs) to support risk awareness, response, risk reduction, including heat wave preparation, and ensure humanitarian assistance is in place. Additionally, planning for by-product events like drought, wildfires, etc.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900">
                          <a:latin typeface="Avenir Next LT Pro" panose="020B0504020202020204" pitchFamily="34" charset="77"/>
                        </a:rPr>
                        <a:t>Limited modern meteorological equipment such as radars.</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Limited access to knowledge and timely information.</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Lack of effective coordination between districts and national levels.</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Limited methodological equipment, inadequate access and gathering of data, limited observational tools.</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Lack of skilled expertise flows and technical expertise on sophisticated weather forecast equipment.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a:latin typeface="Avenir Next LT Pro" panose="020B0504020202020204" pitchFamily="34" charset="77"/>
                        </a:rPr>
                        <a:t>Capacity building for the community, community leaders, technical officers, field workers, experts that are tailor-made</a:t>
                      </a:r>
                      <a:endParaRPr lang="en-NP" sz="900">
                        <a:latin typeface="Avenir Next LT Pro" panose="020B0504020202020204" pitchFamily="34" charset="77"/>
                      </a:endParaRPr>
                    </a:p>
                    <a:p>
                      <a:pPr marL="171450" indent="-171450">
                        <a:buFont typeface="Arial" panose="020B0604020202020204" pitchFamily="34" charset="0"/>
                        <a:buChar char="•"/>
                      </a:pPr>
                      <a:endParaRPr lang="en-CA" sz="900">
                        <a:latin typeface="Avenir Next LT Pro"/>
                      </a:endParaRPr>
                    </a:p>
                    <a:p>
                      <a:pPr marL="171450" indent="-171450">
                        <a:buFont typeface="Arial" panose="020B0604020202020204" pitchFamily="34" charset="0"/>
                        <a:buChar char="•"/>
                      </a:pPr>
                      <a:r>
                        <a:rPr lang="en-CA" sz="900">
                          <a:latin typeface="Avenir Next LT Pro"/>
                        </a:rPr>
                        <a:t>Robust and reliable early warning tools such as radars.</a:t>
                      </a:r>
                    </a:p>
                    <a:p>
                      <a:pPr marL="171450" indent="-171450">
                        <a:buFont typeface="Arial" panose="020B0604020202020204" pitchFamily="34" charset="0"/>
                        <a:buChar char="•"/>
                      </a:pPr>
                      <a:endParaRPr lang="en-CA" sz="900">
                        <a:latin typeface="Avenir Next LT Pro"/>
                      </a:endParaRPr>
                    </a:p>
                    <a:p>
                      <a:pPr marL="171450" indent="-171450">
                        <a:buFont typeface="Arial" panose="020B0604020202020204" pitchFamily="34" charset="0"/>
                        <a:buChar char="•"/>
                      </a:pPr>
                      <a:r>
                        <a:rPr lang="en-CA" sz="900">
                          <a:latin typeface="Avenir Next LT Pro"/>
                        </a:rPr>
                        <a:t>Up-to-date research to inform decision-making.</a:t>
                      </a:r>
                    </a:p>
                    <a:p>
                      <a:pPr marL="171450" indent="-171450">
                        <a:buFont typeface="Arial" panose="020B0604020202020204" pitchFamily="34" charset="0"/>
                        <a:buChar char="•"/>
                      </a:pPr>
                      <a:endParaRPr lang="en-CA" sz="900">
                        <a:latin typeface="Avenir Next LT Pro"/>
                      </a:endParaRPr>
                    </a:p>
                    <a:p>
                      <a:pPr marL="171450" indent="-171450">
                        <a:buFont typeface="Arial" panose="020B0604020202020204" pitchFamily="34" charset="0"/>
                        <a:buChar char="•"/>
                      </a:pPr>
                      <a:r>
                        <a:rPr lang="en-CA" sz="900">
                          <a:latin typeface="Avenir Next LT Pro"/>
                        </a:rPr>
                        <a:t>Monitoring and assessment of latest climate change and impact on livelihood models.</a:t>
                      </a:r>
                    </a:p>
                    <a:p>
                      <a:pPr marL="171450" indent="-171450">
                        <a:buFont typeface="Arial" panose="020B0604020202020204" pitchFamily="34" charset="0"/>
                        <a:buChar char="•"/>
                      </a:pPr>
                      <a:endParaRPr lang="en-CA" sz="900">
                        <a:latin typeface="Avenir Next LT Pro"/>
                      </a:endParaRPr>
                    </a:p>
                    <a:p>
                      <a:pPr marL="171450" indent="-171450">
                        <a:buFont typeface="Arial" panose="020B0604020202020204" pitchFamily="34" charset="0"/>
                        <a:buChar char="•"/>
                      </a:pPr>
                      <a:r>
                        <a:rPr lang="en-CA" sz="900">
                          <a:latin typeface="Avenir Next LT Pro"/>
                        </a:rPr>
                        <a:t>Data management systems and data sharing systems to provide on-time reliable climate information with reliable climate data.</a:t>
                      </a:r>
                    </a:p>
                    <a:p>
                      <a:pPr marL="171450" indent="-171450">
                        <a:buFont typeface="Arial" panose="020B0604020202020204" pitchFamily="34" charset="0"/>
                        <a:buChar char="•"/>
                      </a:pPr>
                      <a:endParaRPr lang="en-CA" sz="900">
                        <a:latin typeface="Avenir Next LT Pro"/>
                      </a:endParaRPr>
                    </a:p>
                    <a:p>
                      <a:pPr marL="171450" indent="-171450">
                        <a:buFont typeface="Arial" panose="020B0604020202020204" pitchFamily="34" charset="0"/>
                        <a:buChar char="•"/>
                      </a:pPr>
                      <a:r>
                        <a:rPr lang="en-CA" sz="900">
                          <a:latin typeface="Avenir Next LT Pro"/>
                        </a:rPr>
                        <a:t>Knowledge sharing of how to respond to events.</a:t>
                      </a:r>
                    </a:p>
                    <a:p>
                      <a:pPr marL="171450" indent="-171450">
                        <a:buFont typeface="Arial" panose="020B0604020202020204" pitchFamily="34" charset="0"/>
                        <a:buChar char="•"/>
                      </a:pPr>
                      <a:endParaRPr lang="en-CA" sz="900">
                        <a:latin typeface="Avenir Next LT Pro"/>
                      </a:endParaRPr>
                    </a:p>
                    <a:p>
                      <a:pPr marL="171450" indent="-171450">
                        <a:buFont typeface="Arial" panose="020B0604020202020204" pitchFamily="34" charset="0"/>
                        <a:buChar char="•"/>
                      </a:pPr>
                      <a:r>
                        <a:rPr lang="en-CA" sz="900">
                          <a:latin typeface="Avenir Next LT Pro"/>
                        </a:rPr>
                        <a:t>Comprehensive risk assessment and heatwave analysis.</a:t>
                      </a:r>
                    </a:p>
                    <a:p>
                      <a:pPr marL="171450" indent="-171450">
                        <a:buFont typeface="Arial" panose="020B0604020202020204" pitchFamily="34" charset="0"/>
                        <a:buChar char="•"/>
                      </a:pPr>
                      <a:endParaRPr lang="en-CA" sz="900">
                        <a:latin typeface="Avenir Next LT Pro"/>
                      </a:endParaRPr>
                    </a:p>
                    <a:p>
                      <a:pPr marL="171450" indent="-171450">
                        <a:buFont typeface="Arial" panose="020B0604020202020204" pitchFamily="34" charset="0"/>
                        <a:buChar char="•"/>
                      </a:pPr>
                      <a:r>
                        <a:rPr lang="en-CA" sz="900">
                          <a:latin typeface="Avenir Next LT Pro"/>
                        </a:rPr>
                        <a:t>Enhanced early warning sectors across all sectors</a:t>
                      </a:r>
                      <a:endParaRPr lang="en-NP" sz="90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graphicFrame>
        <p:nvGraphicFramePr>
          <p:cNvPr id="10" name="Table 6">
            <a:extLst>
              <a:ext uri="{FF2B5EF4-FFF2-40B4-BE49-F238E27FC236}">
                <a16:creationId xmlns:a16="http://schemas.microsoft.com/office/drawing/2014/main" id="{40678B40-769B-F89A-6CB7-EB97953568F9}"/>
              </a:ext>
            </a:extLst>
          </p:cNvPr>
          <p:cNvGraphicFramePr>
            <a:graphicFrameLocks noGrp="1"/>
          </p:cNvGraphicFramePr>
          <p:nvPr>
            <p:extLst>
              <p:ext uri="{D42A27DB-BD31-4B8C-83A1-F6EECF244321}">
                <p14:modId xmlns:p14="http://schemas.microsoft.com/office/powerpoint/2010/main" val="1359907921"/>
              </p:ext>
            </p:extLst>
          </p:nvPr>
        </p:nvGraphicFramePr>
        <p:xfrm>
          <a:off x="163889" y="3959677"/>
          <a:ext cx="11864220" cy="2901473"/>
        </p:xfrm>
        <a:graphic>
          <a:graphicData uri="http://schemas.openxmlformats.org/drawingml/2006/table">
            <a:tbl>
              <a:tblPr firstRow="1" bandRow="1">
                <a:tableStyleId>{5940675A-B579-460E-94D1-54222C63F5DA}</a:tableStyleId>
              </a:tblPr>
              <a:tblGrid>
                <a:gridCol w="6409439">
                  <a:extLst>
                    <a:ext uri="{9D8B030D-6E8A-4147-A177-3AD203B41FA5}">
                      <a16:colId xmlns:a16="http://schemas.microsoft.com/office/drawing/2014/main" val="1397610462"/>
                    </a:ext>
                  </a:extLst>
                </a:gridCol>
                <a:gridCol w="2333605">
                  <a:extLst>
                    <a:ext uri="{9D8B030D-6E8A-4147-A177-3AD203B41FA5}">
                      <a16:colId xmlns:a16="http://schemas.microsoft.com/office/drawing/2014/main" val="1300160662"/>
                    </a:ext>
                  </a:extLst>
                </a:gridCol>
                <a:gridCol w="3121176">
                  <a:extLst>
                    <a:ext uri="{9D8B030D-6E8A-4147-A177-3AD203B41FA5}">
                      <a16:colId xmlns:a16="http://schemas.microsoft.com/office/drawing/2014/main" val="3786587790"/>
                    </a:ext>
                  </a:extLst>
                </a:gridCol>
              </a:tblGrid>
              <a:tr h="272326">
                <a:tc>
                  <a:txBody>
                    <a:bodyPr/>
                    <a:lstStyle/>
                    <a:p>
                      <a:r>
                        <a:rPr lang="en-NP" sz="1000" b="1">
                          <a:solidFill>
                            <a:schemeClr val="bg1"/>
                          </a:solidFill>
                          <a:latin typeface="Avenir Next LT Pro" panose="020B0504020202020204" pitchFamily="34" charset="77"/>
                        </a:rPr>
                        <a:t>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629147">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Official projected start of event: </a:t>
                      </a:r>
                      <a:r>
                        <a:rPr lang="en-US" sz="900">
                          <a:latin typeface="Avenir Next LT Pro" panose="020B0504020202020204" pitchFamily="34" charset="77"/>
                        </a:rPr>
                        <a:t>Preemptive dates and impacts are announced by Meteorological/Agriculture/Health departments and ministries.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Essential emergency supplies: </a:t>
                      </a:r>
                      <a:r>
                        <a:rPr lang="en-US" sz="900">
                          <a:latin typeface="Avenir Next LT Pro" panose="020B0504020202020204" pitchFamily="34" charset="77"/>
                        </a:rPr>
                        <a:t>Preparation of food and water supplies for rural and impacted areas. Installation of tanks in vulnerable communities and preparation of transportation to delivery emergency supply water. Preparation of compensation and basic needs for impacted individuals.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Healthcare coordination: </a:t>
                      </a:r>
                      <a:r>
                        <a:rPr lang="en-US" sz="900">
                          <a:latin typeface="Avenir Next LT Pro" panose="020B0504020202020204" pitchFamily="34" charset="77"/>
                        </a:rPr>
                        <a:t>Establishment of health early warning systems, secure health insurance, and bolster health system. Establishment of health centers in communities in anticipation of impacts of heatwaves on health.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Response planning: </a:t>
                      </a:r>
                      <a:r>
                        <a:rPr lang="en-US" sz="900">
                          <a:latin typeface="Avenir Next LT Pro" panose="020B0504020202020204" pitchFamily="34" charset="77"/>
                        </a:rPr>
                        <a:t>Training of communities on how to manage veld fire outbreaks; establishment of crop insurance measures; ensuring timely crop supply for farmers in the growing season. Forecasts aim to initiate community engagement responses, raise public awareness, and disperse early warning messages. Provision of training to relevant official and military personnel.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00">
                        <a:latin typeface="Avenir Next LT Pro" panose="020B0504020202020204" pitchFamily="34" charset="77"/>
                      </a:endParaRPr>
                    </a:p>
                    <a:p>
                      <a:pPr marL="228600" indent="-228600">
                        <a:buFont typeface="+mj-lt"/>
                        <a:buAutoNum type="arabicPeriod"/>
                      </a:pPr>
                      <a:r>
                        <a:rPr lang="en-US" sz="900" b="1">
                          <a:solidFill>
                            <a:schemeClr val="accent5">
                              <a:lumMod val="50000"/>
                            </a:schemeClr>
                          </a:solidFill>
                          <a:latin typeface="Avenir Next LT Pro" panose="020B0504020202020204" pitchFamily="34" charset="77"/>
                        </a:rPr>
                        <a:t>National-local coordination: </a:t>
                      </a:r>
                      <a:r>
                        <a:rPr lang="en-US" sz="900">
                          <a:latin typeface="Avenir Next LT Pro" panose="020B0504020202020204" pitchFamily="34" charset="77"/>
                        </a:rPr>
                        <a:t>Activation of relevant local level committees and staff to convey the decisions and warnings from the national level to the local level. National committees for disaster management work closely with sub-national level and local authorities.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lvl="0" indent="-171450">
                        <a:spcBef>
                          <a:spcPts val="300"/>
                        </a:spcBef>
                        <a:spcAft>
                          <a:spcPts val="300"/>
                        </a:spcAft>
                        <a:buFont typeface="Arial" panose="020B0604020202020204" pitchFamily="34" charset="0"/>
                        <a:buChar char="•"/>
                      </a:pPr>
                      <a:r>
                        <a:rPr lang="en-US" sz="900" kern="1200">
                          <a:solidFill>
                            <a:schemeClr val="tx1"/>
                          </a:solidFill>
                          <a:latin typeface="Avenir Next LT Pro" panose="020B0504020202020204" pitchFamily="34" charset="77"/>
                          <a:ea typeface="+mn-ea"/>
                          <a:cs typeface="+mn-cs"/>
                        </a:rPr>
                        <a:t>Lack of widespread awareness among the public of heatwave risks, impacts and response.</a:t>
                      </a:r>
                      <a:endParaRPr lang="en-TH" sz="900" kern="1200">
                        <a:solidFill>
                          <a:schemeClr val="tx1"/>
                        </a:solidFill>
                        <a:latin typeface="Avenir Next LT Pro" panose="020B0504020202020204" pitchFamily="34" charset="77"/>
                        <a:ea typeface="+mn-ea"/>
                        <a:cs typeface="+mn-cs"/>
                      </a:endParaRPr>
                    </a:p>
                    <a:p>
                      <a:pPr marL="171450" lvl="0" indent="-171450">
                        <a:spcBef>
                          <a:spcPts val="300"/>
                        </a:spcBef>
                        <a:spcAft>
                          <a:spcPts val="300"/>
                        </a:spcAft>
                        <a:buFont typeface="Arial" panose="020B0604020202020204" pitchFamily="34" charset="0"/>
                        <a:buChar char="•"/>
                      </a:pPr>
                      <a:r>
                        <a:rPr lang="en-US" sz="900" kern="1200">
                          <a:solidFill>
                            <a:schemeClr val="tx1"/>
                          </a:solidFill>
                          <a:latin typeface="Avenir Next LT Pro" panose="020B0504020202020204" pitchFamily="34" charset="77"/>
                          <a:ea typeface="+mn-ea"/>
                          <a:cs typeface="+mn-cs"/>
                        </a:rPr>
                        <a:t>Incompatible definition of “heatwave” terminology that allows all countries and impacted-areas to apply the same term in corresponding planning.</a:t>
                      </a:r>
                      <a:endParaRPr lang="en-TH" sz="900" kern="1200">
                        <a:solidFill>
                          <a:schemeClr val="tx1"/>
                        </a:solidFill>
                        <a:latin typeface="Avenir Next LT Pro" panose="020B0504020202020204" pitchFamily="34" charset="77"/>
                        <a:ea typeface="+mn-ea"/>
                        <a:cs typeface="+mn-cs"/>
                      </a:endParaRPr>
                    </a:p>
                    <a:p>
                      <a:pPr marL="171450" lvl="0" indent="-171450">
                        <a:spcBef>
                          <a:spcPts val="300"/>
                        </a:spcBef>
                        <a:spcAft>
                          <a:spcPts val="300"/>
                        </a:spcAft>
                        <a:buFont typeface="Arial" panose="020B0604020202020204" pitchFamily="34" charset="0"/>
                        <a:buChar char="•"/>
                      </a:pPr>
                      <a:r>
                        <a:rPr lang="en-US" sz="900" kern="1200">
                          <a:solidFill>
                            <a:schemeClr val="tx1"/>
                          </a:solidFill>
                          <a:latin typeface="Avenir Next LT Pro" panose="020B0504020202020204" pitchFamily="34" charset="77"/>
                          <a:ea typeface="+mn-ea"/>
                          <a:cs typeface="+mn-cs"/>
                        </a:rPr>
                        <a:t>Lack of awareness among decision makers of impacts at the community level. </a:t>
                      </a:r>
                      <a:endParaRPr lang="en-TH" sz="900" kern="1200">
                        <a:solidFill>
                          <a:schemeClr val="tx1"/>
                        </a:solidFill>
                        <a:latin typeface="Avenir Next LT Pro" panose="020B0504020202020204" pitchFamily="34" charset="77"/>
                        <a:ea typeface="+mn-ea"/>
                        <a:cs typeface="+mn-cs"/>
                      </a:endParaRPr>
                    </a:p>
                    <a:p>
                      <a:pPr marL="171450" indent="-171450">
                        <a:spcBef>
                          <a:spcPts val="300"/>
                        </a:spcBef>
                        <a:spcAft>
                          <a:spcPts val="300"/>
                        </a:spcAft>
                        <a:buFont typeface="Arial" panose="020B0604020202020204" pitchFamily="34" charset="0"/>
                        <a:buChar char="•"/>
                      </a:pPr>
                      <a:r>
                        <a:rPr lang="en-US" sz="900" kern="1200">
                          <a:solidFill>
                            <a:schemeClr val="tx1"/>
                          </a:solidFill>
                          <a:latin typeface="Avenir Next LT Pro" panose="020B0504020202020204" pitchFamily="34" charset="77"/>
                          <a:ea typeface="+mn-ea"/>
                          <a:cs typeface="+mn-cs"/>
                        </a:rPr>
                        <a:t>Lack of capacity among farmers and the community to anticipate and respond, lack of capacity among insurance companies and within the private sector. </a:t>
                      </a:r>
                      <a:endParaRPr lang="en-NP" sz="90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900">
                          <a:latin typeface="Avenir Next LT Pro" panose="020B0504020202020204" pitchFamily="34" charset="77"/>
                        </a:rPr>
                        <a:t>Financial support to implement anticipatory arrangements sufficiently including infrastructure and equipment. </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Technological / innovative support / system analysis support</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Pre-emptive impact analysis (social, economic, etc.)</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Situation response management capacity building</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Technical training on disaster management and preparedness.</a:t>
                      </a:r>
                    </a:p>
                    <a:p>
                      <a:pPr marL="171450" indent="-171450">
                        <a:buFont typeface="Arial" panose="020B0604020202020204" pitchFamily="34" charset="0"/>
                        <a:buChar char="•"/>
                      </a:pPr>
                      <a:endParaRPr lang="en-CA" sz="900">
                        <a:latin typeface="Avenir Next LT Pro" panose="020B0504020202020204" pitchFamily="34" charset="77"/>
                      </a:endParaRPr>
                    </a:p>
                    <a:p>
                      <a:pPr marL="171450" indent="-171450">
                        <a:buFont typeface="Arial" panose="020B0604020202020204" pitchFamily="34" charset="0"/>
                        <a:buChar char="•"/>
                      </a:pPr>
                      <a:r>
                        <a:rPr lang="en-CA" sz="900">
                          <a:latin typeface="Avenir Next LT Pro" panose="020B0504020202020204" pitchFamily="34" charset="77"/>
                        </a:rPr>
                        <a:t>Training on how to facilitate coherence of all relevant agencies at all levels of government.</a:t>
                      </a:r>
                      <a:endParaRPr lang="en-NP" sz="9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pic>
        <p:nvPicPr>
          <p:cNvPr id="3" name="Picture 2" descr="a dust storm in the middle of the desert">
            <a:extLst>
              <a:ext uri="{FF2B5EF4-FFF2-40B4-BE49-F238E27FC236}">
                <a16:creationId xmlns:a16="http://schemas.microsoft.com/office/drawing/2014/main" id="{4A7A13E4-FBCC-65D1-37DE-C0531C6F223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02"/>
          <a:stretch/>
        </p:blipFill>
        <p:spPr bwMode="auto">
          <a:xfrm>
            <a:off x="-8625" y="-9116"/>
            <a:ext cx="12200625" cy="7059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0BEB188-F2A7-D11F-2C23-9281AB811216}"/>
              </a:ext>
            </a:extLst>
          </p:cNvPr>
          <p:cNvSpPr/>
          <p:nvPr/>
        </p:nvSpPr>
        <p:spPr>
          <a:xfrm>
            <a:off x="-8625" y="-8627"/>
            <a:ext cx="12191999" cy="705965"/>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9FA8821-D36A-508F-E8A7-E81A989659BB}"/>
              </a:ext>
            </a:extLst>
          </p:cNvPr>
          <p:cNvSpPr txBox="1"/>
          <p:nvPr/>
        </p:nvSpPr>
        <p:spPr>
          <a:xfrm>
            <a:off x="217714" y="82257"/>
            <a:ext cx="225093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HEATWAVE</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2954002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64833A6F-9F0B-879E-FA93-A0F68011E0BD}"/>
              </a:ext>
            </a:extLst>
          </p:cNvPr>
          <p:cNvGraphicFramePr>
            <a:graphicFrameLocks noGrp="1"/>
          </p:cNvGraphicFramePr>
          <p:nvPr>
            <p:extLst>
              <p:ext uri="{D42A27DB-BD31-4B8C-83A1-F6EECF244321}">
                <p14:modId xmlns:p14="http://schemas.microsoft.com/office/powerpoint/2010/main" val="2152981396"/>
              </p:ext>
            </p:extLst>
          </p:nvPr>
        </p:nvGraphicFramePr>
        <p:xfrm>
          <a:off x="163889" y="800397"/>
          <a:ext cx="11864220" cy="5628300"/>
        </p:xfrm>
        <a:graphic>
          <a:graphicData uri="http://schemas.openxmlformats.org/drawingml/2006/table">
            <a:tbl>
              <a:tblPr firstRow="1" bandRow="1">
                <a:tableStyleId>{5940675A-B579-460E-94D1-54222C63F5DA}</a:tableStyleId>
              </a:tblPr>
              <a:tblGrid>
                <a:gridCol w="6109911">
                  <a:extLst>
                    <a:ext uri="{9D8B030D-6E8A-4147-A177-3AD203B41FA5}">
                      <a16:colId xmlns:a16="http://schemas.microsoft.com/office/drawing/2014/main" val="1397610462"/>
                    </a:ext>
                  </a:extLst>
                </a:gridCol>
                <a:gridCol w="2633133">
                  <a:extLst>
                    <a:ext uri="{9D8B030D-6E8A-4147-A177-3AD203B41FA5}">
                      <a16:colId xmlns:a16="http://schemas.microsoft.com/office/drawing/2014/main" val="1300160662"/>
                    </a:ext>
                  </a:extLst>
                </a:gridCol>
                <a:gridCol w="3121176">
                  <a:extLst>
                    <a:ext uri="{9D8B030D-6E8A-4147-A177-3AD203B41FA5}">
                      <a16:colId xmlns:a16="http://schemas.microsoft.com/office/drawing/2014/main" val="3786587790"/>
                    </a:ext>
                  </a:extLst>
                </a:gridCol>
              </a:tblGrid>
              <a:tr h="223473">
                <a:tc>
                  <a:txBody>
                    <a:bodyPr/>
                    <a:lstStyle/>
                    <a:p>
                      <a:r>
                        <a:rPr lang="en-NP" sz="1000" b="1">
                          <a:solidFill>
                            <a:schemeClr val="bg1"/>
                          </a:solidFill>
                          <a:latin typeface="Avenir Next LT Pro" panose="020B0504020202020204" pitchFamily="34" charset="77"/>
                        </a:rPr>
                        <a:t>RESPONSE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CA" sz="1000" b="1">
                          <a:solidFill>
                            <a:schemeClr val="bg1"/>
                          </a:solidFill>
                          <a:latin typeface="Avenir Next LT Pro" panose="020B0504020202020204" pitchFamily="34" charset="77"/>
                        </a:rPr>
                        <a:t>GAPS</a:t>
                      </a:r>
                      <a:endParaRPr lang="en-NP" sz="100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CA" sz="1000" b="1">
                          <a:solidFill>
                            <a:schemeClr val="bg1"/>
                          </a:solidFill>
                          <a:latin typeface="Avenir Next LT Pro" panose="020B0504020202020204" pitchFamily="34" charset="77"/>
                        </a:rPr>
                        <a:t>NEEDS</a:t>
                      </a:r>
                      <a:endParaRPr lang="en-NP" sz="1000" b="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492294"/>
                  </a:ext>
                </a:extLst>
              </a:tr>
              <a:tr h="3076077">
                <a:tc>
                  <a:txBody>
                    <a:bodyPr/>
                    <a:lstStyle/>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Provision of essential supplies: </a:t>
                      </a:r>
                      <a:r>
                        <a:rPr lang="en-US" sz="900" b="0" kern="1200">
                          <a:solidFill>
                            <a:schemeClr val="tx1"/>
                          </a:solidFill>
                          <a:latin typeface="Avenir Next LT Pro" panose="020B0504020202020204" pitchFamily="34" charset="77"/>
                          <a:ea typeface="+mn-ea"/>
                          <a:cs typeface="+mn-cs"/>
                        </a:rPr>
                        <a:t>Provide necessary supplies for areas where extreme events have made an impact (e.g., yields, medical supply for people and animals)</a:t>
                      </a:r>
                      <a:endParaRPr lang="en-US" sz="900" b="1" kern="1200">
                        <a:solidFill>
                          <a:schemeClr val="tx1"/>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Epidemic monitoring: </a:t>
                      </a:r>
                      <a:r>
                        <a:rPr lang="en-US" sz="900" b="0" kern="1200">
                          <a:solidFill>
                            <a:schemeClr val="tx1"/>
                          </a:solidFill>
                          <a:latin typeface="Avenir Next LT Pro" panose="020B0504020202020204" pitchFamily="34" charset="77"/>
                          <a:ea typeface="+mn-ea"/>
                          <a:cs typeface="+mn-cs"/>
                        </a:rPr>
                        <a:t>Continuous monitoring and surveillance of disease transmissions, health outcomes, and risks exacerbated by mosquitoes and other insects.</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Health care, special services response: </a:t>
                      </a:r>
                      <a:r>
                        <a:rPr lang="en-US" sz="900" b="0" kern="1200">
                          <a:solidFill>
                            <a:schemeClr val="tx1"/>
                          </a:solidFill>
                          <a:latin typeface="Avenir Next LT Pro" panose="020B0504020202020204" pitchFamily="34" charset="77"/>
                          <a:ea typeface="+mn-ea"/>
                          <a:cs typeface="+mn-cs"/>
                        </a:rPr>
                        <a:t>Deployed special services to target dehydration, malnutrition, severe health-related impacts to health such as stroke and heat exhaustion.</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Mobilization of resources: </a:t>
                      </a:r>
                      <a:r>
                        <a:rPr lang="en-US" sz="900" b="0" kern="1200">
                          <a:solidFill>
                            <a:schemeClr val="tx1"/>
                          </a:solidFill>
                          <a:latin typeface="Avenir Next LT Pro" panose="020B0504020202020204" pitchFamily="34" charset="77"/>
                          <a:ea typeface="+mn-ea"/>
                          <a:cs typeface="+mn-cs"/>
                        </a:rPr>
                        <a:t>Ensure access to basic supplies including food and water supply, and transport resources as needed to impacted areas and vulnerable communities.</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Informing public actions: </a:t>
                      </a:r>
                      <a:r>
                        <a:rPr lang="en-US" sz="900" b="0" kern="1200">
                          <a:solidFill>
                            <a:schemeClr val="tx1"/>
                          </a:solidFill>
                          <a:latin typeface="Avenir Next LT Pro" panose="020B0504020202020204" pitchFamily="34" charset="77"/>
                          <a:ea typeface="+mn-ea"/>
                          <a:cs typeface="+mn-cs"/>
                        </a:rPr>
                        <a:t>Provide public guidance throughout heatwave impacts; urge people to stay in the shade and drink lots of fluids, etc.</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Continued monitoring: </a:t>
                      </a:r>
                      <a:r>
                        <a:rPr lang="en-US" sz="900" b="0" kern="1200">
                          <a:solidFill>
                            <a:schemeClr val="tx1"/>
                          </a:solidFill>
                          <a:latin typeface="Avenir Next LT Pro" panose="020B0504020202020204" pitchFamily="34" charset="77"/>
                          <a:ea typeface="+mn-ea"/>
                          <a:cs typeface="+mn-cs"/>
                        </a:rPr>
                        <a:t>Monitoring of temperatures, moving through different triggers of response/action plans with corresponding information for the public to reduce impacts and adapt to conditions.</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Vulnerable group supports: </a:t>
                      </a:r>
                      <a:r>
                        <a:rPr lang="en-US" sz="900" b="0" kern="1200">
                          <a:solidFill>
                            <a:schemeClr val="tx1"/>
                          </a:solidFill>
                          <a:latin typeface="Avenir Next LT Pro" panose="020B0504020202020204" pitchFamily="34" charset="77"/>
                          <a:ea typeface="+mn-ea"/>
                          <a:cs typeface="+mn-cs"/>
                        </a:rPr>
                        <a:t>People living in poverty and vulnerable areas are engaged with cash-transfer, food for work schemes, to reduce the food insecurity </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Preparation of action plan, strategy, and budget allocation for recovery: </a:t>
                      </a:r>
                      <a:r>
                        <a:rPr lang="en-CA" sz="900" b="0" kern="1200">
                          <a:solidFill>
                            <a:schemeClr val="tx1"/>
                          </a:solidFill>
                          <a:latin typeface="Avenir Next LT Pro" panose="020B0504020202020204" pitchFamily="34" charset="77"/>
                          <a:ea typeface="+mn-ea"/>
                          <a:cs typeface="+mn-cs"/>
                        </a:rPr>
                        <a:t>In anticipation of recovery efforts, begin to chart action plan and allocate necessary budgets to restore services and rehabilitate impacted areas.</a:t>
                      </a:r>
                    </a:p>
                    <a:p>
                      <a:endParaRPr lang="en-US" sz="900" b="1" kern="1200">
                        <a:solidFill>
                          <a:schemeClr val="accent5">
                            <a:lumMod val="50000"/>
                          </a:schemeClr>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000" b="0" kern="1200">
                          <a:solidFill>
                            <a:schemeClr val="tx1"/>
                          </a:solidFill>
                          <a:latin typeface="Avenir Next LT Pro" panose="020B0504020202020204" pitchFamily="34" charset="77"/>
                          <a:ea typeface="+mn-ea"/>
                          <a:cs typeface="+mn-cs"/>
                        </a:rPr>
                        <a:t>Inadequate funding.</a:t>
                      </a:r>
                    </a:p>
                    <a:p>
                      <a:pPr marL="171450" indent="-171450">
                        <a:buFont typeface="Arial" panose="020B0604020202020204" pitchFamily="34" charset="0"/>
                        <a:buChar char="•"/>
                      </a:pPr>
                      <a:endParaRPr lang="en-CA" sz="1000" b="0" kern="1200">
                        <a:solidFill>
                          <a:schemeClr val="tx1"/>
                        </a:solidFill>
                        <a:latin typeface="Avenir Next LT Pro" panose="020B0504020202020204" pitchFamily="34" charset="77"/>
                        <a:ea typeface="+mn-ea"/>
                        <a:cs typeface="+mn-cs"/>
                      </a:endParaRPr>
                    </a:p>
                    <a:p>
                      <a:pPr marL="171450" indent="-171450">
                        <a:buFont typeface="Arial" panose="020B0604020202020204" pitchFamily="34" charset="0"/>
                        <a:buChar char="•"/>
                      </a:pPr>
                      <a:r>
                        <a:rPr lang="en-CA" sz="1000" b="0" kern="1200">
                          <a:solidFill>
                            <a:schemeClr val="tx1"/>
                          </a:solidFill>
                          <a:latin typeface="Avenir Next LT Pro" panose="020B0504020202020204" pitchFamily="34" charset="77"/>
                          <a:ea typeface="+mn-ea"/>
                          <a:cs typeface="+mn-cs"/>
                        </a:rPr>
                        <a:t>Poor communication infrastructures to reach last-mile recipients of response actions and essential aid.</a:t>
                      </a:r>
                      <a:endParaRPr lang="en-NP" sz="1000" b="0" kern="1200">
                        <a:solidFill>
                          <a:schemeClr val="tx1"/>
                        </a:solidFill>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000" b="0">
                          <a:solidFill>
                            <a:schemeClr val="tx1"/>
                          </a:solidFill>
                          <a:latin typeface="Avenir Next LT Pro"/>
                        </a:rPr>
                        <a:t>Land degradation program.</a:t>
                      </a:r>
                      <a:endParaRPr lang="en-NP" sz="1000" b="0">
                        <a:solidFill>
                          <a:schemeClr val="tx1"/>
                        </a:solidFill>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1190075"/>
                  </a:ext>
                </a:extLst>
              </a:tr>
              <a:tr h="223473">
                <a:tc>
                  <a:txBody>
                    <a:bodyPr/>
                    <a:lstStyle/>
                    <a:p>
                      <a:r>
                        <a:rPr lang="en-NP" sz="1000" b="1">
                          <a:solidFill>
                            <a:schemeClr val="bg1"/>
                          </a:solidFill>
                          <a:latin typeface="Avenir Next LT Pro" panose="020B0504020202020204" pitchFamily="34" charset="77"/>
                        </a:rPr>
                        <a:t>RECOVERY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620180">
                <a:tc>
                  <a:txBody>
                    <a:bodyPr/>
                    <a:lstStyle/>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Cash transfers: </a:t>
                      </a:r>
                      <a:r>
                        <a:rPr lang="en-CA" sz="900" b="0" kern="1200">
                          <a:solidFill>
                            <a:schemeClr val="tx1"/>
                          </a:solidFill>
                          <a:latin typeface="Avenir Next LT Pro" panose="020B0504020202020204" pitchFamily="34" charset="77"/>
                          <a:ea typeface="+mn-ea"/>
                          <a:cs typeface="+mn-cs"/>
                        </a:rPr>
                        <a:t>Restore and rebuild livelihoods via targeted transfers. </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Recovery actions: </a:t>
                      </a:r>
                      <a:r>
                        <a:rPr lang="en-CA" sz="900" b="0" kern="1200">
                          <a:solidFill>
                            <a:schemeClr val="tx1"/>
                          </a:solidFill>
                          <a:latin typeface="Avenir Next LT Pro" panose="020B0504020202020204" pitchFamily="34" charset="77"/>
                          <a:ea typeface="+mn-ea"/>
                          <a:cs typeface="+mn-cs"/>
                        </a:rPr>
                        <a:t> Launch cleanup and recovery efforts as needed where land degradation, drought impacts have materialized.</a:t>
                      </a: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endParaRPr lang="en-US" sz="900" b="1" kern="1200">
                        <a:solidFill>
                          <a:schemeClr val="accent5">
                            <a:lumMod val="50000"/>
                          </a:schemeClr>
                        </a:solidFill>
                        <a:latin typeface="Avenir Next LT Pro" panose="020B0504020202020204" pitchFamily="34" charset="77"/>
                        <a:ea typeface="+mn-ea"/>
                        <a:cs typeface="+mn-cs"/>
                      </a:endParaRPr>
                    </a:p>
                    <a:p>
                      <a:pPr marL="228600" indent="-228600">
                        <a:buFont typeface="+mj-lt"/>
                        <a:buAutoNum type="arabicPeriod"/>
                      </a:pPr>
                      <a:r>
                        <a:rPr lang="en-US" sz="900" b="1" kern="1200">
                          <a:solidFill>
                            <a:schemeClr val="accent5">
                              <a:lumMod val="50000"/>
                            </a:schemeClr>
                          </a:solidFill>
                          <a:latin typeface="Avenir Next LT Pro" panose="020B0504020202020204" pitchFamily="34" charset="77"/>
                          <a:ea typeface="+mn-ea"/>
                          <a:cs typeface="+mn-cs"/>
                        </a:rPr>
                        <a:t>Restoration of services: </a:t>
                      </a:r>
                      <a:r>
                        <a:rPr lang="en-CA" sz="900" b="0" kern="1200">
                          <a:solidFill>
                            <a:schemeClr val="tx1"/>
                          </a:solidFill>
                          <a:latin typeface="Avenir Next LT Pro" panose="020B0504020202020204" pitchFamily="34" charset="77"/>
                          <a:ea typeface="+mn-ea"/>
                          <a:cs typeface="+mn-cs"/>
                        </a:rPr>
                        <a:t>Restore public services and reinstate social amenities where feasible.</a:t>
                      </a:r>
                      <a:endParaRPr lang="en-US" sz="9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000">
                          <a:latin typeface="Avenir Next LT Pro" panose="020B0504020202020204" pitchFamily="34" charset="77"/>
                        </a:rPr>
                        <a:t>Technological remedies for recovery efforts and for building resilience.</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pic>
        <p:nvPicPr>
          <p:cNvPr id="2" name="Picture 2" descr="a dust storm in the middle of the desert">
            <a:extLst>
              <a:ext uri="{FF2B5EF4-FFF2-40B4-BE49-F238E27FC236}">
                <a16:creationId xmlns:a16="http://schemas.microsoft.com/office/drawing/2014/main" id="{80B6DC1B-96D0-8055-7C2A-99393C0444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02"/>
          <a:stretch/>
        </p:blipFill>
        <p:spPr bwMode="auto">
          <a:xfrm>
            <a:off x="0" y="1"/>
            <a:ext cx="12227420" cy="7059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051EB1-482A-BCF5-CEBE-A835C650F9B6}"/>
              </a:ext>
            </a:extLst>
          </p:cNvPr>
          <p:cNvSpPr/>
          <p:nvPr/>
        </p:nvSpPr>
        <p:spPr>
          <a:xfrm>
            <a:off x="1" y="-1"/>
            <a:ext cx="12191999" cy="705965"/>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9A7D7BE-5D10-2FEA-485F-27E00877FFAC}"/>
              </a:ext>
            </a:extLst>
          </p:cNvPr>
          <p:cNvSpPr txBox="1"/>
          <p:nvPr/>
        </p:nvSpPr>
        <p:spPr>
          <a:xfrm>
            <a:off x="217714" y="82257"/>
            <a:ext cx="225093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HEATWAVE</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1937446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walking near fire">
            <a:extLst>
              <a:ext uri="{FF2B5EF4-FFF2-40B4-BE49-F238E27FC236}">
                <a16:creationId xmlns:a16="http://schemas.microsoft.com/office/drawing/2014/main" id="{12D19E81-B043-DA0C-0F48-53CD161D003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4922936" cy="6825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D9AE87-1222-02D4-778A-F6EAB13C7AA6}"/>
              </a:ext>
            </a:extLst>
          </p:cNvPr>
          <p:cNvSpPr txBox="1"/>
          <p:nvPr/>
        </p:nvSpPr>
        <p:spPr>
          <a:xfrm>
            <a:off x="4843347" y="574714"/>
            <a:ext cx="7215330" cy="4743735"/>
          </a:xfrm>
          <a:prstGeom prst="rect">
            <a:avLst/>
          </a:prstGeom>
          <a:solidFill>
            <a:schemeClr val="accent5">
              <a:lumMod val="20000"/>
              <a:lumOff val="80000"/>
              <a:alpha val="43866"/>
            </a:schemeClr>
          </a:solidFill>
        </p:spPr>
        <p:txBody>
          <a:bodyPr wrap="square">
            <a:no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endParaRPr kumimoji="0" lang="en-US" sz="12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p:txBody>
      </p:sp>
      <p:sp>
        <p:nvSpPr>
          <p:cNvPr id="2" name="Rectangle 1">
            <a:extLst>
              <a:ext uri="{FF2B5EF4-FFF2-40B4-BE49-F238E27FC236}">
                <a16:creationId xmlns:a16="http://schemas.microsoft.com/office/drawing/2014/main" id="{46059F02-E917-721C-201E-C0FAF336CB11}"/>
              </a:ext>
            </a:extLst>
          </p:cNvPr>
          <p:cNvSpPr/>
          <p:nvPr/>
        </p:nvSpPr>
        <p:spPr>
          <a:xfrm rot="10800000">
            <a:off x="-1" y="-20006"/>
            <a:ext cx="4922936" cy="6865331"/>
          </a:xfrm>
          <a:prstGeom prst="rect">
            <a:avLst/>
          </a:prstGeom>
          <a:gradFill>
            <a:gsLst>
              <a:gs pos="2000">
                <a:schemeClr val="tx1"/>
              </a:gs>
              <a:gs pos="61000">
                <a:schemeClr val="bg1">
                  <a:lumMod val="95000"/>
                  <a:alpha val="37818"/>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48D345-8C68-E205-AA2D-73995159098D}"/>
              </a:ext>
            </a:extLst>
          </p:cNvPr>
          <p:cNvSpPr txBox="1"/>
          <p:nvPr/>
        </p:nvSpPr>
        <p:spPr>
          <a:xfrm>
            <a:off x="225817" y="2856183"/>
            <a:ext cx="4089704" cy="830997"/>
          </a:xfrm>
          <a:prstGeom prst="rect">
            <a:avLst/>
          </a:prstGeom>
          <a:noFill/>
          <a:effectLst>
            <a:outerShdw blurRad="50800" dist="38100" dir="2700000" algn="tl" rotWithShape="0">
              <a:prstClr val="black"/>
            </a:outerShdw>
          </a:effectLst>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a:ea typeface="+mn-ea"/>
                <a:cs typeface="+mn-cs"/>
              </a:rPr>
              <a:t>Wildfires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FFADDF5-CE16-8B23-87A0-7C81C4BEB6CA}"/>
              </a:ext>
            </a:extLst>
          </p:cNvPr>
          <p:cNvSpPr txBox="1"/>
          <p:nvPr/>
        </p:nvSpPr>
        <p:spPr>
          <a:xfrm>
            <a:off x="225817" y="3845968"/>
            <a:ext cx="4338259" cy="615553"/>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endParaRPr kumimoji="0" lang="en-CA"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1"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6" name="TextBox 5">
            <a:extLst>
              <a:ext uri="{FF2B5EF4-FFF2-40B4-BE49-F238E27FC236}">
                <a16:creationId xmlns:a16="http://schemas.microsoft.com/office/drawing/2014/main" id="{561D58AE-E25E-08F2-5B52-2AD173926E9D}"/>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8" name="TextBox 7">
            <a:extLst>
              <a:ext uri="{FF2B5EF4-FFF2-40B4-BE49-F238E27FC236}">
                <a16:creationId xmlns:a16="http://schemas.microsoft.com/office/drawing/2014/main" id="{DCEC6349-F099-EA15-1173-4FC394ED76DB}"/>
              </a:ext>
            </a:extLst>
          </p:cNvPr>
          <p:cNvSpPr txBox="1"/>
          <p:nvPr/>
        </p:nvSpPr>
        <p:spPr>
          <a:xfrm>
            <a:off x="4946500" y="614447"/>
            <a:ext cx="7377716" cy="477054"/>
          </a:xfrm>
          <a:prstGeom prst="rect">
            <a:avLst/>
          </a:prstGeom>
          <a:noFill/>
        </p:spPr>
        <p:txBody>
          <a:bodyPr wrap="square" lIns="91440" tIns="45720" rIns="91440" bIns="45720" rtlCol="0" anchor="t">
            <a:spAutoFit/>
          </a:bodyPr>
          <a:lstStyle>
            <a:defPPr>
              <a:defRPr lang="en-NP"/>
            </a:defPPr>
            <a:lvl1pPr>
              <a:defRPr sz="1400" b="1">
                <a:solidFill>
                  <a:schemeClr val="accent5">
                    <a:lumMod val="75000"/>
                  </a:schemeClr>
                </a:solidFill>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1" i="0" u="none" strike="noStrike" kern="1200" cap="none" spc="0" normalizeH="0" baseline="0" noProof="0">
                <a:ln>
                  <a:noFill/>
                </a:ln>
                <a:solidFill>
                  <a:srgbClr val="5B9BD5">
                    <a:lumMod val="75000"/>
                  </a:srgbClr>
                </a:solidFill>
                <a:effectLst/>
                <a:uLnTx/>
                <a:uFillTx/>
                <a:latin typeface="Avenir Next LT Pro"/>
                <a:ea typeface="+mn-ea"/>
                <a:cs typeface="+mn-cs"/>
              </a:rPr>
              <a:t>LATIN AMERICA</a:t>
            </a:r>
            <a:br>
              <a:rPr kumimoji="0" lang="en-NP" sz="11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rPr>
            </a:br>
            <a:r>
              <a:rPr kumimoji="0" lang="en-US" sz="1100" b="0" i="1" u="none" strike="noStrike" kern="1200" cap="none" spc="0" normalizeH="0" baseline="0" noProof="0">
                <a:ln>
                  <a:noFill/>
                </a:ln>
                <a:solidFill>
                  <a:srgbClr val="5B9BD5">
                    <a:lumMod val="75000"/>
                  </a:srgbClr>
                </a:solidFill>
                <a:effectLst/>
                <a:uLnTx/>
                <a:uFillTx/>
                <a:latin typeface="Avenir Next LT Pro"/>
                <a:ea typeface="+mn-ea"/>
                <a:cs typeface="+mn-cs"/>
              </a:rPr>
              <a:t>ARGENTINA, CHILE, PARAGUAY</a:t>
            </a:r>
            <a:endParaRPr kumimoji="0" lang="en-US" sz="1400" b="1" i="0" u="none" strike="noStrike" kern="1200" cap="none" spc="0" normalizeH="0" baseline="0" noProof="0">
              <a:ln>
                <a:noFill/>
              </a:ln>
              <a:solidFill>
                <a:srgbClr val="5B9BD5">
                  <a:lumMod val="75000"/>
                </a:srgbClr>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91B9C701-1809-4B24-5BA3-A4027D800840}"/>
              </a:ext>
            </a:extLst>
          </p:cNvPr>
          <p:cNvSpPr txBox="1"/>
          <p:nvPr/>
        </p:nvSpPr>
        <p:spPr>
          <a:xfrm>
            <a:off x="5105954" y="1207643"/>
            <a:ext cx="6200192" cy="347787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Argentina is segmented into six regions, namely Northwest, North, Northeast, Center, Pampas and Patagonia, with each region experiencing varying vulnerability to fires throughout the year. There is a pressing need to enhance the monitoring and restoration of areas affected by fires and to propagate native plant species. Furthermore, a deeper understanding of measures tailored to each ecosystem is essential. Currently, there is a deficiency in long-lasting successful models, indicating the potential benefit of implementing specific pilot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2023, from January 31 to March 7, a massive wave of fires engulfed seven central Chilean regions, namely O'Higgins, Maule, Nule, Biobio, Los Ríos and Los Lagos. While the fires are believed to have been started intentionally, their severity was exacerbated by a prolonged drought spanning over thirteen years and an extreme heatwave, with temperatures soaring above 40°C in the central and southern zones. In this timeframe, the fires ravaged more than 360,000 hectares.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In Paraguay, particularly in the Department of Alto Paraguay, extensive forest fires occurred, notably in locations such as Estancia Chovoreca, the Municipality of Bahia Negra, </a:t>
            </a:r>
            <a:r>
              <a:rPr kumimoji="0" lang="en-US" sz="1100" b="0" i="0" u="none" strike="noStrike" kern="1200" cap="none" spc="0" normalizeH="0" baseline="0" noProof="0" err="1">
                <a:ln>
                  <a:noFill/>
                </a:ln>
                <a:solidFill>
                  <a:srgbClr val="374151"/>
                </a:solidFill>
                <a:effectLst/>
                <a:uLnTx/>
                <a:uFillTx/>
                <a:latin typeface="Avenir Next LT Pro" panose="020B0504020202020204" pitchFamily="34" charset="77"/>
                <a:ea typeface="+mn-ea"/>
                <a:cs typeface="+mn-cs"/>
              </a:rPr>
              <a:t>th</a:t>
            </a:r>
            <a:r>
              <a:rPr lang="en-US" sz="1100">
                <a:solidFill>
                  <a:srgbClr val="374151"/>
                </a:solidFill>
                <a:latin typeface="Avenir Next LT Pro" panose="020B0504020202020204" pitchFamily="34" charset="77"/>
              </a:rPr>
              <a:t>e </a:t>
            </a:r>
            <a:r>
              <a:rPr kumimoji="0" lang="en-US" sz="1100" b="0" i="0" u="none" strike="noStrike" kern="1200" cap="none" spc="0" normalizeH="0" baseline="0" noProof="0">
                <a:ln>
                  <a:noFill/>
                </a:ln>
                <a:solidFill>
                  <a:srgbClr val="374151"/>
                </a:solidFill>
                <a:effectLst/>
                <a:uLnTx/>
                <a:uFillTx/>
                <a:latin typeface="Avenir Next LT Pro" panose="020B0504020202020204" pitchFamily="34" charset="77"/>
                <a:ea typeface="+mn-ea"/>
                <a:cs typeface="+mn-cs"/>
              </a:rPr>
              <a:t>Municipality of Fuerte Olimpo, and the Municipality of Agua Dulce, as well as the Central Department's Guazu Park. Across the country, these fires decimated approximately 1,400,000 hectares of forests and pastures.</a:t>
            </a:r>
          </a:p>
        </p:txBody>
      </p:sp>
    </p:spTree>
    <p:extLst>
      <p:ext uri="{BB962C8B-B14F-4D97-AF65-F5344CB8AC3E}">
        <p14:creationId xmlns:p14="http://schemas.microsoft.com/office/powerpoint/2010/main" val="781433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64833A6F-9F0B-879E-FA93-A0F68011E0BD}"/>
              </a:ext>
            </a:extLst>
          </p:cNvPr>
          <p:cNvGraphicFramePr>
            <a:graphicFrameLocks noGrp="1"/>
          </p:cNvGraphicFramePr>
          <p:nvPr>
            <p:extLst>
              <p:ext uri="{D42A27DB-BD31-4B8C-83A1-F6EECF244321}">
                <p14:modId xmlns:p14="http://schemas.microsoft.com/office/powerpoint/2010/main" val="463740012"/>
              </p:ext>
            </p:extLst>
          </p:nvPr>
        </p:nvGraphicFramePr>
        <p:xfrm>
          <a:off x="163889" y="800397"/>
          <a:ext cx="11864220" cy="6082665"/>
        </p:xfrm>
        <a:graphic>
          <a:graphicData uri="http://schemas.openxmlformats.org/drawingml/2006/table">
            <a:tbl>
              <a:tblPr firstRow="1" bandRow="1">
                <a:tableStyleId>{5940675A-B579-460E-94D1-54222C63F5DA}</a:tableStyleId>
              </a:tblPr>
              <a:tblGrid>
                <a:gridCol w="7449891">
                  <a:extLst>
                    <a:ext uri="{9D8B030D-6E8A-4147-A177-3AD203B41FA5}">
                      <a16:colId xmlns:a16="http://schemas.microsoft.com/office/drawing/2014/main" val="1397610462"/>
                    </a:ext>
                  </a:extLst>
                </a:gridCol>
                <a:gridCol w="2601783">
                  <a:extLst>
                    <a:ext uri="{9D8B030D-6E8A-4147-A177-3AD203B41FA5}">
                      <a16:colId xmlns:a16="http://schemas.microsoft.com/office/drawing/2014/main" val="1300160662"/>
                    </a:ext>
                  </a:extLst>
                </a:gridCol>
                <a:gridCol w="1812546">
                  <a:extLst>
                    <a:ext uri="{9D8B030D-6E8A-4147-A177-3AD203B41FA5}">
                      <a16:colId xmlns:a16="http://schemas.microsoft.com/office/drawing/2014/main" val="3786587790"/>
                    </a:ext>
                  </a:extLst>
                </a:gridCol>
              </a:tblGrid>
              <a:tr h="223473">
                <a:tc>
                  <a:txBody>
                    <a:bodyPr/>
                    <a:lstStyle/>
                    <a:p>
                      <a:r>
                        <a:rPr lang="en-NP" sz="1000" b="1">
                          <a:solidFill>
                            <a:schemeClr val="bg1"/>
                          </a:solidFill>
                          <a:latin typeface="Avenir Next LT Pro" panose="020B0504020202020204" pitchFamily="34" charset="77"/>
                        </a:rPr>
                        <a:t>ANTICIPATORY ARRANGEMENT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CA" sz="1000" b="1">
                          <a:solidFill>
                            <a:schemeClr val="bg1"/>
                          </a:solidFill>
                          <a:latin typeface="Avenir Next LT Pro" panose="020B0504020202020204" pitchFamily="34" charset="77"/>
                        </a:rPr>
                        <a:t>GAPS</a:t>
                      </a:r>
                      <a:endParaRPr lang="en-NP" sz="100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CA" sz="1000" b="1">
                          <a:solidFill>
                            <a:schemeClr val="bg1"/>
                          </a:solidFill>
                          <a:latin typeface="Avenir Next LT Pro" panose="020B0504020202020204" pitchFamily="34" charset="77"/>
                        </a:rPr>
                        <a:t>NEEDS</a:t>
                      </a:r>
                      <a:endParaRPr lang="en-NP" sz="1000" b="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492294"/>
                  </a:ext>
                </a:extLst>
              </a:tr>
              <a:tr h="1475028">
                <a:tc>
                  <a:txBody>
                    <a:bodyPr/>
                    <a:lstStyle/>
                    <a:p>
                      <a:pPr marL="228600" indent="-228600">
                        <a:spcBef>
                          <a:spcPts val="600"/>
                        </a:spcBef>
                        <a:spcAft>
                          <a:spcPts val="600"/>
                        </a:spcAft>
                        <a:buFont typeface="+mj-lt"/>
                        <a:buAutoNum type="arabicPeriod"/>
                      </a:pPr>
                      <a:r>
                        <a:rPr lang="en-US" sz="1000" b="1" kern="1200">
                          <a:solidFill>
                            <a:schemeClr val="accent5">
                              <a:lumMod val="50000"/>
                            </a:schemeClr>
                          </a:solidFill>
                          <a:latin typeface="Avenir Next LT Pro" panose="020B0504020202020204" pitchFamily="34" charset="77"/>
                          <a:ea typeface="+mn-ea"/>
                          <a:cs typeface="+mn-cs"/>
                        </a:rPr>
                        <a:t>Forest fire monitoring: </a:t>
                      </a:r>
                      <a:r>
                        <a:rPr lang="en-US" sz="1000" b="0" kern="1200">
                          <a:solidFill>
                            <a:schemeClr val="tx1"/>
                          </a:solidFill>
                          <a:latin typeface="Avenir Next LT Pro" panose="020B0504020202020204" pitchFamily="34" charset="77"/>
                          <a:ea typeface="+mn-ea"/>
                          <a:cs typeface="+mn-cs"/>
                        </a:rPr>
                        <a:t>National fire management service prepares reports, notices and fire danger reports/ alerts using multi-casual analysis</a:t>
                      </a:r>
                    </a:p>
                    <a:p>
                      <a:pPr marL="228600" indent="-228600">
                        <a:spcBef>
                          <a:spcPts val="600"/>
                        </a:spcBef>
                        <a:spcAft>
                          <a:spcPts val="600"/>
                        </a:spcAft>
                        <a:buFont typeface="+mj-lt"/>
                        <a:buAutoNum type="arabicPeriod"/>
                      </a:pPr>
                      <a:r>
                        <a:rPr lang="en-US" sz="1000" b="1" kern="1200">
                          <a:solidFill>
                            <a:schemeClr val="accent5">
                              <a:lumMod val="50000"/>
                            </a:schemeClr>
                          </a:solidFill>
                          <a:latin typeface="Avenir Next LT Pro" panose="020B0504020202020204" pitchFamily="34" charset="77"/>
                          <a:ea typeface="+mn-ea"/>
                          <a:cs typeface="+mn-cs"/>
                        </a:rPr>
                        <a:t>Coordination and strategy: </a:t>
                      </a:r>
                      <a:r>
                        <a:rPr lang="en-US" sz="1000" b="0" kern="1200">
                          <a:solidFill>
                            <a:schemeClr val="tx1"/>
                          </a:solidFill>
                          <a:latin typeface="Avenir Next LT Pro" panose="020B0504020202020204" pitchFamily="34" charset="77"/>
                          <a:ea typeface="+mn-ea"/>
                          <a:cs typeface="+mn-cs"/>
                        </a:rPr>
                        <a:t>Creation of emergency council with police, armed forces, public institutions, municipality officers and fire management systems to plan action. </a:t>
                      </a:r>
                    </a:p>
                    <a:p>
                      <a:pPr marL="228600" indent="-228600">
                        <a:spcBef>
                          <a:spcPts val="600"/>
                        </a:spcBef>
                        <a:spcAft>
                          <a:spcPts val="600"/>
                        </a:spcAft>
                        <a:buFont typeface="+mj-lt"/>
                        <a:buAutoNum type="arabicPeriod"/>
                      </a:pPr>
                      <a:r>
                        <a:rPr lang="en-US" sz="1000" b="1" kern="1200">
                          <a:solidFill>
                            <a:schemeClr val="accent5">
                              <a:lumMod val="50000"/>
                            </a:schemeClr>
                          </a:solidFill>
                          <a:latin typeface="Avenir Next LT Pro" panose="020B0504020202020204" pitchFamily="34" charset="77"/>
                          <a:ea typeface="+mn-ea"/>
                          <a:cs typeface="+mn-cs"/>
                        </a:rPr>
                        <a:t>Secure resources in anticipation of wildfires:  </a:t>
                      </a:r>
                      <a:r>
                        <a:rPr lang="en-US" sz="1000" b="0" kern="1200">
                          <a:solidFill>
                            <a:schemeClr val="tx1"/>
                          </a:solidFill>
                          <a:latin typeface="Avenir Next LT Pro" panose="020B0504020202020204" pitchFamily="34" charset="77"/>
                          <a:ea typeface="+mn-ea"/>
                          <a:cs typeface="+mn-cs"/>
                        </a:rPr>
                        <a:t>Funds and resources from different institutions are earmarked and allocated for wildfire response.</a:t>
                      </a:r>
                    </a:p>
                    <a:p>
                      <a:pPr marL="228600" indent="-228600">
                        <a:spcBef>
                          <a:spcPts val="600"/>
                        </a:spcBef>
                        <a:spcAft>
                          <a:spcPts val="600"/>
                        </a:spcAft>
                        <a:buFont typeface="+mj-lt"/>
                        <a:buAutoNum type="arabicPeriod"/>
                      </a:pPr>
                      <a:r>
                        <a:rPr lang="en-US" sz="1000" b="1" kern="1200">
                          <a:solidFill>
                            <a:schemeClr val="accent5">
                              <a:lumMod val="50000"/>
                            </a:schemeClr>
                          </a:solidFill>
                          <a:latin typeface="Avenir Next LT Pro" panose="020B0504020202020204" pitchFamily="34" charset="77"/>
                          <a:ea typeface="+mn-ea"/>
                          <a:cs typeface="+mn-cs"/>
                        </a:rPr>
                        <a:t>Launch prevention campaigns</a:t>
                      </a:r>
                      <a:r>
                        <a:rPr lang="en-US" sz="1000" b="0" kern="1200">
                          <a:solidFill>
                            <a:schemeClr val="tx1"/>
                          </a:solidFill>
                          <a:latin typeface="Avenir Next LT Pro" panose="020B0504020202020204" pitchFamily="34" charset="77"/>
                          <a:ea typeface="+mn-ea"/>
                          <a:cs typeface="+mn-cs"/>
                        </a:rPr>
                        <a:t> targeted at rural areas and forests to reduce human-induced fire risks and to educate the public on safe practices.</a:t>
                      </a:r>
                    </a:p>
                    <a:p>
                      <a:pPr marL="228600" indent="-228600">
                        <a:spcBef>
                          <a:spcPts val="600"/>
                        </a:spcBef>
                        <a:spcAft>
                          <a:spcPts val="600"/>
                        </a:spcAft>
                        <a:buFont typeface="+mj-lt"/>
                        <a:buAutoNum type="arabicPeriod"/>
                      </a:pPr>
                      <a:r>
                        <a:rPr lang="en-US" sz="1000" b="1" kern="1200">
                          <a:solidFill>
                            <a:schemeClr val="accent5">
                              <a:lumMod val="50000"/>
                            </a:schemeClr>
                          </a:solidFill>
                          <a:latin typeface="Avenir Next LT Pro" panose="020B0504020202020204" pitchFamily="34" charset="77"/>
                          <a:ea typeface="+mn-ea"/>
                          <a:cs typeface="+mn-cs"/>
                        </a:rPr>
                        <a:t>Regular updates and reviews of strategies, tools, and systems </a:t>
                      </a:r>
                      <a:r>
                        <a:rPr lang="en-US" sz="1000" b="0" kern="1200">
                          <a:solidFill>
                            <a:schemeClr val="tx1"/>
                          </a:solidFill>
                          <a:latin typeface="Avenir Next LT Pro" panose="020B0504020202020204" pitchFamily="34" charset="77"/>
                          <a:ea typeface="+mn-ea"/>
                          <a:cs typeface="+mn-cs"/>
                        </a:rPr>
                        <a:t>and feedback loops from post-fire assessments to improve future anticipatory arrangements.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lvl="0" indent="-171450">
                        <a:spcBef>
                          <a:spcPts val="300"/>
                        </a:spcBef>
                        <a:spcAft>
                          <a:spcPts val="300"/>
                        </a:spcAft>
                        <a:buFont typeface="Arial" panose="020B0604020202020204" pitchFamily="34" charset="0"/>
                        <a:buChar char="•"/>
                      </a:pPr>
                      <a:r>
                        <a:rPr lang="en-US" sz="1000" b="0" kern="1200">
                          <a:solidFill>
                            <a:schemeClr val="tx1"/>
                          </a:solidFill>
                          <a:latin typeface="Avenir Next LT Pro"/>
                          <a:ea typeface="+mn-ea"/>
                          <a:cs typeface="+mn-cs"/>
                        </a:rPr>
                        <a:t>It is necessary to improve preparation before the summer season, for example, clearing fire-prone areas (E.G. of dry plant material), to avoid ignition . </a:t>
                      </a:r>
                      <a:endParaRPr lang="en-TH" sz="1000" b="0" kern="1200">
                        <a:solidFill>
                          <a:schemeClr val="tx1"/>
                        </a:solidFill>
                        <a:latin typeface="Avenir Next LT Pro"/>
                        <a:ea typeface="+mn-ea"/>
                        <a:cs typeface="+mn-cs"/>
                      </a:endParaRPr>
                    </a:p>
                    <a:p>
                      <a:pPr marL="171450" lvl="0" indent="-171450">
                        <a:spcBef>
                          <a:spcPts val="300"/>
                        </a:spcBef>
                        <a:spcAft>
                          <a:spcPts val="300"/>
                        </a:spcAft>
                        <a:buFont typeface="Arial" panose="020B0604020202020204" pitchFamily="34" charset="0"/>
                        <a:buChar char="•"/>
                      </a:pPr>
                      <a:r>
                        <a:rPr lang="en-US" sz="1000" b="0" kern="1200">
                          <a:solidFill>
                            <a:schemeClr val="tx1"/>
                          </a:solidFill>
                          <a:latin typeface="Avenir Next LT Pro"/>
                          <a:ea typeface="+mn-ea"/>
                          <a:cs typeface="+mn-cs"/>
                        </a:rPr>
                        <a:t>Preparation is especially required in urban-forest interface zones.</a:t>
                      </a:r>
                      <a:endParaRPr lang="en-TH" sz="1000" b="0" kern="1200">
                        <a:solidFill>
                          <a:schemeClr val="tx1"/>
                        </a:solidFill>
                        <a:latin typeface="Avenir Next LT Pro"/>
                        <a:ea typeface="+mn-ea"/>
                        <a:cs typeface="+mn-cs"/>
                      </a:endParaRPr>
                    </a:p>
                    <a:p>
                      <a:pPr marL="171450" indent="-171450">
                        <a:spcBef>
                          <a:spcPts val="300"/>
                        </a:spcBef>
                        <a:spcAft>
                          <a:spcPts val="300"/>
                        </a:spcAft>
                        <a:buFont typeface="Arial" panose="020B0604020202020204" pitchFamily="34" charset="0"/>
                        <a:buChar char="•"/>
                      </a:pPr>
                      <a:r>
                        <a:rPr lang="en-US" sz="1000" b="0" kern="1200">
                          <a:solidFill>
                            <a:schemeClr val="tx1"/>
                          </a:solidFill>
                          <a:latin typeface="Avenir Next LT Pro"/>
                          <a:ea typeface="+mn-ea"/>
                          <a:cs typeface="+mn-cs"/>
                        </a:rPr>
                        <a:t>Adaptation Communication has a strategic objective dedicated to promoting species resistant to fire; countries  do not yet have the means to implement this action</a:t>
                      </a:r>
                      <a:endParaRPr lang="en-TH" sz="1000" b="0" kern="1200">
                        <a:solidFill>
                          <a:schemeClr val="tx1"/>
                        </a:solidFill>
                        <a:latin typeface="Avenir Next LT Pro"/>
                        <a:ea typeface="+mn-ea"/>
                        <a:cs typeface="+mn-cs"/>
                      </a:endParaRP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spcBef>
                          <a:spcPts val="300"/>
                        </a:spcBef>
                        <a:spcAft>
                          <a:spcPts val="300"/>
                        </a:spcAft>
                        <a:buFont typeface="Arial" panose="020B0604020202020204" pitchFamily="34" charset="0"/>
                        <a:buChar char="•"/>
                      </a:pPr>
                      <a:r>
                        <a:rPr lang="en-US" sz="1000" b="0">
                          <a:solidFill>
                            <a:schemeClr val="tx1"/>
                          </a:solidFill>
                          <a:latin typeface="Avenir Next LT Pro"/>
                        </a:rPr>
                        <a:t>Development of knowledge on appropriate measures for each ecosystem. </a:t>
                      </a:r>
                    </a:p>
                    <a:p>
                      <a:pPr marL="171450" indent="-171450">
                        <a:spcBef>
                          <a:spcPts val="300"/>
                        </a:spcBef>
                        <a:spcAft>
                          <a:spcPts val="300"/>
                        </a:spcAft>
                        <a:buFont typeface="Arial" panose="020B0604020202020204" pitchFamily="34" charset="0"/>
                        <a:buChar char="•"/>
                      </a:pPr>
                      <a:r>
                        <a:rPr lang="en-US" sz="1000" b="0">
                          <a:solidFill>
                            <a:schemeClr val="tx1"/>
                          </a:solidFill>
                          <a:latin typeface="Avenir Next LT Pro"/>
                        </a:rPr>
                        <a:t>REDD funding for strengthening national monitoring systems of forest fires</a:t>
                      </a:r>
                    </a:p>
                    <a:p>
                      <a:pPr marL="171450" indent="-171450">
                        <a:spcBef>
                          <a:spcPts val="300"/>
                        </a:spcBef>
                        <a:spcAft>
                          <a:spcPts val="300"/>
                        </a:spcAft>
                        <a:buFont typeface="Arial" panose="020B0604020202020204" pitchFamily="34" charset="0"/>
                        <a:buChar char="•"/>
                      </a:pPr>
                      <a:r>
                        <a:rPr lang="en-NP" sz="1000" b="0">
                          <a:solidFill>
                            <a:schemeClr val="tx1"/>
                          </a:solidFill>
                          <a:latin typeface="Avenir Next LT Pro"/>
                        </a:rPr>
                        <a:t>Long term monitoring models</a:t>
                      </a:r>
                    </a:p>
                    <a:p>
                      <a:pPr marL="171450" indent="-171450">
                        <a:spcBef>
                          <a:spcPts val="300"/>
                        </a:spcBef>
                        <a:spcAft>
                          <a:spcPts val="300"/>
                        </a:spcAft>
                        <a:buFont typeface="Arial" panose="020B0604020202020204" pitchFamily="34" charset="0"/>
                        <a:buChar char="•"/>
                      </a:pPr>
                      <a:r>
                        <a:rPr lang="en-NP" sz="1000" b="0">
                          <a:solidFill>
                            <a:schemeClr val="tx1"/>
                          </a:solidFill>
                          <a:latin typeface="Avenir Next LT Pro"/>
                        </a:rPr>
                        <a:t>Risk transfer mechanisms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1190075"/>
                  </a:ext>
                </a:extLst>
              </a:tr>
              <a:tr h="223473">
                <a:tc>
                  <a:txBody>
                    <a:bodyPr/>
                    <a:lstStyle/>
                    <a:p>
                      <a:r>
                        <a:rPr lang="en-NP" sz="1000" b="1">
                          <a:solidFill>
                            <a:schemeClr val="bg1"/>
                          </a:solidFill>
                          <a:latin typeface="Avenir Next LT Pro" panose="020B0504020202020204" pitchFamily="34" charset="77"/>
                        </a:rPr>
                        <a:t>RESPONSE PHASE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620180">
                <a:tc>
                  <a:txBody>
                    <a:bodyPr/>
                    <a:lstStyle/>
                    <a:p>
                      <a:pPr marL="92075" indent="0" algn="l" fontAlgn="b">
                        <a:tabLst/>
                      </a:pPr>
                      <a:r>
                        <a:rPr lang="en-US" sz="1050" b="1" i="0" u="none" strike="noStrike">
                          <a:solidFill>
                            <a:schemeClr val="accent5">
                              <a:lumMod val="75000"/>
                            </a:schemeClr>
                          </a:solidFill>
                          <a:effectLst/>
                          <a:latin typeface="Avenir Next LT Pro" panose="020B0504020202020204" pitchFamily="34" charset="77"/>
                        </a:rPr>
                        <a:t>TRIGGERS: </a:t>
                      </a:r>
                      <a:r>
                        <a:rPr lang="en-US" sz="1050" b="0" i="0" u="none" strike="noStrike">
                          <a:solidFill>
                            <a:schemeClr val="accent5">
                              <a:lumMod val="75000"/>
                            </a:schemeClr>
                          </a:solidFill>
                          <a:effectLst/>
                          <a:latin typeface="Avenir Next LT Pro" panose="020B0504020202020204" pitchFamily="34" charset="77"/>
                        </a:rPr>
                        <a:t>There are three levels – the </a:t>
                      </a:r>
                      <a:r>
                        <a:rPr lang="en-US" sz="1050" b="1" i="1" u="none" strike="noStrike">
                          <a:solidFill>
                            <a:schemeClr val="accent5">
                              <a:lumMod val="75000"/>
                            </a:schemeClr>
                          </a:solidFill>
                          <a:effectLst/>
                          <a:latin typeface="Avenir Next LT Pro" panose="020B0504020202020204" pitchFamily="34" charset="77"/>
                        </a:rPr>
                        <a:t>"emergency" </a:t>
                      </a:r>
                      <a:r>
                        <a:rPr lang="en-US" sz="1050" b="0" i="0" u="none" strike="noStrike">
                          <a:solidFill>
                            <a:schemeClr val="accent5">
                              <a:lumMod val="75000"/>
                            </a:schemeClr>
                          </a:solidFill>
                          <a:effectLst/>
                          <a:latin typeface="Avenir Next LT Pro" panose="020B0504020202020204" pitchFamily="34" charset="77"/>
                        </a:rPr>
                        <a:t>level, when the local government is able to manage the situation with its resources; when this a capacity is insufficient, a </a:t>
                      </a:r>
                      <a:r>
                        <a:rPr lang="en-US" sz="1050" b="1" i="1" u="none" strike="noStrike">
                          <a:solidFill>
                            <a:schemeClr val="accent5">
                              <a:lumMod val="75000"/>
                            </a:schemeClr>
                          </a:solidFill>
                          <a:effectLst/>
                          <a:latin typeface="Avenir Next LT Pro" panose="020B0504020202020204" pitchFamily="34" charset="77"/>
                        </a:rPr>
                        <a:t>"disaster</a:t>
                      </a:r>
                      <a:r>
                        <a:rPr lang="en-US" sz="1050" b="0" i="0" u="none" strike="noStrike">
                          <a:solidFill>
                            <a:schemeClr val="accent5">
                              <a:lumMod val="75000"/>
                            </a:schemeClr>
                          </a:solidFill>
                          <a:effectLst/>
                          <a:latin typeface="Avenir Next LT Pro" panose="020B0504020202020204" pitchFamily="34" charset="77"/>
                        </a:rPr>
                        <a:t>" is declared, during which the regional committee (comprising the subnational governments of several municipalities) is formed and resources are released from the region. When the region cannot cope with the disaster, a </a:t>
                      </a:r>
                      <a:r>
                        <a:rPr lang="en-US" sz="1050" b="1" i="1" u="none" strike="noStrike">
                          <a:solidFill>
                            <a:schemeClr val="accent5">
                              <a:lumMod val="75000"/>
                            </a:schemeClr>
                          </a:solidFill>
                          <a:effectLst/>
                          <a:latin typeface="Avenir Next LT Pro" panose="020B0504020202020204" pitchFamily="34" charset="77"/>
                        </a:rPr>
                        <a:t>"catastrophe</a:t>
                      </a:r>
                      <a:r>
                        <a:rPr lang="en-US" sz="1050" b="0" i="0" u="none" strike="noStrike">
                          <a:solidFill>
                            <a:schemeClr val="accent5">
                              <a:lumMod val="75000"/>
                            </a:schemeClr>
                          </a:solidFill>
                          <a:effectLst/>
                          <a:latin typeface="Avenir Next LT Pro" panose="020B0504020202020204" pitchFamily="34" charset="77"/>
                        </a:rPr>
                        <a:t>" is declared, which can free up resources from the central government.</a:t>
                      </a:r>
                    </a:p>
                    <a:p>
                      <a:pPr marL="92075" indent="0" algn="l" fontAlgn="b">
                        <a:tabLst/>
                      </a:pPr>
                      <a:r>
                        <a:rPr lang="en-US" sz="1050" b="1" i="0" u="none" strike="noStrike">
                          <a:solidFill>
                            <a:schemeClr val="accent5">
                              <a:lumMod val="75000"/>
                            </a:schemeClr>
                          </a:solidFill>
                          <a:effectLst/>
                          <a:latin typeface="Avenir Next LT Pro" panose="020B0504020202020204" pitchFamily="34" charset="77"/>
                        </a:rPr>
                        <a:t>ACTIONS:</a:t>
                      </a:r>
                    </a:p>
                    <a:p>
                      <a:pPr marL="320675" indent="-228600" algn="l" fontAlgn="b">
                        <a:buAutoNum type="arabicPeriod"/>
                        <a:tabLst/>
                      </a:pPr>
                      <a:r>
                        <a:rPr lang="en-US" sz="1050" b="1" i="0" u="none" strike="noStrike">
                          <a:solidFill>
                            <a:schemeClr val="accent5">
                              <a:lumMod val="50000"/>
                            </a:schemeClr>
                          </a:solidFill>
                          <a:effectLst/>
                          <a:latin typeface="Avenir Next LT Pro" panose="020B0504020202020204" pitchFamily="34" charset="77"/>
                        </a:rPr>
                        <a:t>Initial response at provincial level:</a:t>
                      </a:r>
                    </a:p>
                    <a:p>
                      <a:pPr marL="777875" lvl="1" indent="-228600" algn="l" fontAlgn="b">
                        <a:buFont typeface="+mj-lt"/>
                        <a:buAutoNum type="alphaLcPeriod"/>
                        <a:tabLst/>
                      </a:pPr>
                      <a:r>
                        <a:rPr lang="en-US" sz="1050" b="0" i="0" u="none" strike="noStrike">
                          <a:solidFill>
                            <a:schemeClr val="tx1"/>
                          </a:solidFill>
                          <a:effectLst/>
                          <a:latin typeface="Avenir Next LT Pro" panose="020B0504020202020204" pitchFamily="34" charset="77"/>
                        </a:rPr>
                        <a:t>The affected provinces take immediate action to respond to the fire.</a:t>
                      </a:r>
                    </a:p>
                    <a:p>
                      <a:pPr marL="777875" lvl="1" indent="-228600" algn="l" fontAlgn="b">
                        <a:buFont typeface="+mj-lt"/>
                        <a:buAutoNum type="alphaLcPeriod"/>
                        <a:tabLst/>
                      </a:pPr>
                      <a:r>
                        <a:rPr lang="en-US" sz="1050" b="0" i="0" u="none" strike="noStrike">
                          <a:solidFill>
                            <a:schemeClr val="tx1"/>
                          </a:solidFill>
                          <a:effectLst/>
                          <a:latin typeface="Avenir Next LT Pro" panose="020B0504020202020204" pitchFamily="34" charset="77"/>
                        </a:rPr>
                        <a:t>Local resources and firefighting units are deployed to control and mitigate the wildfire.</a:t>
                      </a:r>
                    </a:p>
                    <a:p>
                      <a:pPr marL="777875" lvl="1" indent="-228600" algn="l" fontAlgn="b">
                        <a:buFont typeface="+mj-lt"/>
                        <a:buAutoNum type="alphaLcPeriod"/>
                        <a:tabLst/>
                      </a:pPr>
                      <a:r>
                        <a:rPr lang="en-US" sz="1050" b="0" i="0" u="none" strike="noStrike">
                          <a:solidFill>
                            <a:schemeClr val="tx1"/>
                          </a:solidFill>
                          <a:effectLst/>
                          <a:latin typeface="Avenir Next LT Pro" panose="020B0504020202020204" pitchFamily="34" charset="77"/>
                        </a:rPr>
                        <a:t>Concurrently, a preliminary assessment of the fire's scale and potential spread is made</a:t>
                      </a:r>
                      <a:r>
                        <a:rPr lang="en-US" sz="1050" b="1" i="0" u="none" strike="noStrike">
                          <a:solidFill>
                            <a:schemeClr val="accent5">
                              <a:lumMod val="75000"/>
                            </a:schemeClr>
                          </a:solidFill>
                          <a:effectLst/>
                          <a:latin typeface="Avenir Next LT Pro" panose="020B0504020202020204" pitchFamily="34" charset="77"/>
                        </a:rPr>
                        <a:t>.</a:t>
                      </a:r>
                    </a:p>
                    <a:p>
                      <a:pPr marL="320675" lvl="0" indent="-228600" algn="l" fontAlgn="b">
                        <a:buFont typeface="+mj-lt"/>
                        <a:buAutoNum type="arabicPeriod"/>
                        <a:tabLst/>
                      </a:pPr>
                      <a:r>
                        <a:rPr lang="en-US" sz="1050" b="1" i="0" u="none" strike="noStrike">
                          <a:solidFill>
                            <a:schemeClr val="accent5">
                              <a:lumMod val="50000"/>
                            </a:schemeClr>
                          </a:solidFill>
                          <a:effectLst/>
                          <a:latin typeface="Avenir Next LT Pro" panose="020B0504020202020204" pitchFamily="34" charset="77"/>
                        </a:rPr>
                        <a:t>Regional assistance when provincial resources are overwhelmed and fire is extensive</a:t>
                      </a:r>
                    </a:p>
                    <a:p>
                      <a:pPr marL="777875" lvl="1" indent="-228600" algn="l" fontAlgn="b">
                        <a:buFont typeface="+mj-lt"/>
                        <a:buAutoNum type="alphaLcPeriod"/>
                        <a:tabLst/>
                      </a:pPr>
                      <a:r>
                        <a:rPr lang="en-US" sz="1050" b="0" i="0" u="none" strike="noStrike">
                          <a:solidFill>
                            <a:schemeClr val="tx1"/>
                          </a:solidFill>
                          <a:effectLst/>
                          <a:latin typeface="Avenir Next LT Pro" panose="020B0504020202020204" pitchFamily="34" charset="77"/>
                        </a:rPr>
                        <a:t>Seek assistance from surrounding regional area – sharing of firefighting resources, personnel, equipment</a:t>
                      </a:r>
                    </a:p>
                    <a:p>
                      <a:pPr marL="320675" lvl="0" indent="-228600" algn="l" fontAlgn="b">
                        <a:buFont typeface="+mj-lt"/>
                        <a:buAutoNum type="arabicPeriod"/>
                        <a:tabLst/>
                      </a:pPr>
                      <a:r>
                        <a:rPr lang="en-US" sz="1050" b="1" i="0" u="none" strike="noStrike">
                          <a:solidFill>
                            <a:schemeClr val="accent5">
                              <a:lumMod val="50000"/>
                            </a:schemeClr>
                          </a:solidFill>
                          <a:effectLst/>
                          <a:latin typeface="Avenir Next LT Pro" panose="020B0504020202020204" pitchFamily="34" charset="77"/>
                        </a:rPr>
                        <a:t>National central assistance:</a:t>
                      </a:r>
                    </a:p>
                    <a:p>
                      <a:pPr marL="777875" lvl="1" indent="-228600" algn="l" fontAlgn="b">
                        <a:buFont typeface="+mj-lt"/>
                        <a:buAutoNum type="alphaLcPeriod"/>
                        <a:tabLst/>
                      </a:pPr>
                      <a:r>
                        <a:rPr lang="en-US" sz="1050" b="0" i="0" u="none" strike="noStrike">
                          <a:solidFill>
                            <a:schemeClr val="tx1"/>
                          </a:solidFill>
                          <a:effectLst/>
                          <a:latin typeface="Avenir Next LT Pro" panose="020B0504020202020204" pitchFamily="34" charset="77"/>
                        </a:rPr>
                        <a:t>If both provincial and regional efforts are unable to contain fire, national central deploys specialized resources, e.g. aerial firefighting equipment and ground units</a:t>
                      </a:r>
                    </a:p>
                    <a:p>
                      <a:pPr marL="320675" lvl="0" indent="-228600" algn="l" fontAlgn="b">
                        <a:buFont typeface="+mj-lt"/>
                        <a:buAutoNum type="arabicPeriod"/>
                        <a:tabLst/>
                      </a:pPr>
                      <a:r>
                        <a:rPr lang="en-US" sz="1050" b="1" i="0" u="none" strike="noStrike">
                          <a:solidFill>
                            <a:schemeClr val="accent5">
                              <a:lumMod val="50000"/>
                            </a:schemeClr>
                          </a:solidFill>
                          <a:effectLst/>
                          <a:latin typeface="Avenir Next LT Pro" panose="020B0504020202020204" pitchFamily="34" charset="77"/>
                        </a:rPr>
                        <a:t>National emergency declaration:</a:t>
                      </a:r>
                    </a:p>
                    <a:p>
                      <a:pPr marL="777875" lvl="1" indent="-228600" algn="l" fontAlgn="b">
                        <a:buFont typeface="+mj-lt"/>
                        <a:buAutoNum type="alphaLcPeriod"/>
                        <a:tabLst/>
                      </a:pPr>
                      <a:r>
                        <a:rPr lang="en-US" sz="1050" b="0" i="0" u="none" strike="noStrike">
                          <a:solidFill>
                            <a:schemeClr val="tx1"/>
                          </a:solidFill>
                          <a:effectLst/>
                          <a:latin typeface="Avenir Next LT Pro" panose="020B0504020202020204" pitchFamily="34" charset="77"/>
                        </a:rPr>
                        <a:t>If wildfire escalates to a scale of emergency, series of protocols and resources activated</a:t>
                      </a:r>
                    </a:p>
                    <a:p>
                      <a:pPr marL="320675" lvl="0" indent="-228600" algn="l" fontAlgn="b">
                        <a:buFont typeface="+mj-lt"/>
                        <a:buAutoNum type="arabicPeriod"/>
                        <a:tabLst/>
                      </a:pPr>
                      <a:r>
                        <a:rPr lang="en-US" sz="1050" b="1" i="0" u="none" strike="noStrike">
                          <a:solidFill>
                            <a:schemeClr val="accent5">
                              <a:lumMod val="50000"/>
                            </a:schemeClr>
                          </a:solidFill>
                          <a:effectLst/>
                          <a:latin typeface="Avenir Next LT Pro" panose="020B0504020202020204" pitchFamily="34" charset="77"/>
                        </a:rPr>
                        <a:t>Activation of emergency council </a:t>
                      </a:r>
                      <a:r>
                        <a:rPr lang="en-US" sz="1050" b="0" i="0" u="none" strike="noStrike">
                          <a:solidFill>
                            <a:schemeClr val="tx1"/>
                          </a:solidFill>
                          <a:effectLst/>
                          <a:latin typeface="Avenir Next LT Pro" panose="020B0504020202020204" pitchFamily="34" charset="77"/>
                        </a:rPr>
                        <a:t>to ensure coordinated response for wildfires</a:t>
                      </a:r>
                    </a:p>
                    <a:p>
                      <a:pPr marL="320675" lvl="0" indent="-228600" algn="l" fontAlgn="b">
                        <a:buFont typeface="+mj-lt"/>
                        <a:buAutoNum type="arabicPeriod"/>
                        <a:tabLst/>
                      </a:pPr>
                      <a:r>
                        <a:rPr lang="en-US" sz="1050" b="1" i="0" u="none" strike="noStrike">
                          <a:solidFill>
                            <a:schemeClr val="accent5">
                              <a:lumMod val="50000"/>
                            </a:schemeClr>
                          </a:solidFill>
                          <a:effectLst/>
                          <a:latin typeface="Avenir Next LT Pro" panose="020B0504020202020204" pitchFamily="34" charset="77"/>
                        </a:rPr>
                        <a:t>Humanitarian aid </a:t>
                      </a:r>
                      <a:r>
                        <a:rPr lang="en-US" sz="1050" b="0" i="0" u="none" strike="noStrike">
                          <a:solidFill>
                            <a:schemeClr val="tx1"/>
                          </a:solidFill>
                          <a:effectLst/>
                          <a:latin typeface="Avenir Next LT Pro" panose="020B0504020202020204" pitchFamily="34" charset="77"/>
                        </a:rPr>
                        <a:t>is deployed depending on the situation</a:t>
                      </a:r>
                    </a:p>
                    <a:p>
                      <a:pPr marL="320675" lvl="0" indent="-228600" algn="l" fontAlgn="b">
                        <a:buFont typeface="+mj-lt"/>
                        <a:buAutoNum type="arabicPeriod"/>
                        <a:tabLst/>
                      </a:pPr>
                      <a:r>
                        <a:rPr lang="en-US" sz="1050" b="1" i="0" u="none" strike="noStrike">
                          <a:solidFill>
                            <a:schemeClr val="accent5">
                              <a:lumMod val="50000"/>
                            </a:schemeClr>
                          </a:solidFill>
                          <a:effectLst/>
                          <a:latin typeface="Avenir Next LT Pro" panose="020B0504020202020204" pitchFamily="34" charset="77"/>
                        </a:rPr>
                        <a:t>Post-fire assessment </a:t>
                      </a:r>
                      <a:r>
                        <a:rPr lang="en-US" sz="1050" b="0" i="0" u="none" strike="noStrike">
                          <a:solidFill>
                            <a:schemeClr val="tx1"/>
                          </a:solidFill>
                          <a:effectLst/>
                          <a:latin typeface="Avenir Next LT Pro" panose="020B0504020202020204" pitchFamily="34" charset="77"/>
                        </a:rPr>
                        <a:t>is conducted to ascertain the damage and determine the immediate needs of the affected communities.</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pic>
        <p:nvPicPr>
          <p:cNvPr id="2" name="Picture 2" descr="a dust storm in the middle of the desert">
            <a:extLst>
              <a:ext uri="{FF2B5EF4-FFF2-40B4-BE49-F238E27FC236}">
                <a16:creationId xmlns:a16="http://schemas.microsoft.com/office/drawing/2014/main" id="{80B6DC1B-96D0-8055-7C2A-99393C0444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02"/>
          <a:stretch/>
        </p:blipFill>
        <p:spPr bwMode="auto">
          <a:xfrm>
            <a:off x="0" y="1"/>
            <a:ext cx="12227420" cy="7059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051EB1-482A-BCF5-CEBE-A835C650F9B6}"/>
              </a:ext>
            </a:extLst>
          </p:cNvPr>
          <p:cNvSpPr/>
          <p:nvPr/>
        </p:nvSpPr>
        <p:spPr>
          <a:xfrm>
            <a:off x="1" y="-1"/>
            <a:ext cx="12191999" cy="705965"/>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9A7D7BE-5D10-2FEA-485F-27E00877FFAC}"/>
              </a:ext>
            </a:extLst>
          </p:cNvPr>
          <p:cNvSpPr txBox="1"/>
          <p:nvPr/>
        </p:nvSpPr>
        <p:spPr>
          <a:xfrm>
            <a:off x="217714" y="82257"/>
            <a:ext cx="2116285"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WILDFIRES</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1599775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64833A6F-9F0B-879E-FA93-A0F68011E0BD}"/>
              </a:ext>
            </a:extLst>
          </p:cNvPr>
          <p:cNvGraphicFramePr>
            <a:graphicFrameLocks noGrp="1"/>
          </p:cNvGraphicFramePr>
          <p:nvPr>
            <p:extLst>
              <p:ext uri="{D42A27DB-BD31-4B8C-83A1-F6EECF244321}">
                <p14:modId xmlns:p14="http://schemas.microsoft.com/office/powerpoint/2010/main" val="1536234530"/>
              </p:ext>
            </p:extLst>
          </p:nvPr>
        </p:nvGraphicFramePr>
        <p:xfrm>
          <a:off x="163889" y="800397"/>
          <a:ext cx="11864220" cy="1783080"/>
        </p:xfrm>
        <a:graphic>
          <a:graphicData uri="http://schemas.openxmlformats.org/drawingml/2006/table">
            <a:tbl>
              <a:tblPr firstRow="1" bandRow="1">
                <a:tableStyleId>{5940675A-B579-460E-94D1-54222C63F5DA}</a:tableStyleId>
              </a:tblPr>
              <a:tblGrid>
                <a:gridCol w="7449891">
                  <a:extLst>
                    <a:ext uri="{9D8B030D-6E8A-4147-A177-3AD203B41FA5}">
                      <a16:colId xmlns:a16="http://schemas.microsoft.com/office/drawing/2014/main" val="1397610462"/>
                    </a:ext>
                  </a:extLst>
                </a:gridCol>
                <a:gridCol w="2351314">
                  <a:extLst>
                    <a:ext uri="{9D8B030D-6E8A-4147-A177-3AD203B41FA5}">
                      <a16:colId xmlns:a16="http://schemas.microsoft.com/office/drawing/2014/main" val="1300160662"/>
                    </a:ext>
                  </a:extLst>
                </a:gridCol>
                <a:gridCol w="2063015">
                  <a:extLst>
                    <a:ext uri="{9D8B030D-6E8A-4147-A177-3AD203B41FA5}">
                      <a16:colId xmlns:a16="http://schemas.microsoft.com/office/drawing/2014/main" val="3786587790"/>
                    </a:ext>
                  </a:extLst>
                </a:gridCol>
              </a:tblGrid>
              <a:tr h="223473">
                <a:tc>
                  <a:txBody>
                    <a:bodyPr/>
                    <a:lstStyle/>
                    <a:p>
                      <a:r>
                        <a:rPr lang="en-NP" sz="1000" b="1">
                          <a:solidFill>
                            <a:schemeClr val="bg1"/>
                          </a:solidFill>
                          <a:latin typeface="Avenir Next LT Pro" panose="020B0504020202020204" pitchFamily="34" charset="77"/>
                        </a:rPr>
                        <a:t>RECOVERY PHASE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CA" sz="1000" b="1">
                          <a:solidFill>
                            <a:schemeClr val="bg1"/>
                          </a:solidFill>
                          <a:latin typeface="Avenir Next LT Pro" panose="020B0504020202020204" pitchFamily="34" charset="77"/>
                        </a:rPr>
                        <a:t>GAPS</a:t>
                      </a:r>
                      <a:endParaRPr lang="en-NP" sz="1000" b="1">
                        <a:solidFill>
                          <a:schemeClr val="bg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CA" sz="1000" b="1">
                          <a:solidFill>
                            <a:schemeClr val="bg1"/>
                          </a:solidFill>
                          <a:latin typeface="Avenir Next LT Pro" panose="020B0504020202020204" pitchFamily="34" charset="77"/>
                        </a:rPr>
                        <a:t>NEEDS</a:t>
                      </a:r>
                      <a:endParaRPr lang="en-NP" sz="1000" b="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492294"/>
                  </a:ext>
                </a:extLst>
              </a:tr>
              <a:tr h="1475028">
                <a:tc>
                  <a:txBody>
                    <a:bodyPr/>
                    <a:lstStyle/>
                    <a:p>
                      <a:pPr marL="228600" lvl="0" indent="-228600">
                        <a:spcBef>
                          <a:spcPts val="300"/>
                        </a:spcBef>
                        <a:spcAft>
                          <a:spcPts val="300"/>
                        </a:spcAft>
                        <a:buFont typeface="+mj-lt"/>
                        <a:buAutoNum type="arabicPeriod"/>
                      </a:pPr>
                      <a:r>
                        <a:rPr lang="en-US" sz="1000" b="0" i="0" u="none" strike="noStrike" kern="1200">
                          <a:solidFill>
                            <a:srgbClr val="000000"/>
                          </a:solidFill>
                          <a:effectLst/>
                          <a:latin typeface="Avenir Next LT Pro" panose="020B0504020202020204" pitchFamily="34" charset="77"/>
                          <a:ea typeface="+mn-ea"/>
                          <a:cs typeface="+mn-cs"/>
                        </a:rPr>
                        <a:t>Affected residents are provided with temporary emergency housing.</a:t>
                      </a:r>
                      <a:endParaRPr lang="en-TH" sz="1000" b="0" i="0" u="none" strike="noStrike" kern="1200">
                        <a:solidFill>
                          <a:srgbClr val="000000"/>
                        </a:solidFill>
                        <a:effectLst/>
                        <a:latin typeface="Avenir Next LT Pro" panose="020B0504020202020204" pitchFamily="34" charset="77"/>
                        <a:ea typeface="+mn-ea"/>
                        <a:cs typeface="+mn-cs"/>
                      </a:endParaRPr>
                    </a:p>
                    <a:p>
                      <a:pPr marL="228600" lvl="0" indent="-228600">
                        <a:spcBef>
                          <a:spcPts val="300"/>
                        </a:spcBef>
                        <a:spcAft>
                          <a:spcPts val="300"/>
                        </a:spcAft>
                        <a:buFont typeface="+mj-lt"/>
                        <a:buAutoNum type="arabicPeriod"/>
                      </a:pPr>
                      <a:r>
                        <a:rPr lang="en-US" sz="1000" b="0" i="0" u="none" strike="noStrike" kern="1200">
                          <a:solidFill>
                            <a:srgbClr val="000000"/>
                          </a:solidFill>
                          <a:effectLst/>
                          <a:latin typeface="Avenir Next LT Pro" panose="020B0504020202020204" pitchFamily="34" charset="77"/>
                          <a:ea typeface="+mn-ea"/>
                          <a:cs typeface="+mn-cs"/>
                        </a:rPr>
                        <a:t>Post-fire land use regulations in area of wildfire are put in place. </a:t>
                      </a:r>
                      <a:endParaRPr lang="en-TH" sz="1000" b="0" i="0" u="none" strike="noStrike" kern="1200">
                        <a:solidFill>
                          <a:srgbClr val="000000"/>
                        </a:solidFill>
                        <a:effectLst/>
                        <a:latin typeface="Avenir Next LT Pro" panose="020B0504020202020204" pitchFamily="34" charset="77"/>
                        <a:ea typeface="+mn-ea"/>
                        <a:cs typeface="+mn-cs"/>
                      </a:endParaRPr>
                    </a:p>
                    <a:p>
                      <a:pPr marL="228600" lvl="0" indent="-228600">
                        <a:spcBef>
                          <a:spcPts val="300"/>
                        </a:spcBef>
                        <a:spcAft>
                          <a:spcPts val="300"/>
                        </a:spcAft>
                        <a:buFont typeface="+mj-lt"/>
                        <a:buAutoNum type="arabicPeriod"/>
                      </a:pPr>
                      <a:r>
                        <a:rPr lang="en-US" sz="1000" b="0" i="0" u="none" strike="noStrike" kern="1200">
                          <a:solidFill>
                            <a:srgbClr val="000000"/>
                          </a:solidFill>
                          <a:effectLst/>
                          <a:latin typeface="Avenir Next LT Pro" panose="020B0504020202020204" pitchFamily="34" charset="77"/>
                          <a:ea typeface="+mn-ea"/>
                          <a:cs typeface="+mn-cs"/>
                        </a:rPr>
                        <a:t>Changes to land use and real estate development regulations are implemented. </a:t>
                      </a:r>
                      <a:endParaRPr lang="en-TH" sz="1000" b="0" i="0" u="none" strike="noStrike" kern="1200">
                        <a:solidFill>
                          <a:srgbClr val="000000"/>
                        </a:solidFill>
                        <a:effectLst/>
                        <a:latin typeface="Avenir Next LT Pro" panose="020B0504020202020204" pitchFamily="34" charset="77"/>
                        <a:ea typeface="+mn-ea"/>
                        <a:cs typeface="+mn-cs"/>
                      </a:endParaRPr>
                    </a:p>
                    <a:p>
                      <a:pPr marL="228600" lvl="0" indent="-228600">
                        <a:spcBef>
                          <a:spcPts val="300"/>
                        </a:spcBef>
                        <a:spcAft>
                          <a:spcPts val="300"/>
                        </a:spcAft>
                        <a:buFont typeface="+mj-lt"/>
                        <a:buAutoNum type="arabicPeriod"/>
                      </a:pPr>
                      <a:r>
                        <a:rPr lang="en-US" sz="1000" b="0" i="0" u="none" strike="noStrike" kern="1200">
                          <a:solidFill>
                            <a:srgbClr val="000000"/>
                          </a:solidFill>
                          <a:effectLst/>
                          <a:latin typeface="Avenir Next LT Pro" panose="020B0504020202020204" pitchFamily="34" charset="77"/>
                          <a:ea typeface="+mn-ea"/>
                          <a:cs typeface="+mn-cs"/>
                        </a:rPr>
                        <a:t>Delegates are appointed to oversee reconstruction efforts in affected regions. </a:t>
                      </a:r>
                      <a:endParaRPr lang="en-TH" sz="1000" b="0" i="0" u="none" strike="noStrike" kern="1200">
                        <a:solidFill>
                          <a:srgbClr val="000000"/>
                        </a:solidFill>
                        <a:effectLst/>
                        <a:latin typeface="Avenir Next LT Pro" panose="020B0504020202020204" pitchFamily="34" charset="77"/>
                        <a:ea typeface="+mn-ea"/>
                        <a:cs typeface="+mn-cs"/>
                      </a:endParaRPr>
                    </a:p>
                    <a:p>
                      <a:pPr marL="228600" lvl="0" indent="-228600">
                        <a:spcBef>
                          <a:spcPts val="300"/>
                        </a:spcBef>
                        <a:spcAft>
                          <a:spcPts val="300"/>
                        </a:spcAft>
                        <a:buFont typeface="+mj-lt"/>
                        <a:buAutoNum type="arabicPeriod"/>
                      </a:pPr>
                      <a:r>
                        <a:rPr lang="en-US" sz="1000" b="0" i="0" u="none" strike="noStrike" kern="1200">
                          <a:solidFill>
                            <a:srgbClr val="000000"/>
                          </a:solidFill>
                          <a:effectLst/>
                          <a:latin typeface="Avenir Next LT Pro" panose="020B0504020202020204" pitchFamily="34" charset="77"/>
                          <a:ea typeface="+mn-ea"/>
                          <a:cs typeface="+mn-cs"/>
                        </a:rPr>
                        <a:t>Comprehensive reconstruction plans including habitability, psychosocial support, productive reactivation and enabling infrastructure are carried out. </a:t>
                      </a:r>
                      <a:endParaRPr lang="en-TH" sz="1000" b="0" i="0" u="none" strike="noStrike" kern="1200">
                        <a:solidFill>
                          <a:srgbClr val="000000"/>
                        </a:solidFill>
                        <a:effectLst/>
                        <a:latin typeface="Avenir Next LT Pro" panose="020B0504020202020204" pitchFamily="34" charset="77"/>
                        <a:ea typeface="+mn-ea"/>
                        <a:cs typeface="+mn-cs"/>
                      </a:endParaRPr>
                    </a:p>
                    <a:p>
                      <a:pPr marL="228600" indent="-228600">
                        <a:spcBef>
                          <a:spcPts val="300"/>
                        </a:spcBef>
                        <a:spcAft>
                          <a:spcPts val="300"/>
                        </a:spcAft>
                        <a:buFont typeface="+mj-lt"/>
                        <a:buAutoNum type="arabicPeriod"/>
                      </a:pPr>
                      <a:r>
                        <a:rPr lang="en-US" sz="1000" b="0" i="0" u="none" strike="noStrike" kern="1200">
                          <a:solidFill>
                            <a:srgbClr val="000000"/>
                          </a:solidFill>
                          <a:effectLst/>
                          <a:latin typeface="Avenir Next LT Pro" panose="020B0504020202020204" pitchFamily="34" charset="77"/>
                          <a:ea typeface="+mn-ea"/>
                          <a:cs typeface="+mn-cs"/>
                        </a:rPr>
                        <a:t> Collaboration with the private sector, especially those owning forests or plantations, is deemed essential.</a:t>
                      </a:r>
                      <a:r>
                        <a:rPr lang="en-TH" sz="1000" b="0" i="0" u="none" strike="noStrike" kern="1200">
                          <a:solidFill>
                            <a:srgbClr val="000000"/>
                          </a:solidFill>
                          <a:effectLst/>
                          <a:latin typeface="Avenir Next LT Pro" panose="020B0504020202020204" pitchFamily="34" charset="77"/>
                          <a:ea typeface="+mn-ea"/>
                          <a:cs typeface="+mn-cs"/>
                        </a:rPr>
                        <a:t> </a:t>
                      </a:r>
                      <a:endParaRPr lang="en-US" sz="1000" b="0" i="0" u="none" strike="noStrike" kern="1200">
                        <a:solidFill>
                          <a:srgbClr val="000000"/>
                        </a:solidFill>
                        <a:effectLst/>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fontAlgn="b">
                        <a:buFont typeface="Arial" panose="020B0604020202020204" pitchFamily="34" charset="0"/>
                        <a:buChar char="•"/>
                      </a:pPr>
                      <a:r>
                        <a:rPr lang="en-US" sz="1000" b="0" i="0" u="none" strike="noStrike">
                          <a:solidFill>
                            <a:srgbClr val="000000"/>
                          </a:solidFill>
                          <a:effectLst/>
                          <a:latin typeface="Avenir Next LT Pro" panose="020B0504020202020204" pitchFamily="34" charset="77"/>
                        </a:rPr>
                        <a:t>In certain regions, such as Paraguay, there is an absence of a comprehensive recovery strategy post the response and fire control phase.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NP" sz="1000" b="0">
                        <a:solidFill>
                          <a:schemeClr val="tx1"/>
                        </a:solidFill>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1190075"/>
                  </a:ext>
                </a:extLst>
              </a:tr>
            </a:tbl>
          </a:graphicData>
        </a:graphic>
      </p:graphicFrame>
      <p:pic>
        <p:nvPicPr>
          <p:cNvPr id="2" name="Picture 2" descr="a dust storm in the middle of the desert">
            <a:extLst>
              <a:ext uri="{FF2B5EF4-FFF2-40B4-BE49-F238E27FC236}">
                <a16:creationId xmlns:a16="http://schemas.microsoft.com/office/drawing/2014/main" id="{80B6DC1B-96D0-8055-7C2A-99393C0444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02"/>
          <a:stretch/>
        </p:blipFill>
        <p:spPr bwMode="auto">
          <a:xfrm>
            <a:off x="0" y="1"/>
            <a:ext cx="12227420" cy="7059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D051EB1-482A-BCF5-CEBE-A835C650F9B6}"/>
              </a:ext>
            </a:extLst>
          </p:cNvPr>
          <p:cNvSpPr/>
          <p:nvPr/>
        </p:nvSpPr>
        <p:spPr>
          <a:xfrm>
            <a:off x="1" y="-1"/>
            <a:ext cx="12191999" cy="705965"/>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9A7D7BE-5D10-2FEA-485F-27E00877FFAC}"/>
              </a:ext>
            </a:extLst>
          </p:cNvPr>
          <p:cNvSpPr txBox="1"/>
          <p:nvPr/>
        </p:nvSpPr>
        <p:spPr>
          <a:xfrm>
            <a:off x="217714" y="82257"/>
            <a:ext cx="2116285"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WILDFIRES</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237642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4F92-6E24-1F3F-3E2E-090673CC3E29}"/>
              </a:ext>
            </a:extLst>
          </p:cNvPr>
          <p:cNvSpPr>
            <a:spLocks noGrp="1"/>
          </p:cNvSpPr>
          <p:nvPr>
            <p:ph type="title"/>
          </p:nvPr>
        </p:nvSpPr>
        <p:spPr/>
        <p:txBody>
          <a:bodyPr/>
          <a:lstStyle/>
          <a:p>
            <a:r>
              <a:rPr lang="en-NP"/>
              <a:t>TABLE OF CONTENTS</a:t>
            </a:r>
          </a:p>
        </p:txBody>
      </p:sp>
      <p:sp>
        <p:nvSpPr>
          <p:cNvPr id="4" name="Slide Number Placeholder 3">
            <a:extLst>
              <a:ext uri="{FF2B5EF4-FFF2-40B4-BE49-F238E27FC236}">
                <a16:creationId xmlns:a16="http://schemas.microsoft.com/office/drawing/2014/main" id="{19F13384-DD13-1E19-5FB9-3C44F19D7B03}"/>
              </a:ext>
            </a:extLst>
          </p:cNvPr>
          <p:cNvSpPr>
            <a:spLocks noGrp="1"/>
          </p:cNvSpPr>
          <p:nvPr>
            <p:ph type="sldNum" sz="quarter" idx="12"/>
          </p:nvPr>
        </p:nvSpPr>
        <p:spPr/>
        <p:txBody>
          <a:bodyPr/>
          <a:lstStyle/>
          <a:p>
            <a:fld id="{6BD9EE9C-3A9A-458B-8C8B-545D7DF0CA2D}" type="slidenum">
              <a:rPr lang="en-ID" smtClean="0"/>
              <a:pPr/>
              <a:t>49</a:t>
            </a:fld>
            <a:endParaRPr lang="en-ID"/>
          </a:p>
        </p:txBody>
      </p:sp>
      <p:sp>
        <p:nvSpPr>
          <p:cNvPr id="5" name="TextBox 4">
            <a:extLst>
              <a:ext uri="{FF2B5EF4-FFF2-40B4-BE49-F238E27FC236}">
                <a16:creationId xmlns:a16="http://schemas.microsoft.com/office/drawing/2014/main" id="{C2C2E398-903D-05F6-F449-2D51B7EA26E2}"/>
              </a:ext>
            </a:extLst>
          </p:cNvPr>
          <p:cNvSpPr txBox="1"/>
          <p:nvPr/>
        </p:nvSpPr>
        <p:spPr>
          <a:xfrm>
            <a:off x="1009940" y="2494502"/>
            <a:ext cx="2172133" cy="369332"/>
          </a:xfrm>
          <a:prstGeom prst="rect">
            <a:avLst/>
          </a:prstGeom>
          <a:noFill/>
        </p:spPr>
        <p:txBody>
          <a:bodyPr wrap="none" rtlCol="0">
            <a:spAutoFit/>
          </a:bodyPr>
          <a:lstStyle>
            <a:defPPr>
              <a:defRPr lang="en-US"/>
            </a:defPPr>
            <a:lvl1pPr marR="0" lvl="0" indent="0" fontAlgn="auto">
              <a:lnSpc>
                <a:spcPct val="114000"/>
              </a:lnSpc>
              <a:spcBef>
                <a:spcPts val="0"/>
              </a:spcBef>
              <a:spcAft>
                <a:spcPts val="1200"/>
              </a:spcAft>
              <a:buClrTx/>
              <a:buSzTx/>
              <a:buFontTx/>
              <a:buNone/>
              <a:tabLst/>
              <a:defRPr kumimoji="0" b="0" i="0" u="none" strike="noStrike" cap="none" spc="0" normalizeH="0" baseline="0">
                <a:ln>
                  <a:noFill/>
                </a:ln>
                <a:solidFill>
                  <a:srgbClr val="FFFFFF">
                    <a:lumMod val="65000"/>
                  </a:srgbClr>
                </a:solidFill>
                <a:effectLst/>
                <a:uLnTx/>
                <a:uFillTx/>
                <a:latin typeface="Gill Sans MT" panose="020B0502020104020203" pitchFamily="34" charset="77"/>
                <a:cs typeface="Arial" panose="020B0604020202020204" pitchFamily="34" charset="0"/>
              </a:defRPr>
            </a:lvl1pPr>
          </a:lstStyle>
          <a:p>
            <a:r>
              <a:rPr lang="en-US"/>
              <a:t>INTRODUCTION</a:t>
            </a:r>
            <a:endParaRPr lang="x-none"/>
          </a:p>
        </p:txBody>
      </p:sp>
      <p:cxnSp>
        <p:nvCxnSpPr>
          <p:cNvPr id="6" name="Straight Arrow Connector 5">
            <a:extLst>
              <a:ext uri="{FF2B5EF4-FFF2-40B4-BE49-F238E27FC236}">
                <a16:creationId xmlns:a16="http://schemas.microsoft.com/office/drawing/2014/main" id="{8CC1398B-C153-A1C8-BFD2-0B585FC8762F}"/>
              </a:ext>
            </a:extLst>
          </p:cNvPr>
          <p:cNvCxnSpPr>
            <a:cxnSpLocks/>
          </p:cNvCxnSpPr>
          <p:nvPr/>
        </p:nvCxnSpPr>
        <p:spPr>
          <a:xfrm>
            <a:off x="8321031" y="2388838"/>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7" name="TextBox 6">
            <a:extLst>
              <a:ext uri="{FF2B5EF4-FFF2-40B4-BE49-F238E27FC236}">
                <a16:creationId xmlns:a16="http://schemas.microsoft.com/office/drawing/2014/main" id="{2FEAF9E0-C179-1A1A-E968-82AA844D98FA}"/>
              </a:ext>
            </a:extLst>
          </p:cNvPr>
          <p:cNvSpPr txBox="1"/>
          <p:nvPr/>
        </p:nvSpPr>
        <p:spPr>
          <a:xfrm>
            <a:off x="8300549" y="2491230"/>
            <a:ext cx="3175834" cy="700000"/>
          </a:xfrm>
          <a:prstGeom prst="rect">
            <a:avLst/>
          </a:prstGeom>
          <a:noFill/>
        </p:spPr>
        <p:txBody>
          <a:bodyPr wrap="square" rtlCol="0">
            <a:spAutoFit/>
          </a:bodyPr>
          <a:lstStyle>
            <a:defPPr>
              <a:defRPr lang="en-US"/>
            </a:defPPr>
            <a:lvl1pPr marR="0" lvl="0" indent="0" fontAlgn="auto">
              <a:lnSpc>
                <a:spcPct val="114000"/>
              </a:lnSpc>
              <a:spcBef>
                <a:spcPts val="0"/>
              </a:spcBef>
              <a:spcAft>
                <a:spcPts val="1200"/>
              </a:spcAft>
              <a:buClrTx/>
              <a:buSzTx/>
              <a:buFontTx/>
              <a:buNone/>
              <a:tabLst/>
              <a:defRPr kumimoji="0" b="0" i="0" u="none" strike="noStrike" cap="none" spc="0" normalizeH="0" baseline="0">
                <a:ln>
                  <a:noFill/>
                </a:ln>
                <a:solidFill>
                  <a:srgbClr val="FFFFFF">
                    <a:lumMod val="65000"/>
                  </a:srgbClr>
                </a:solidFill>
                <a:effectLst/>
                <a:uLnTx/>
                <a:uFillTx/>
                <a:latin typeface="Gill Sans MT" panose="020B0502020104020203" pitchFamily="34" charset="77"/>
                <a:cs typeface="Arial" panose="020B0604020202020204" pitchFamily="34" charset="0"/>
              </a:defRPr>
            </a:lvl1pPr>
          </a:lstStyle>
          <a:p>
            <a:r>
              <a:rPr lang="en-US"/>
              <a:t>SYNTHESIS – RAPID ONSET EVENTS</a:t>
            </a:r>
            <a:endParaRPr lang="x-none"/>
          </a:p>
        </p:txBody>
      </p:sp>
      <p:cxnSp>
        <p:nvCxnSpPr>
          <p:cNvPr id="8" name="Straight Arrow Connector 7">
            <a:extLst>
              <a:ext uri="{FF2B5EF4-FFF2-40B4-BE49-F238E27FC236}">
                <a16:creationId xmlns:a16="http://schemas.microsoft.com/office/drawing/2014/main" id="{A6E24832-7492-DF23-10CC-478984DA8957}"/>
              </a:ext>
            </a:extLst>
          </p:cNvPr>
          <p:cNvCxnSpPr>
            <a:cxnSpLocks/>
          </p:cNvCxnSpPr>
          <p:nvPr/>
        </p:nvCxnSpPr>
        <p:spPr>
          <a:xfrm>
            <a:off x="1025193" y="2390315"/>
            <a:ext cx="2868364" cy="0"/>
          </a:xfrm>
          <a:prstGeom prst="straightConnector1">
            <a:avLst/>
          </a:prstGeom>
          <a:noFill/>
          <a:ln w="19050" cap="flat" cmpd="sng" algn="ctr">
            <a:gradFill flip="none" rotWithShape="1">
              <a:gsLst>
                <a:gs pos="0">
                  <a:schemeClr val="accent1">
                    <a:lumMod val="20000"/>
                    <a:lumOff val="80000"/>
                  </a:schemeClr>
                </a:gs>
                <a:gs pos="48000">
                  <a:schemeClr val="accent1">
                    <a:lumMod val="45000"/>
                    <a:lumOff val="55000"/>
                  </a:schemeClr>
                </a:gs>
                <a:gs pos="99000">
                  <a:schemeClr val="accent2">
                    <a:lumMod val="50000"/>
                  </a:schemeClr>
                </a:gs>
              </a:gsLst>
              <a:lin ang="0" scaled="1"/>
              <a:tileRect/>
            </a:gradFill>
            <a:prstDash val="solid"/>
            <a:round/>
            <a:headEnd type="none" w="med" len="med"/>
            <a:tailEnd type="none" w="med" len="med"/>
          </a:ln>
          <a:effectLst/>
        </p:spPr>
      </p:cxnSp>
      <p:cxnSp>
        <p:nvCxnSpPr>
          <p:cNvPr id="9" name="Straight Arrow Connector 8">
            <a:extLst>
              <a:ext uri="{FF2B5EF4-FFF2-40B4-BE49-F238E27FC236}">
                <a16:creationId xmlns:a16="http://schemas.microsoft.com/office/drawing/2014/main" id="{4D3BB929-4BFD-E428-2982-565418F147B0}"/>
              </a:ext>
            </a:extLst>
          </p:cNvPr>
          <p:cNvCxnSpPr>
            <a:cxnSpLocks/>
          </p:cNvCxnSpPr>
          <p:nvPr/>
        </p:nvCxnSpPr>
        <p:spPr>
          <a:xfrm>
            <a:off x="4625668" y="2378036"/>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0" name="TextBox 9">
            <a:extLst>
              <a:ext uri="{FF2B5EF4-FFF2-40B4-BE49-F238E27FC236}">
                <a16:creationId xmlns:a16="http://schemas.microsoft.com/office/drawing/2014/main" id="{E9E712A7-4841-B382-8C13-B9857E4E2947}"/>
              </a:ext>
            </a:extLst>
          </p:cNvPr>
          <p:cNvSpPr txBox="1"/>
          <p:nvPr/>
        </p:nvSpPr>
        <p:spPr>
          <a:xfrm>
            <a:off x="4602307" y="2480428"/>
            <a:ext cx="1957587" cy="384208"/>
          </a:xfrm>
          <a:prstGeom prst="rect">
            <a:avLst/>
          </a:prstGeom>
          <a:noFill/>
        </p:spPr>
        <p:txBody>
          <a:bodyPr wrap="none" rtlCol="0">
            <a:spAutoFit/>
          </a:bodyPr>
          <a:lstStyle>
            <a:defPPr>
              <a:defRPr lang="en-US"/>
            </a:defPPr>
            <a:lvl1pPr marR="0" lvl="0" indent="0" fontAlgn="auto">
              <a:lnSpc>
                <a:spcPct val="114000"/>
              </a:lnSpc>
              <a:spcBef>
                <a:spcPts val="0"/>
              </a:spcBef>
              <a:spcAft>
                <a:spcPts val="1200"/>
              </a:spcAft>
              <a:buClrTx/>
              <a:buSzTx/>
              <a:buFontTx/>
              <a:buNone/>
              <a:tabLst/>
              <a:defRPr kumimoji="0" b="0" i="0" u="none" strike="noStrike" cap="none" spc="0" normalizeH="0" baseline="0">
                <a:ln>
                  <a:noFill/>
                </a:ln>
                <a:solidFill>
                  <a:srgbClr val="FFFFFF">
                    <a:lumMod val="65000"/>
                  </a:srgbClr>
                </a:solidFill>
                <a:effectLst/>
                <a:uLnTx/>
                <a:uFillTx/>
                <a:latin typeface="Gill Sans MT" panose="020B0502020104020203" pitchFamily="34" charset="77"/>
                <a:cs typeface="Arial" panose="020B0604020202020204" pitchFamily="34" charset="0"/>
              </a:defRPr>
            </a:lvl1pPr>
          </a:lstStyle>
          <a:p>
            <a:r>
              <a:rPr lang="en-US"/>
              <a:t>METHODOLOGY</a:t>
            </a:r>
            <a:endParaRPr lang="x-none"/>
          </a:p>
        </p:txBody>
      </p:sp>
      <p:sp>
        <p:nvSpPr>
          <p:cNvPr id="11" name="TextBox 10">
            <a:extLst>
              <a:ext uri="{FF2B5EF4-FFF2-40B4-BE49-F238E27FC236}">
                <a16:creationId xmlns:a16="http://schemas.microsoft.com/office/drawing/2014/main" id="{77D2E4D0-D816-C00B-CCFF-6D1D9706C710}"/>
              </a:ext>
            </a:extLst>
          </p:cNvPr>
          <p:cNvSpPr txBox="1"/>
          <p:nvPr/>
        </p:nvSpPr>
        <p:spPr>
          <a:xfrm>
            <a:off x="1177269" y="1607907"/>
            <a:ext cx="752129"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i="0" u="none" strike="noStrike" cap="none" spc="300" normalizeH="0" baseline="0">
                <a:ln>
                  <a:noFill/>
                </a:ln>
                <a:solidFill>
                  <a:srgbClr val="E3E0DD">
                    <a:lumMod val="75000"/>
                  </a:srgbClr>
                </a:solidFill>
                <a:effectLst/>
                <a:uLnTx/>
                <a:uFillTx/>
                <a:latin typeface="Gill Sans MT" panose="020B0502020104020203" pitchFamily="34" charset="77"/>
                <a:cs typeface="Gotham Book" pitchFamily="2" charset="0"/>
              </a:defRPr>
            </a:lvl1pPr>
          </a:lstStyle>
          <a:p>
            <a:r>
              <a:rPr lang="en-US"/>
              <a:t>01</a:t>
            </a:r>
            <a:endParaRPr lang="x-none"/>
          </a:p>
        </p:txBody>
      </p:sp>
      <p:sp>
        <p:nvSpPr>
          <p:cNvPr id="12" name="TextBox 11">
            <a:extLst>
              <a:ext uri="{FF2B5EF4-FFF2-40B4-BE49-F238E27FC236}">
                <a16:creationId xmlns:a16="http://schemas.microsoft.com/office/drawing/2014/main" id="{7C367927-4B15-D69D-0D64-5D578F8F33E8}"/>
              </a:ext>
            </a:extLst>
          </p:cNvPr>
          <p:cNvSpPr txBox="1"/>
          <p:nvPr/>
        </p:nvSpPr>
        <p:spPr>
          <a:xfrm>
            <a:off x="4491976" y="1602769"/>
            <a:ext cx="752129"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i="0" u="none" strike="noStrike" cap="none" spc="300" normalizeH="0" baseline="0">
                <a:ln>
                  <a:noFill/>
                </a:ln>
                <a:solidFill>
                  <a:srgbClr val="E3E0DD">
                    <a:lumMod val="75000"/>
                  </a:srgbClr>
                </a:solidFill>
                <a:effectLst/>
                <a:uLnTx/>
                <a:uFillTx/>
                <a:latin typeface="Gill Sans MT" panose="020B0502020104020203" pitchFamily="34" charset="77"/>
                <a:cs typeface="Gotham Book" pitchFamily="2" charset="0"/>
              </a:defRPr>
            </a:lvl1pPr>
          </a:lstStyle>
          <a:p>
            <a:r>
              <a:rPr lang="en-US"/>
              <a:t>02</a:t>
            </a:r>
            <a:endParaRPr lang="x-none"/>
          </a:p>
        </p:txBody>
      </p:sp>
      <p:sp>
        <p:nvSpPr>
          <p:cNvPr id="13" name="TextBox 12">
            <a:extLst>
              <a:ext uri="{FF2B5EF4-FFF2-40B4-BE49-F238E27FC236}">
                <a16:creationId xmlns:a16="http://schemas.microsoft.com/office/drawing/2014/main" id="{5960BA32-7F02-B188-62FD-51A9A9038E1B}"/>
              </a:ext>
            </a:extLst>
          </p:cNvPr>
          <p:cNvSpPr txBox="1"/>
          <p:nvPr/>
        </p:nvSpPr>
        <p:spPr>
          <a:xfrm>
            <a:off x="8414654" y="1602769"/>
            <a:ext cx="829073"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i="0" u="none" strike="noStrike" cap="none" spc="300" normalizeH="0" baseline="0">
                <a:ln>
                  <a:noFill/>
                </a:ln>
                <a:solidFill>
                  <a:srgbClr val="E3E0DD">
                    <a:lumMod val="75000"/>
                  </a:srgbClr>
                </a:solidFill>
                <a:effectLst/>
                <a:uLnTx/>
                <a:uFillTx/>
                <a:latin typeface="Gill Sans MT" panose="020B0502020104020203" pitchFamily="34" charset="77"/>
                <a:cs typeface="Gotham Book" pitchFamily="2" charset="0"/>
              </a:defRPr>
            </a:lvl1pPr>
          </a:lstStyle>
          <a:p>
            <a:r>
              <a:rPr lang="en-US"/>
              <a:t>03</a:t>
            </a:r>
            <a:endParaRPr lang="x-none"/>
          </a:p>
        </p:txBody>
      </p:sp>
      <p:sp>
        <p:nvSpPr>
          <p:cNvPr id="14" name="Rectangle 13">
            <a:extLst>
              <a:ext uri="{FF2B5EF4-FFF2-40B4-BE49-F238E27FC236}">
                <a16:creationId xmlns:a16="http://schemas.microsoft.com/office/drawing/2014/main" id="{29748251-DA6E-0B05-B97D-0519FACDAFDD}"/>
              </a:ext>
            </a:extLst>
          </p:cNvPr>
          <p:cNvSpPr/>
          <p:nvPr/>
        </p:nvSpPr>
        <p:spPr>
          <a:xfrm>
            <a:off x="857948" y="4257792"/>
            <a:ext cx="3311611" cy="2152871"/>
          </a:xfrm>
          <a:prstGeom prst="rect">
            <a:avLst/>
          </a:prstGeom>
          <a:ln w="28575">
            <a:gradFill>
              <a:gsLst>
                <a:gs pos="0">
                  <a:schemeClr val="accent1">
                    <a:lumMod val="5000"/>
                    <a:lumOff val="95000"/>
                  </a:schemeClr>
                </a:gs>
                <a:gs pos="33000">
                  <a:schemeClr val="accent1">
                    <a:lumMod val="45000"/>
                    <a:lumOff val="55000"/>
                  </a:schemeClr>
                </a:gs>
                <a:gs pos="83000">
                  <a:schemeClr val="accent3">
                    <a:lumMod val="75000"/>
                  </a:schemeClr>
                </a:gs>
                <a:gs pos="100000">
                  <a:schemeClr val="accent2">
                    <a:lumMod val="50000"/>
                  </a:schemeClr>
                </a:gs>
              </a:gsLst>
              <a:lin ang="9000000" scaled="0"/>
            </a:gradFill>
          </a:ln>
        </p:spPr>
        <p:txBody>
          <a:bodyPr lIns="45720" r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a:ln>
                <a:noFill/>
              </a:ln>
              <a:solidFill>
                <a:srgbClr val="000000"/>
              </a:solidFill>
              <a:effectLst/>
              <a:uLnTx/>
              <a:uFillTx/>
              <a:latin typeface="Gill Sans MT" panose="020B0502020104020203" pitchFamily="34" charset="77"/>
              <a:ea typeface="+mn-ea"/>
              <a:cs typeface="TH SarabunPSK" pitchFamily="34" charset="-34"/>
            </a:endParaRPr>
          </a:p>
        </p:txBody>
      </p:sp>
      <p:cxnSp>
        <p:nvCxnSpPr>
          <p:cNvPr id="18" name="Straight Arrow Connector 17">
            <a:extLst>
              <a:ext uri="{FF2B5EF4-FFF2-40B4-BE49-F238E27FC236}">
                <a16:creationId xmlns:a16="http://schemas.microsoft.com/office/drawing/2014/main" id="{E3E727B4-F7B8-D1C9-7780-BA9AA4340EFF}"/>
              </a:ext>
            </a:extLst>
          </p:cNvPr>
          <p:cNvCxnSpPr>
            <a:cxnSpLocks/>
          </p:cNvCxnSpPr>
          <p:nvPr/>
        </p:nvCxnSpPr>
        <p:spPr>
          <a:xfrm>
            <a:off x="1049022" y="5329255"/>
            <a:ext cx="2868364" cy="0"/>
          </a:xfrm>
          <a:prstGeom prst="straightConnector1">
            <a:avLst/>
          </a:prstGeom>
          <a:noFill/>
          <a:ln w="19050" cap="flat" cmpd="sng" algn="ctr">
            <a:gradFill flip="none" rotWithShape="1">
              <a:gsLst>
                <a:gs pos="0">
                  <a:schemeClr val="bg1">
                    <a:lumMod val="85000"/>
                  </a:schemeClr>
                </a:gs>
                <a:gs pos="48000">
                  <a:schemeClr val="bg1">
                    <a:lumMod val="50000"/>
                  </a:schemeClr>
                </a:gs>
                <a:gs pos="99000">
                  <a:schemeClr val="tx1">
                    <a:lumMod val="65000"/>
                    <a:lumOff val="35000"/>
                  </a:schemeClr>
                </a:gs>
              </a:gsLst>
              <a:lin ang="0" scaled="1"/>
              <a:tileRect/>
            </a:gradFill>
            <a:prstDash val="solid"/>
            <a:round/>
            <a:headEnd type="none" w="med" len="med"/>
            <a:tailEnd type="none" w="med" len="med"/>
          </a:ln>
          <a:effectLst/>
        </p:spPr>
      </p:cxnSp>
      <p:sp>
        <p:nvSpPr>
          <p:cNvPr id="19" name="TextBox 18">
            <a:extLst>
              <a:ext uri="{FF2B5EF4-FFF2-40B4-BE49-F238E27FC236}">
                <a16:creationId xmlns:a16="http://schemas.microsoft.com/office/drawing/2014/main" id="{2EBBE3BF-3F87-6834-2103-8610DD78377D}"/>
              </a:ext>
            </a:extLst>
          </p:cNvPr>
          <p:cNvSpPr txBox="1"/>
          <p:nvPr/>
        </p:nvSpPr>
        <p:spPr>
          <a:xfrm>
            <a:off x="1028540" y="5431647"/>
            <a:ext cx="2865017" cy="646331"/>
          </a:xfrm>
          <a:prstGeom prst="rect">
            <a:avLst/>
          </a:prstGeom>
          <a:noFill/>
        </p:spPr>
        <p:txBody>
          <a:bodyPr wrap="square" rtlCol="0">
            <a:spAutoFit/>
          </a:bodyPr>
          <a:lstStyle>
            <a:defPPr>
              <a:defRPr lang="en-US"/>
            </a:defPPr>
            <a:lvl1pPr fontAlgn="auto">
              <a:spcBef>
                <a:spcPts val="0"/>
              </a:spcBef>
              <a:spcAft>
                <a:spcPts val="0"/>
              </a:spcAft>
              <a:defRPr b="1">
                <a:solidFill>
                  <a:schemeClr val="accent2">
                    <a:lumMod val="50000"/>
                  </a:schemeClr>
                </a:solidFill>
                <a:latin typeface="Gill Sans MT" panose="020B0502020104020203" pitchFamily="34" charset="77"/>
                <a:cs typeface="Arial" panose="020B0604020202020204" pitchFamily="34" charset="0"/>
              </a:defRPr>
            </a:lvl1pPr>
          </a:lstStyle>
          <a:p>
            <a:r>
              <a:rPr lang="en-US"/>
              <a:t>SYNTHESIS – SLOW-ONSET EVENTS</a:t>
            </a:r>
            <a:endParaRPr lang="x-none"/>
          </a:p>
        </p:txBody>
      </p:sp>
      <p:sp>
        <p:nvSpPr>
          <p:cNvPr id="20" name="TextBox 19">
            <a:extLst>
              <a:ext uri="{FF2B5EF4-FFF2-40B4-BE49-F238E27FC236}">
                <a16:creationId xmlns:a16="http://schemas.microsoft.com/office/drawing/2014/main" id="{DF18FDC3-7277-064E-5646-497C38CDF06A}"/>
              </a:ext>
            </a:extLst>
          </p:cNvPr>
          <p:cNvSpPr txBox="1"/>
          <p:nvPr/>
        </p:nvSpPr>
        <p:spPr>
          <a:xfrm>
            <a:off x="1142645" y="4543186"/>
            <a:ext cx="829073" cy="707886"/>
          </a:xfrm>
          <a:prstGeom prst="rect">
            <a:avLst/>
          </a:prstGeom>
          <a:noFill/>
        </p:spPr>
        <p:txBody>
          <a:bodyPr wrap="none" lIns="91440" rIns="91440" rtlCol="0">
            <a:spAutoFit/>
          </a:bodyPr>
          <a:lstStyle>
            <a:defPPr>
              <a:defRPr lang="en-US"/>
            </a:defPPr>
            <a:lvl1pPr marR="0" lvl="0" indent="0" fontAlgn="auto">
              <a:lnSpc>
                <a:spcPct val="100000"/>
              </a:lnSpc>
              <a:spcBef>
                <a:spcPts val="0"/>
              </a:spcBef>
              <a:spcAft>
                <a:spcPts val="600"/>
              </a:spcAft>
              <a:buClrTx/>
              <a:buSzTx/>
              <a:buFontTx/>
              <a:buNone/>
              <a:tabLst/>
              <a:defRPr kumimoji="0" sz="4000" b="1" u="none" strike="noStrike" cap="none" spc="0" normalizeH="0" baseline="0">
                <a:ln>
                  <a:noFill/>
                </a:ln>
                <a:effectLst/>
                <a:uLnTx/>
                <a:uFillTx/>
                <a:latin typeface="Gill Sans MT" panose="020B0502020104020203" pitchFamily="34" charset="77"/>
                <a:cs typeface="Gotham Book" pitchFamily="2" charset="0"/>
              </a:defRPr>
            </a:lvl1pPr>
          </a:lstStyle>
          <a:p>
            <a:r>
              <a:rPr lang="en-US"/>
              <a:t>04</a:t>
            </a:r>
            <a:endParaRPr lang="x-none"/>
          </a:p>
        </p:txBody>
      </p:sp>
    </p:spTree>
    <p:extLst>
      <p:ext uri="{BB962C8B-B14F-4D97-AF65-F5344CB8AC3E}">
        <p14:creationId xmlns:p14="http://schemas.microsoft.com/office/powerpoint/2010/main" val="225247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52DAB-0597-7CC0-3851-3F7217BAE2B4}"/>
              </a:ext>
            </a:extLst>
          </p:cNvPr>
          <p:cNvGraphicFramePr>
            <a:graphicFrameLocks noChangeAspect="1"/>
          </p:cNvGraphicFramePr>
          <p:nvPr>
            <p:custDataLst>
              <p:tags r:id="rId1"/>
            </p:custDataLst>
            <p:extLst>
              <p:ext uri="{D42A27DB-BD31-4B8C-83A1-F6EECF244321}">
                <p14:modId xmlns:p14="http://schemas.microsoft.com/office/powerpoint/2010/main" val="42210733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42152DAB-0597-7CC0-3851-3F7217BAE2B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6032DB-F1EC-D430-1D35-5F7AE0A35C86}"/>
              </a:ext>
            </a:extLst>
          </p:cNvPr>
          <p:cNvSpPr>
            <a:spLocks noGrp="1"/>
          </p:cNvSpPr>
          <p:nvPr>
            <p:ph type="title"/>
          </p:nvPr>
        </p:nvSpPr>
        <p:spPr>
          <a:xfrm>
            <a:off x="1010652" y="231894"/>
            <a:ext cx="10847670" cy="861774"/>
          </a:xfrm>
        </p:spPr>
        <p:txBody>
          <a:bodyPr vert="horz"/>
          <a:lstStyle/>
          <a:p>
            <a:r>
              <a:rPr lang="en-US" sz="2800" b="1"/>
              <a:t>Overall framing of spectrum of actions in responding to climate impacts </a:t>
            </a:r>
            <a:r>
              <a:rPr lang="en-US" sz="2800" b="1">
                <a:solidFill>
                  <a:srgbClr val="FF0000"/>
                </a:solidFill>
              </a:rPr>
              <a:t>(for time-bound impacts)</a:t>
            </a:r>
            <a:endParaRPr lang="en-TH"/>
          </a:p>
        </p:txBody>
      </p:sp>
      <p:sp>
        <p:nvSpPr>
          <p:cNvPr id="4" name="Slide Number Placeholder 3">
            <a:extLst>
              <a:ext uri="{FF2B5EF4-FFF2-40B4-BE49-F238E27FC236}">
                <a16:creationId xmlns:a16="http://schemas.microsoft.com/office/drawing/2014/main" id="{42589255-64FE-AFF8-4CE8-46B5AED9E107}"/>
              </a:ext>
            </a:extLst>
          </p:cNvPr>
          <p:cNvSpPr>
            <a:spLocks noGrp="1"/>
          </p:cNvSpPr>
          <p:nvPr>
            <p:ph type="sldNum" sz="quarter" idx="12"/>
          </p:nvPr>
        </p:nvSpPr>
        <p:spPr/>
        <p:txBody>
          <a:bodyPr/>
          <a:lstStyle/>
          <a:p>
            <a:fld id="{6BD9EE9C-3A9A-458B-8C8B-545D7DF0CA2D}" type="slidenum">
              <a:rPr lang="en-ID" smtClean="0"/>
              <a:pPr/>
              <a:t>5</a:t>
            </a:fld>
            <a:endParaRPr lang="en-ID"/>
          </a:p>
        </p:txBody>
      </p:sp>
      <p:sp>
        <p:nvSpPr>
          <p:cNvPr id="8" name="Rectangle 7">
            <a:extLst>
              <a:ext uri="{FF2B5EF4-FFF2-40B4-BE49-F238E27FC236}">
                <a16:creationId xmlns:a16="http://schemas.microsoft.com/office/drawing/2014/main" id="{73448D77-0506-FCC0-5DEF-F75B2B79CC7B}"/>
              </a:ext>
            </a:extLst>
          </p:cNvPr>
          <p:cNvSpPr/>
          <p:nvPr/>
        </p:nvSpPr>
        <p:spPr bwMode="auto">
          <a:xfrm>
            <a:off x="2906059" y="1428491"/>
            <a:ext cx="9119435" cy="4693078"/>
          </a:xfrm>
          <a:prstGeom prst="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8C1B2765-9760-BD7B-CBD7-4C8AB036CDCC}"/>
              </a:ext>
            </a:extLst>
          </p:cNvPr>
          <p:cNvSpPr txBox="1"/>
          <p:nvPr/>
        </p:nvSpPr>
        <p:spPr>
          <a:xfrm>
            <a:off x="3946353" y="1664409"/>
            <a:ext cx="837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Threat identified </a:t>
            </a:r>
          </a:p>
        </p:txBody>
      </p:sp>
      <p:sp>
        <p:nvSpPr>
          <p:cNvPr id="10" name="TextBox 9">
            <a:extLst>
              <a:ext uri="{FF2B5EF4-FFF2-40B4-BE49-F238E27FC236}">
                <a16:creationId xmlns:a16="http://schemas.microsoft.com/office/drawing/2014/main" id="{2E271E1A-7A64-7411-D1AB-854FF8B01BB0}"/>
              </a:ext>
            </a:extLst>
          </p:cNvPr>
          <p:cNvSpPr txBox="1"/>
          <p:nvPr/>
        </p:nvSpPr>
        <p:spPr>
          <a:xfrm>
            <a:off x="5852272" y="1642829"/>
            <a:ext cx="83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Start of impact</a:t>
            </a:r>
          </a:p>
        </p:txBody>
      </p:sp>
      <p:sp>
        <p:nvSpPr>
          <p:cNvPr id="11" name="TextBox 10">
            <a:extLst>
              <a:ext uri="{FF2B5EF4-FFF2-40B4-BE49-F238E27FC236}">
                <a16:creationId xmlns:a16="http://schemas.microsoft.com/office/drawing/2014/main" id="{3F4C2B22-6740-FD1E-9DE9-09C4E66184D6}"/>
              </a:ext>
            </a:extLst>
          </p:cNvPr>
          <p:cNvSpPr txBox="1"/>
          <p:nvPr/>
        </p:nvSpPr>
        <p:spPr>
          <a:xfrm>
            <a:off x="7590899" y="1749875"/>
            <a:ext cx="10425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Immediate impact ends</a:t>
            </a:r>
          </a:p>
        </p:txBody>
      </p:sp>
      <p:sp>
        <p:nvSpPr>
          <p:cNvPr id="12" name="TextBox 11">
            <a:extLst>
              <a:ext uri="{FF2B5EF4-FFF2-40B4-BE49-F238E27FC236}">
                <a16:creationId xmlns:a16="http://schemas.microsoft.com/office/drawing/2014/main" id="{9BD57A57-D6D6-2CAA-44DD-38151720F559}"/>
              </a:ext>
            </a:extLst>
          </p:cNvPr>
          <p:cNvSpPr txBox="1"/>
          <p:nvPr/>
        </p:nvSpPr>
        <p:spPr>
          <a:xfrm>
            <a:off x="8910450" y="1641131"/>
            <a:ext cx="1786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Impact under control and reactive adaptation underway </a:t>
            </a:r>
          </a:p>
        </p:txBody>
      </p:sp>
      <p:graphicFrame>
        <p:nvGraphicFramePr>
          <p:cNvPr id="13" name="Diagram 12">
            <a:extLst>
              <a:ext uri="{FF2B5EF4-FFF2-40B4-BE49-F238E27FC236}">
                <a16:creationId xmlns:a16="http://schemas.microsoft.com/office/drawing/2014/main" id="{FE0B0CE2-2615-65B8-54AE-A298784A8B51}"/>
              </a:ext>
            </a:extLst>
          </p:cNvPr>
          <p:cNvGraphicFramePr/>
          <p:nvPr>
            <p:extLst>
              <p:ext uri="{D42A27DB-BD31-4B8C-83A1-F6EECF244321}">
                <p14:modId xmlns:p14="http://schemas.microsoft.com/office/powerpoint/2010/main" val="822928236"/>
              </p:ext>
            </p:extLst>
          </p:nvPr>
        </p:nvGraphicFramePr>
        <p:xfrm>
          <a:off x="1233070" y="2053006"/>
          <a:ext cx="10346667" cy="29640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4" name="Group 13">
            <a:extLst>
              <a:ext uri="{FF2B5EF4-FFF2-40B4-BE49-F238E27FC236}">
                <a16:creationId xmlns:a16="http://schemas.microsoft.com/office/drawing/2014/main" id="{22441840-9804-10BF-727B-C915AC2654E7}"/>
              </a:ext>
            </a:extLst>
          </p:cNvPr>
          <p:cNvGrpSpPr/>
          <p:nvPr/>
        </p:nvGrpSpPr>
        <p:grpSpPr>
          <a:xfrm>
            <a:off x="1402502" y="3869705"/>
            <a:ext cx="181167" cy="1336193"/>
            <a:chOff x="1334043" y="4679818"/>
            <a:chExt cx="162000" cy="1257597"/>
          </a:xfrm>
        </p:grpSpPr>
        <p:cxnSp>
          <p:nvCxnSpPr>
            <p:cNvPr id="15" name="Straight Connector 14">
              <a:extLst>
                <a:ext uri="{FF2B5EF4-FFF2-40B4-BE49-F238E27FC236}">
                  <a16:creationId xmlns:a16="http://schemas.microsoft.com/office/drawing/2014/main" id="{6AE56F6C-7702-993F-DDAE-E262D4B82C01}"/>
                </a:ext>
              </a:extLst>
            </p:cNvPr>
            <p:cNvCxnSpPr/>
            <p:nvPr/>
          </p:nvCxnSpPr>
          <p:spPr bwMode="auto">
            <a:xfrm>
              <a:off x="1420031" y="4679818"/>
              <a:ext cx="0" cy="1205344"/>
            </a:xfrm>
            <a:prstGeom prst="line">
              <a:avLst/>
            </a:prstGeom>
            <a:solidFill>
              <a:schemeClr val="accent1"/>
            </a:solidFill>
            <a:ln w="28575" cap="flat" cmpd="sng" algn="ctr">
              <a:solidFill>
                <a:schemeClr val="bg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a:extLst>
                <a:ext uri="{FF2B5EF4-FFF2-40B4-BE49-F238E27FC236}">
                  <a16:creationId xmlns:a16="http://schemas.microsoft.com/office/drawing/2014/main" id="{EE3E69C8-237D-EE00-C74A-A742D8CCE16B}"/>
                </a:ext>
              </a:extLst>
            </p:cNvPr>
            <p:cNvSpPr/>
            <p:nvPr/>
          </p:nvSpPr>
          <p:spPr bwMode="auto">
            <a:xfrm>
              <a:off x="1334043" y="5774627"/>
              <a:ext cx="162000" cy="162788"/>
            </a:xfrm>
            <a:prstGeom prst="ellipse">
              <a:avLst/>
            </a:prstGeom>
            <a:solidFill>
              <a:schemeClr val="bg2">
                <a:lumMod val="40000"/>
                <a:lumOff val="60000"/>
              </a:schemeClr>
            </a:solidFill>
            <a:ln w="12700" cap="flat" cmpd="sng" algn="ctr">
              <a:solidFill>
                <a:schemeClr val="bg2">
                  <a:lumMod val="40000"/>
                  <a:lumOff val="6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grpSp>
      <p:cxnSp>
        <p:nvCxnSpPr>
          <p:cNvPr id="17" name="Straight Connector 16">
            <a:extLst>
              <a:ext uri="{FF2B5EF4-FFF2-40B4-BE49-F238E27FC236}">
                <a16:creationId xmlns:a16="http://schemas.microsoft.com/office/drawing/2014/main" id="{6B828109-5785-A349-55F2-EF5FD9C6A231}"/>
              </a:ext>
            </a:extLst>
          </p:cNvPr>
          <p:cNvCxnSpPr>
            <a:cxnSpLocks/>
          </p:cNvCxnSpPr>
          <p:nvPr/>
        </p:nvCxnSpPr>
        <p:spPr bwMode="auto">
          <a:xfrm flipH="1">
            <a:off x="4807217" y="3814545"/>
            <a:ext cx="1" cy="1329290"/>
          </a:xfrm>
          <a:prstGeom prst="line">
            <a:avLst/>
          </a:prstGeom>
          <a:solidFill>
            <a:srgbClr val="B7D4F1"/>
          </a:solidFill>
          <a:ln w="28575" cap="flat" cmpd="sng" algn="ctr">
            <a:solidFill>
              <a:srgbClr val="B7D4F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7">
            <a:extLst>
              <a:ext uri="{FF2B5EF4-FFF2-40B4-BE49-F238E27FC236}">
                <a16:creationId xmlns:a16="http://schemas.microsoft.com/office/drawing/2014/main" id="{FE775CE6-871F-F386-4A48-8E89E70FB601}"/>
              </a:ext>
            </a:extLst>
          </p:cNvPr>
          <p:cNvSpPr/>
          <p:nvPr/>
        </p:nvSpPr>
        <p:spPr bwMode="auto">
          <a:xfrm>
            <a:off x="4711055" y="5026394"/>
            <a:ext cx="181167" cy="172962"/>
          </a:xfrm>
          <a:prstGeom prst="ellipse">
            <a:avLst/>
          </a:prstGeom>
          <a:solidFill>
            <a:srgbClr val="B7D4F1"/>
          </a:solidFill>
          <a:ln w="12700" cap="flat" cmpd="sng" algn="ctr">
            <a:solidFill>
              <a:srgbClr val="B7D4F1">
                <a:alpha val="24706"/>
              </a:srgb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9" name="Straight Connector 18">
            <a:extLst>
              <a:ext uri="{FF2B5EF4-FFF2-40B4-BE49-F238E27FC236}">
                <a16:creationId xmlns:a16="http://schemas.microsoft.com/office/drawing/2014/main" id="{F1129676-9C19-B77B-B7CA-1A4D764C2819}"/>
              </a:ext>
            </a:extLst>
          </p:cNvPr>
          <p:cNvCxnSpPr>
            <a:cxnSpLocks/>
          </p:cNvCxnSpPr>
          <p:nvPr/>
        </p:nvCxnSpPr>
        <p:spPr bwMode="auto">
          <a:xfrm flipH="1">
            <a:off x="6458723" y="3821089"/>
            <a:ext cx="1" cy="1329290"/>
          </a:xfrm>
          <a:prstGeom prst="line">
            <a:avLst/>
          </a:prstGeom>
          <a:solidFill>
            <a:srgbClr val="B7D4F1"/>
          </a:solidFill>
          <a:ln w="28575" cap="flat" cmpd="sng" algn="ctr">
            <a:solidFill>
              <a:srgbClr val="FF0000">
                <a:alpha val="89804"/>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9">
            <a:extLst>
              <a:ext uri="{FF2B5EF4-FFF2-40B4-BE49-F238E27FC236}">
                <a16:creationId xmlns:a16="http://schemas.microsoft.com/office/drawing/2014/main" id="{D15EDA5C-E3DF-5BA0-3591-AC32B1067B69}"/>
              </a:ext>
            </a:extLst>
          </p:cNvPr>
          <p:cNvSpPr/>
          <p:nvPr/>
        </p:nvSpPr>
        <p:spPr bwMode="auto">
          <a:xfrm>
            <a:off x="6371083" y="5032939"/>
            <a:ext cx="181167" cy="172962"/>
          </a:xfrm>
          <a:prstGeom prst="ellipse">
            <a:avLst/>
          </a:prstGeom>
          <a:solidFill>
            <a:srgbClr val="FF0000">
              <a:alpha val="89804"/>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1" name="Straight Connector 20">
            <a:extLst>
              <a:ext uri="{FF2B5EF4-FFF2-40B4-BE49-F238E27FC236}">
                <a16:creationId xmlns:a16="http://schemas.microsoft.com/office/drawing/2014/main" id="{4F0C4A27-815A-EA69-972B-D43A299F90E7}"/>
              </a:ext>
            </a:extLst>
          </p:cNvPr>
          <p:cNvCxnSpPr>
            <a:cxnSpLocks/>
          </p:cNvCxnSpPr>
          <p:nvPr/>
        </p:nvCxnSpPr>
        <p:spPr bwMode="auto">
          <a:xfrm flipH="1">
            <a:off x="8208333" y="3842065"/>
            <a:ext cx="1" cy="1329290"/>
          </a:xfrm>
          <a:prstGeom prst="line">
            <a:avLst/>
          </a:prstGeom>
          <a:solidFill>
            <a:srgbClr val="B7D4F1"/>
          </a:solidFill>
          <a:ln w="28575" cap="flat" cmpd="sng" algn="ctr">
            <a:solidFill>
              <a:srgbClr val="FFC000">
                <a:alpha val="74902"/>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a:extLst>
              <a:ext uri="{FF2B5EF4-FFF2-40B4-BE49-F238E27FC236}">
                <a16:creationId xmlns:a16="http://schemas.microsoft.com/office/drawing/2014/main" id="{C61EF885-8457-B20B-1ADA-599B6A1C223D}"/>
              </a:ext>
            </a:extLst>
          </p:cNvPr>
          <p:cNvSpPr/>
          <p:nvPr/>
        </p:nvSpPr>
        <p:spPr bwMode="auto">
          <a:xfrm>
            <a:off x="8112171" y="5053915"/>
            <a:ext cx="181167" cy="172962"/>
          </a:xfrm>
          <a:prstGeom prst="ellipse">
            <a:avLst/>
          </a:prstGeom>
          <a:solidFill>
            <a:srgbClr val="FFFF00">
              <a:alpha val="74902"/>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3" name="Straight Connector 22">
            <a:extLst>
              <a:ext uri="{FF2B5EF4-FFF2-40B4-BE49-F238E27FC236}">
                <a16:creationId xmlns:a16="http://schemas.microsoft.com/office/drawing/2014/main" id="{9EEF3BF6-6BAD-9177-F722-8D81C3F6D421}"/>
              </a:ext>
            </a:extLst>
          </p:cNvPr>
          <p:cNvCxnSpPr/>
          <p:nvPr/>
        </p:nvCxnSpPr>
        <p:spPr bwMode="auto">
          <a:xfrm>
            <a:off x="9830674" y="3872924"/>
            <a:ext cx="0" cy="1280675"/>
          </a:xfrm>
          <a:prstGeom prst="line">
            <a:avLst/>
          </a:prstGeom>
          <a:solidFill>
            <a:srgbClr val="B7D4F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23">
            <a:extLst>
              <a:ext uri="{FF2B5EF4-FFF2-40B4-BE49-F238E27FC236}">
                <a16:creationId xmlns:a16="http://schemas.microsoft.com/office/drawing/2014/main" id="{4CC03177-91C5-026D-326E-2849F5119F46}"/>
              </a:ext>
            </a:extLst>
          </p:cNvPr>
          <p:cNvSpPr/>
          <p:nvPr/>
        </p:nvSpPr>
        <p:spPr bwMode="auto">
          <a:xfrm>
            <a:off x="9746404" y="5037341"/>
            <a:ext cx="179928" cy="171779"/>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4">
            <a:extLst>
              <a:ext uri="{FF2B5EF4-FFF2-40B4-BE49-F238E27FC236}">
                <a16:creationId xmlns:a16="http://schemas.microsoft.com/office/drawing/2014/main" id="{3BAD5BCC-73F8-A9CC-1CED-7842CC424AEB}"/>
              </a:ext>
            </a:extLst>
          </p:cNvPr>
          <p:cNvSpPr/>
          <p:nvPr/>
        </p:nvSpPr>
        <p:spPr bwMode="auto">
          <a:xfrm>
            <a:off x="1480663" y="2491931"/>
            <a:ext cx="1238687" cy="1036800"/>
          </a:xfrm>
          <a:prstGeom prst="ellipse">
            <a:avLst/>
          </a:prstGeom>
          <a:ln>
            <a:solidFill>
              <a:schemeClr val="bg2">
                <a:lumMod val="40000"/>
                <a:lumOff val="6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808080">
                    <a:lumMod val="60000"/>
                    <a:lumOff val="40000"/>
                  </a:srgbClr>
                </a:solidFill>
                <a:effectLst/>
                <a:uLnTx/>
                <a:uFillTx/>
                <a:latin typeface="Arial" charset="0"/>
                <a:ea typeface="+mn-ea"/>
                <a:cs typeface="+mn-cs"/>
              </a:rPr>
              <a:t>Pre-emptive action</a:t>
            </a:r>
          </a:p>
        </p:txBody>
      </p:sp>
      <p:cxnSp>
        <p:nvCxnSpPr>
          <p:cNvPr id="26" name="Straight Arrow Connector 25">
            <a:extLst>
              <a:ext uri="{FF2B5EF4-FFF2-40B4-BE49-F238E27FC236}">
                <a16:creationId xmlns:a16="http://schemas.microsoft.com/office/drawing/2014/main" id="{E87E8D57-2FFF-3A0D-B168-C7AE3A557C7E}"/>
              </a:ext>
            </a:extLst>
          </p:cNvPr>
          <p:cNvCxnSpPr/>
          <p:nvPr/>
        </p:nvCxnSpPr>
        <p:spPr bwMode="auto">
          <a:xfrm flipV="1">
            <a:off x="4470129" y="2166049"/>
            <a:ext cx="0" cy="100374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CC43142B-D507-DFB9-1595-B2236032D8C1}"/>
              </a:ext>
            </a:extLst>
          </p:cNvPr>
          <p:cNvCxnSpPr/>
          <p:nvPr/>
        </p:nvCxnSpPr>
        <p:spPr bwMode="auto">
          <a:xfrm flipV="1">
            <a:off x="6270858" y="2308444"/>
            <a:ext cx="0" cy="828674"/>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B7523BDC-BBD5-D1C2-773D-E13CE2D3D7CF}"/>
              </a:ext>
            </a:extLst>
          </p:cNvPr>
          <p:cNvCxnSpPr/>
          <p:nvPr/>
        </p:nvCxnSpPr>
        <p:spPr bwMode="auto">
          <a:xfrm flipV="1">
            <a:off x="8130666" y="2308444"/>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61D6B530-ECC7-8891-D9E0-31B86D533F79}"/>
              </a:ext>
            </a:extLst>
          </p:cNvPr>
          <p:cNvCxnSpPr/>
          <p:nvPr/>
        </p:nvCxnSpPr>
        <p:spPr bwMode="auto">
          <a:xfrm flipV="1">
            <a:off x="9842910" y="2308444"/>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29">
            <a:extLst>
              <a:ext uri="{FF2B5EF4-FFF2-40B4-BE49-F238E27FC236}">
                <a16:creationId xmlns:a16="http://schemas.microsoft.com/office/drawing/2014/main" id="{C8DC13B0-C27F-5D58-1FC4-B575E6578D39}"/>
              </a:ext>
            </a:extLst>
          </p:cNvPr>
          <p:cNvSpPr/>
          <p:nvPr/>
        </p:nvSpPr>
        <p:spPr bwMode="auto">
          <a:xfrm>
            <a:off x="6466014" y="2445268"/>
            <a:ext cx="1238687" cy="1036800"/>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Short-term: </a:t>
            </a:r>
            <a:r>
              <a:rPr kumimoji="0" lang="en-US" sz="1200" b="1" i="1" u="none" strike="noStrike" kern="1200" cap="none" spc="0" normalizeH="0" baseline="0" noProof="0">
                <a:ln>
                  <a:noFill/>
                </a:ln>
                <a:solidFill>
                  <a:srgbClr val="000000"/>
                </a:solidFill>
                <a:effectLst/>
                <a:uLnTx/>
                <a:uFillTx/>
                <a:latin typeface="Arial" charset="0"/>
                <a:ea typeface="+mn-ea"/>
                <a:cs typeface="+mn-cs"/>
              </a:rPr>
              <a:t>Deal with immediate impact</a:t>
            </a:r>
          </a:p>
        </p:txBody>
      </p:sp>
      <p:sp>
        <p:nvSpPr>
          <p:cNvPr id="31" name="Oval 30">
            <a:extLst>
              <a:ext uri="{FF2B5EF4-FFF2-40B4-BE49-F238E27FC236}">
                <a16:creationId xmlns:a16="http://schemas.microsoft.com/office/drawing/2014/main" id="{3749C8B9-F4CB-FD1E-BDC0-9DB14A3B2FC2}"/>
              </a:ext>
            </a:extLst>
          </p:cNvPr>
          <p:cNvSpPr/>
          <p:nvPr/>
        </p:nvSpPr>
        <p:spPr bwMode="auto">
          <a:xfrm>
            <a:off x="8234150" y="2447345"/>
            <a:ext cx="1238687" cy="1036800"/>
          </a:xfrm>
          <a:prstGeom prst="ellipse">
            <a:avLst/>
          </a:prstGeom>
          <a:ln>
            <a:solidFill>
              <a:srgbClr val="4385C7">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Medium-term: </a:t>
            </a:r>
            <a:r>
              <a:rPr kumimoji="0" lang="en-US" sz="1200" b="1" i="1" u="none" strike="noStrike" kern="1200" cap="none" spc="0" normalizeH="0" baseline="0" noProof="0">
                <a:ln>
                  <a:noFill/>
                </a:ln>
                <a:solidFill>
                  <a:srgbClr val="000000"/>
                </a:solidFill>
                <a:effectLst/>
                <a:uLnTx/>
                <a:uFillTx/>
                <a:latin typeface="Arial" charset="0"/>
                <a:ea typeface="+mn-ea"/>
                <a:cs typeface="+mn-cs"/>
              </a:rPr>
              <a:t>Restore essential services</a:t>
            </a:r>
          </a:p>
        </p:txBody>
      </p:sp>
      <p:sp>
        <p:nvSpPr>
          <p:cNvPr id="32" name="Oval 31">
            <a:extLst>
              <a:ext uri="{FF2B5EF4-FFF2-40B4-BE49-F238E27FC236}">
                <a16:creationId xmlns:a16="http://schemas.microsoft.com/office/drawing/2014/main" id="{8C58B68E-BB6C-5C05-AE9F-5A8C5C005A27}"/>
              </a:ext>
            </a:extLst>
          </p:cNvPr>
          <p:cNvSpPr/>
          <p:nvPr/>
        </p:nvSpPr>
        <p:spPr bwMode="auto">
          <a:xfrm>
            <a:off x="9928502" y="2436109"/>
            <a:ext cx="1238687" cy="1036800"/>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Arial" charset="0"/>
                <a:ea typeface="+mn-ea"/>
                <a:cs typeface="+mn-cs"/>
              </a:rPr>
              <a:t>Long-term:</a:t>
            </a:r>
            <a:br>
              <a:rPr kumimoji="0" lang="en-US" sz="1200" b="1" i="0" u="none" strike="noStrike" kern="1200" cap="none" spc="0" normalizeH="0" baseline="0" noProof="0">
                <a:ln>
                  <a:noFill/>
                </a:ln>
                <a:solidFill>
                  <a:srgbClr val="00B050"/>
                </a:solidFill>
                <a:effectLst/>
                <a:uLnTx/>
                <a:uFillTx/>
                <a:latin typeface="Arial" charset="0"/>
                <a:ea typeface="+mn-ea"/>
                <a:cs typeface="+mn-cs"/>
              </a:rPr>
            </a:br>
            <a:r>
              <a:rPr kumimoji="0" lang="en-US" sz="1200" b="1" i="1" u="none" strike="noStrike" kern="1200" cap="none" spc="0" normalizeH="0" baseline="0" noProof="0">
                <a:ln>
                  <a:noFill/>
                </a:ln>
                <a:solidFill>
                  <a:srgbClr val="000000"/>
                </a:solidFill>
                <a:effectLst/>
                <a:uLnTx/>
                <a:uFillTx/>
                <a:latin typeface="Arial" charset="0"/>
                <a:ea typeface="+mn-ea"/>
                <a:cs typeface="+mn-cs"/>
              </a:rPr>
              <a:t>Recovery, building forward better</a:t>
            </a:r>
          </a:p>
        </p:txBody>
      </p:sp>
      <p:sp>
        <p:nvSpPr>
          <p:cNvPr id="33" name="Oval 32">
            <a:extLst>
              <a:ext uri="{FF2B5EF4-FFF2-40B4-BE49-F238E27FC236}">
                <a16:creationId xmlns:a16="http://schemas.microsoft.com/office/drawing/2014/main" id="{A3359733-1362-2501-18BB-B7EFADA6921E}"/>
              </a:ext>
            </a:extLst>
          </p:cNvPr>
          <p:cNvSpPr/>
          <p:nvPr/>
        </p:nvSpPr>
        <p:spPr bwMode="auto">
          <a:xfrm>
            <a:off x="2322860" y="3636763"/>
            <a:ext cx="433244" cy="432762"/>
          </a:xfrm>
          <a:prstGeom prst="ellipse">
            <a:avLst/>
          </a:prstGeom>
          <a:ln>
            <a:solidFill>
              <a:schemeClr val="bg2">
                <a:lumMod val="40000"/>
                <a:lumOff val="6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 </a:t>
            </a:r>
            <a:r>
              <a:rPr kumimoji="0" lang="en-US" sz="1500" b="0" i="0" u="none" strike="noStrike" kern="1200" cap="none" spc="0" normalizeH="0" baseline="0" noProof="0">
                <a:ln>
                  <a:noFill/>
                </a:ln>
                <a:solidFill>
                  <a:srgbClr val="FFFFFF">
                    <a:lumMod val="75000"/>
                  </a:srgbClr>
                </a:solidFill>
                <a:effectLst/>
                <a:uLnTx/>
                <a:uFillTx/>
                <a:latin typeface="Arial" charset="0"/>
                <a:ea typeface="+mn-ea"/>
                <a:cs typeface="+mn-cs"/>
              </a:rPr>
              <a:t>0</a:t>
            </a:r>
          </a:p>
        </p:txBody>
      </p:sp>
      <p:sp>
        <p:nvSpPr>
          <p:cNvPr id="34" name="Oval 33">
            <a:extLst>
              <a:ext uri="{FF2B5EF4-FFF2-40B4-BE49-F238E27FC236}">
                <a16:creationId xmlns:a16="http://schemas.microsoft.com/office/drawing/2014/main" id="{9F5A87F7-03BD-7476-9F7C-515918C4EDCF}"/>
              </a:ext>
            </a:extLst>
          </p:cNvPr>
          <p:cNvSpPr/>
          <p:nvPr/>
        </p:nvSpPr>
        <p:spPr bwMode="auto">
          <a:xfrm>
            <a:off x="5799461" y="3654236"/>
            <a:ext cx="433244" cy="432762"/>
          </a:xfrm>
          <a:prstGeom prst="ellipse">
            <a:avLst/>
          </a:prstGeom>
          <a:ln>
            <a:solidFill>
              <a:srgbClr val="B7D4F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B7D4F1"/>
                </a:solidFill>
                <a:effectLst/>
                <a:uLnTx/>
                <a:uFillTx/>
                <a:latin typeface="Arial" charset="0"/>
                <a:ea typeface="+mn-ea"/>
                <a:cs typeface="+mn-cs"/>
              </a:rPr>
              <a:t>2</a:t>
            </a:r>
          </a:p>
        </p:txBody>
      </p:sp>
      <p:sp>
        <p:nvSpPr>
          <p:cNvPr id="35" name="Oval 34">
            <a:extLst>
              <a:ext uri="{FF2B5EF4-FFF2-40B4-BE49-F238E27FC236}">
                <a16:creationId xmlns:a16="http://schemas.microsoft.com/office/drawing/2014/main" id="{4313E1AC-8933-96CA-A883-B4290B14FE1B}"/>
              </a:ext>
            </a:extLst>
          </p:cNvPr>
          <p:cNvSpPr/>
          <p:nvPr/>
        </p:nvSpPr>
        <p:spPr bwMode="auto">
          <a:xfrm>
            <a:off x="7548523" y="3643082"/>
            <a:ext cx="433244" cy="432762"/>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FF0000"/>
                </a:solidFill>
                <a:effectLst/>
                <a:uLnTx/>
                <a:uFillTx/>
                <a:latin typeface="Arial" charset="0"/>
                <a:ea typeface="+mn-ea"/>
                <a:cs typeface="+mn-cs"/>
              </a:rPr>
              <a:t>3</a:t>
            </a:r>
          </a:p>
        </p:txBody>
      </p:sp>
      <p:sp>
        <p:nvSpPr>
          <p:cNvPr id="36" name="Oval 35">
            <a:extLst>
              <a:ext uri="{FF2B5EF4-FFF2-40B4-BE49-F238E27FC236}">
                <a16:creationId xmlns:a16="http://schemas.microsoft.com/office/drawing/2014/main" id="{1B0E84AD-E83D-8FA0-B99D-E919637D5C3A}"/>
              </a:ext>
            </a:extLst>
          </p:cNvPr>
          <p:cNvSpPr/>
          <p:nvPr/>
        </p:nvSpPr>
        <p:spPr bwMode="auto">
          <a:xfrm>
            <a:off x="9179986" y="3657309"/>
            <a:ext cx="433243" cy="421876"/>
          </a:xfrm>
          <a:prstGeom prst="ellipse">
            <a:avLst/>
          </a:prstGeom>
          <a:ln>
            <a:solidFill>
              <a:srgbClr val="00B0F0">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4</a:t>
            </a:r>
          </a:p>
        </p:txBody>
      </p:sp>
      <p:sp>
        <p:nvSpPr>
          <p:cNvPr id="37" name="Oval 36">
            <a:extLst>
              <a:ext uri="{FF2B5EF4-FFF2-40B4-BE49-F238E27FC236}">
                <a16:creationId xmlns:a16="http://schemas.microsoft.com/office/drawing/2014/main" id="{7F40C0B8-B6AA-06F8-CCB2-CBC9E8C70BF0}"/>
              </a:ext>
            </a:extLst>
          </p:cNvPr>
          <p:cNvSpPr/>
          <p:nvPr/>
        </p:nvSpPr>
        <p:spPr bwMode="auto">
          <a:xfrm>
            <a:off x="10964259" y="3636763"/>
            <a:ext cx="433244" cy="432762"/>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Arial" charset="0"/>
                <a:ea typeface="+mn-ea"/>
                <a:cs typeface="+mn-cs"/>
              </a:rPr>
              <a:t>5</a:t>
            </a:r>
          </a:p>
        </p:txBody>
      </p:sp>
      <p:sp>
        <p:nvSpPr>
          <p:cNvPr id="38" name="TextBox 37">
            <a:extLst>
              <a:ext uri="{FF2B5EF4-FFF2-40B4-BE49-F238E27FC236}">
                <a16:creationId xmlns:a16="http://schemas.microsoft.com/office/drawing/2014/main" id="{905B8AA7-0C79-F95F-CE08-571F3FC1AF11}"/>
              </a:ext>
            </a:extLst>
          </p:cNvPr>
          <p:cNvSpPr txBox="1"/>
          <p:nvPr/>
        </p:nvSpPr>
        <p:spPr>
          <a:xfrm>
            <a:off x="1488940" y="4070811"/>
            <a:ext cx="1484811" cy="161582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Planned adaptation (NAPs)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Establish &amp; strengthen early warning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Assessments and plans</a:t>
            </a:r>
          </a:p>
        </p:txBody>
      </p:sp>
      <p:sp>
        <p:nvSpPr>
          <p:cNvPr id="39" name="TextBox 38">
            <a:extLst>
              <a:ext uri="{FF2B5EF4-FFF2-40B4-BE49-F238E27FC236}">
                <a16:creationId xmlns:a16="http://schemas.microsoft.com/office/drawing/2014/main" id="{773CEFF2-702A-54B9-D065-85D65FB0B69E}"/>
              </a:ext>
            </a:extLst>
          </p:cNvPr>
          <p:cNvSpPr txBox="1"/>
          <p:nvPr/>
        </p:nvSpPr>
        <p:spPr>
          <a:xfrm>
            <a:off x="4807201" y="4070811"/>
            <a:ext cx="1745045" cy="195438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No time to a few days prior impact for rapid onset events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Months to years for slow onset processes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Anticipatory funding and staging disaster response, evacuations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Formal triggers for assistance</a:t>
            </a:r>
          </a:p>
        </p:txBody>
      </p:sp>
      <p:sp>
        <p:nvSpPr>
          <p:cNvPr id="40" name="TextBox 39">
            <a:extLst>
              <a:ext uri="{FF2B5EF4-FFF2-40B4-BE49-F238E27FC236}">
                <a16:creationId xmlns:a16="http://schemas.microsoft.com/office/drawing/2014/main" id="{4FD01B1B-795B-F48A-F00B-65D7ECFA39C1}"/>
              </a:ext>
            </a:extLst>
          </p:cNvPr>
          <p:cNvSpPr txBox="1"/>
          <p:nvPr/>
        </p:nvSpPr>
        <p:spPr>
          <a:xfrm>
            <a:off x="6468957" y="4070811"/>
            <a:ext cx="1527909" cy="110799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Impact, followed by immediate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Evacuations, temporary shelter, search and rescue</a:t>
            </a:r>
          </a:p>
        </p:txBody>
      </p:sp>
      <p:sp>
        <p:nvSpPr>
          <p:cNvPr id="41" name="TextBox 40">
            <a:extLst>
              <a:ext uri="{FF2B5EF4-FFF2-40B4-BE49-F238E27FC236}">
                <a16:creationId xmlns:a16="http://schemas.microsoft.com/office/drawing/2014/main" id="{A875F993-5BF9-CF39-61BD-A6AD8F3CF5FD}"/>
              </a:ext>
            </a:extLst>
          </p:cNvPr>
          <p:cNvSpPr txBox="1"/>
          <p:nvPr/>
        </p:nvSpPr>
        <p:spPr>
          <a:xfrm>
            <a:off x="8218466" y="4070811"/>
            <a:ext cx="1406138" cy="110799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A few days to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Restoration of essential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Cleanup</a:t>
            </a:r>
          </a:p>
        </p:txBody>
      </p:sp>
      <p:sp>
        <p:nvSpPr>
          <p:cNvPr id="42" name="TextBox 41">
            <a:extLst>
              <a:ext uri="{FF2B5EF4-FFF2-40B4-BE49-F238E27FC236}">
                <a16:creationId xmlns:a16="http://schemas.microsoft.com/office/drawing/2014/main" id="{AC2515D4-94C7-FE43-255E-91B4A3C91CB9}"/>
              </a:ext>
            </a:extLst>
          </p:cNvPr>
          <p:cNvSpPr txBox="1"/>
          <p:nvPr/>
        </p:nvSpPr>
        <p:spPr>
          <a:xfrm>
            <a:off x="9837904" y="4057835"/>
            <a:ext cx="1850556" cy="13166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Months to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Building forward better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Policy adjustment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Integration of actions into reactive adaptation</a:t>
            </a:r>
          </a:p>
        </p:txBody>
      </p:sp>
      <p:cxnSp>
        <p:nvCxnSpPr>
          <p:cNvPr id="43" name="Straight Connector 42">
            <a:extLst>
              <a:ext uri="{FF2B5EF4-FFF2-40B4-BE49-F238E27FC236}">
                <a16:creationId xmlns:a16="http://schemas.microsoft.com/office/drawing/2014/main" id="{BA5375C8-3DD9-09C6-9BDF-49F2695B0683}"/>
              </a:ext>
            </a:extLst>
          </p:cNvPr>
          <p:cNvCxnSpPr/>
          <p:nvPr/>
        </p:nvCxnSpPr>
        <p:spPr bwMode="auto">
          <a:xfrm>
            <a:off x="10795635" y="5374525"/>
            <a:ext cx="0" cy="982628"/>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EBB37291-26FE-6393-BD07-56C40E2C43EB}"/>
              </a:ext>
            </a:extLst>
          </p:cNvPr>
          <p:cNvCxnSpPr/>
          <p:nvPr/>
        </p:nvCxnSpPr>
        <p:spPr bwMode="auto">
          <a:xfrm flipH="1">
            <a:off x="1404082" y="6313610"/>
            <a:ext cx="9391553"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43375E1F-D1E9-0F34-55DA-73E04FF563EC}"/>
              </a:ext>
            </a:extLst>
          </p:cNvPr>
          <p:cNvCxnSpPr/>
          <p:nvPr/>
        </p:nvCxnSpPr>
        <p:spPr bwMode="auto">
          <a:xfrm>
            <a:off x="1404082" y="5535117"/>
            <a:ext cx="0" cy="822036"/>
          </a:xfrm>
          <a:prstGeom prst="line">
            <a:avLst/>
          </a:prstGeom>
          <a:solidFill>
            <a:schemeClr val="accent1"/>
          </a:solidFill>
          <a:ln w="762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Oval 45">
            <a:extLst>
              <a:ext uri="{FF2B5EF4-FFF2-40B4-BE49-F238E27FC236}">
                <a16:creationId xmlns:a16="http://schemas.microsoft.com/office/drawing/2014/main" id="{273A00CE-A815-D4F9-EF6E-AD232E7C187B}"/>
              </a:ext>
            </a:extLst>
          </p:cNvPr>
          <p:cNvSpPr/>
          <p:nvPr/>
        </p:nvSpPr>
        <p:spPr bwMode="auto">
          <a:xfrm>
            <a:off x="4837016" y="2479161"/>
            <a:ext cx="1238687" cy="1041995"/>
          </a:xfrm>
          <a:prstGeom prst="ellipse">
            <a:avLst/>
          </a:prstGeom>
          <a:ln>
            <a:solidFill>
              <a:srgbClr val="B7D4F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00B0F0"/>
                </a:solidFill>
                <a:effectLst/>
                <a:uLnTx/>
                <a:uFillTx/>
                <a:latin typeface="Arial" charset="0"/>
                <a:ea typeface="+mn-ea"/>
                <a:cs typeface="+mn-cs"/>
              </a:rPr>
              <a:t>Pre-impact actions</a:t>
            </a:r>
          </a:p>
        </p:txBody>
      </p:sp>
      <p:sp>
        <p:nvSpPr>
          <p:cNvPr id="47" name="TextBox 46">
            <a:extLst>
              <a:ext uri="{FF2B5EF4-FFF2-40B4-BE49-F238E27FC236}">
                <a16:creationId xmlns:a16="http://schemas.microsoft.com/office/drawing/2014/main" id="{F04AADD3-B15D-BE5F-3CE8-80944FD8BDA6}"/>
              </a:ext>
            </a:extLst>
          </p:cNvPr>
          <p:cNvSpPr txBox="1"/>
          <p:nvPr/>
        </p:nvSpPr>
        <p:spPr>
          <a:xfrm rot="16200000">
            <a:off x="437949" y="4455946"/>
            <a:ext cx="12053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Timeframe of response</a:t>
            </a:r>
          </a:p>
        </p:txBody>
      </p:sp>
      <p:sp>
        <p:nvSpPr>
          <p:cNvPr id="48" name="Oval 47">
            <a:extLst>
              <a:ext uri="{FF2B5EF4-FFF2-40B4-BE49-F238E27FC236}">
                <a16:creationId xmlns:a16="http://schemas.microsoft.com/office/drawing/2014/main" id="{EC265FB0-BEDB-337C-BBC7-9121004A2BD4}"/>
              </a:ext>
            </a:extLst>
          </p:cNvPr>
          <p:cNvSpPr/>
          <p:nvPr/>
        </p:nvSpPr>
        <p:spPr bwMode="auto">
          <a:xfrm>
            <a:off x="3184739" y="2440306"/>
            <a:ext cx="1238687" cy="1036800"/>
          </a:xfrm>
          <a:prstGeom prst="ellipse">
            <a:avLst/>
          </a:prstGeom>
          <a:ln>
            <a:solidFill>
              <a:schemeClr val="bg1">
                <a:lumMod val="5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lumMod val="50000"/>
                  </a:srgbClr>
                </a:solidFill>
                <a:effectLst/>
                <a:uLnTx/>
                <a:uFillTx/>
                <a:latin typeface="Arial" charset="0"/>
                <a:ea typeface="+mn-ea"/>
                <a:cs typeface="+mn-cs"/>
              </a:rPr>
              <a:t>Contingency</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lumMod val="50000"/>
                  </a:srgbClr>
                </a:solidFill>
                <a:effectLst/>
                <a:uLnTx/>
                <a:uFillTx/>
                <a:latin typeface="Arial" charset="0"/>
                <a:ea typeface="+mn-ea"/>
                <a:cs typeface="+mn-cs"/>
              </a:rPr>
              <a:t>measures</a:t>
            </a:r>
          </a:p>
        </p:txBody>
      </p:sp>
      <p:sp>
        <p:nvSpPr>
          <p:cNvPr id="49" name="Oval 48">
            <a:extLst>
              <a:ext uri="{FF2B5EF4-FFF2-40B4-BE49-F238E27FC236}">
                <a16:creationId xmlns:a16="http://schemas.microsoft.com/office/drawing/2014/main" id="{C784AFE0-77A7-BDF2-DDAB-BFA2C40736A1}"/>
              </a:ext>
            </a:extLst>
          </p:cNvPr>
          <p:cNvSpPr/>
          <p:nvPr/>
        </p:nvSpPr>
        <p:spPr bwMode="auto">
          <a:xfrm>
            <a:off x="4071922" y="3654236"/>
            <a:ext cx="433244" cy="432762"/>
          </a:xfrm>
          <a:prstGeom prst="ellipse">
            <a:avLst/>
          </a:prstGeom>
          <a:ln>
            <a:solidFill>
              <a:schemeClr val="bg1">
                <a:lumMod val="5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 </a:t>
            </a:r>
            <a:r>
              <a:rPr kumimoji="0" lang="en-US" sz="1500" b="0" i="0" u="none" strike="noStrike" kern="1200" cap="none" spc="0" normalizeH="0" baseline="0" noProof="0">
                <a:ln>
                  <a:noFill/>
                </a:ln>
                <a:solidFill>
                  <a:srgbClr val="FFFFFF">
                    <a:lumMod val="50000"/>
                  </a:srgbClr>
                </a:solidFill>
                <a:effectLst/>
                <a:uLnTx/>
                <a:uFillTx/>
                <a:latin typeface="Arial" charset="0"/>
                <a:ea typeface="+mn-ea"/>
                <a:cs typeface="+mn-cs"/>
              </a:rPr>
              <a:t>1</a:t>
            </a:r>
          </a:p>
        </p:txBody>
      </p:sp>
      <p:sp>
        <p:nvSpPr>
          <p:cNvPr id="50" name="TextBox 49">
            <a:extLst>
              <a:ext uri="{FF2B5EF4-FFF2-40B4-BE49-F238E27FC236}">
                <a16:creationId xmlns:a16="http://schemas.microsoft.com/office/drawing/2014/main" id="{F65B4D8E-14DD-9C75-8D77-1592FA27D987}"/>
              </a:ext>
            </a:extLst>
          </p:cNvPr>
          <p:cNvSpPr txBox="1"/>
          <p:nvPr/>
        </p:nvSpPr>
        <p:spPr>
          <a:xfrm>
            <a:off x="3174870" y="4070811"/>
            <a:ext cx="1751981" cy="6001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Contingency measures </a:t>
            </a:r>
            <a:br>
              <a:rPr kumimoji="0" lang="en-US" sz="1100" b="0" i="0" u="none" strike="noStrike" kern="1200" cap="none" spc="0" normalizeH="0" baseline="0" noProof="0">
                <a:ln>
                  <a:noFill/>
                </a:ln>
                <a:solidFill>
                  <a:srgbClr val="000000"/>
                </a:solidFill>
                <a:effectLst/>
                <a:uLnTx/>
                <a:uFillTx/>
                <a:latin typeface="Arial"/>
                <a:ea typeface="+mn-ea"/>
                <a:cs typeface="+mn-cs"/>
              </a:rPr>
            </a:br>
            <a:r>
              <a:rPr kumimoji="0" lang="en-US" sz="1100" b="0" i="0" u="none" strike="noStrike" kern="1200" cap="none" spc="0" normalizeH="0" baseline="0" noProof="0">
                <a:ln>
                  <a:noFill/>
                </a:ln>
                <a:solidFill>
                  <a:srgbClr val="000000"/>
                </a:solidFill>
                <a:effectLst/>
                <a:uLnTx/>
                <a:uFillTx/>
                <a:latin typeface="Arial"/>
                <a:ea typeface="+mn-ea"/>
                <a:cs typeface="+mn-cs"/>
              </a:rPr>
              <a:t>e.g. insurance</a:t>
            </a:r>
          </a:p>
        </p:txBody>
      </p:sp>
      <p:cxnSp>
        <p:nvCxnSpPr>
          <p:cNvPr id="51" name="Straight Connector 50">
            <a:extLst>
              <a:ext uri="{FF2B5EF4-FFF2-40B4-BE49-F238E27FC236}">
                <a16:creationId xmlns:a16="http://schemas.microsoft.com/office/drawing/2014/main" id="{EDB9AC84-697A-BD71-6B0C-6ADAB13B0D03}"/>
              </a:ext>
            </a:extLst>
          </p:cNvPr>
          <p:cNvCxnSpPr/>
          <p:nvPr/>
        </p:nvCxnSpPr>
        <p:spPr bwMode="auto">
          <a:xfrm>
            <a:off x="3180407" y="3869705"/>
            <a:ext cx="0" cy="1280674"/>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l 51">
            <a:extLst>
              <a:ext uri="{FF2B5EF4-FFF2-40B4-BE49-F238E27FC236}">
                <a16:creationId xmlns:a16="http://schemas.microsoft.com/office/drawing/2014/main" id="{5CCBC379-AE3F-DB41-4203-67D504425159}"/>
              </a:ext>
            </a:extLst>
          </p:cNvPr>
          <p:cNvSpPr/>
          <p:nvPr/>
        </p:nvSpPr>
        <p:spPr bwMode="auto">
          <a:xfrm>
            <a:off x="3085825" y="5032936"/>
            <a:ext cx="181167" cy="172962"/>
          </a:xfrm>
          <a:prstGeom prst="ellipse">
            <a:avLst/>
          </a:prstGeom>
          <a:solidFill>
            <a:schemeClr val="bg1">
              <a:lumMod val="50000"/>
            </a:schemeClr>
          </a:solidFill>
          <a:ln w="12700" cap="flat" cmpd="sng" algn="ctr">
            <a:solidFill>
              <a:schemeClr val="bg2">
                <a:lumMod val="40000"/>
                <a:lumOff val="6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509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51D40-EC0F-B6AE-DB9F-82233E5026BF}"/>
              </a:ext>
            </a:extLst>
          </p:cNvPr>
          <p:cNvSpPr txBox="1"/>
          <p:nvPr/>
        </p:nvSpPr>
        <p:spPr>
          <a:xfrm>
            <a:off x="5319130" y="469741"/>
            <a:ext cx="6735339" cy="6124754"/>
          </a:xfrm>
          <a:prstGeom prst="rect">
            <a:avLst/>
          </a:prstGeom>
          <a:noFill/>
        </p:spPr>
        <p:txBody>
          <a:bodyPr wrap="square">
            <a:spAutoFit/>
          </a:bodyPr>
          <a:lstStyle/>
          <a:p>
            <a:pPr marL="342900" lvl="0" indent="-342900" fontAlgn="base">
              <a:buFont typeface="Symbol" pitchFamily="2" charset="2"/>
              <a:buChar char=""/>
              <a:tabLst>
                <a:tab pos="457200" algn="l"/>
              </a:tabLst>
            </a:pPr>
            <a:r>
              <a:rPr lang="en-US" sz="1400">
                <a:solidFill>
                  <a:srgbClr val="000000"/>
                </a:solidFill>
                <a:effectLst/>
                <a:latin typeface="Avenir Next LT Pro" panose="020B0504020202020204" pitchFamily="34" charset="77"/>
                <a:ea typeface="Times New Roman" panose="02020603050405020304" pitchFamily="18" charset="0"/>
              </a:rPr>
              <a:t>In Cambodia, the sea level could increase by more than half a meter by 2090 under the worst climate scenarios, which would inundate some 25,000 hectares; significantly increase vulnerability to storms; and negatively affect coastal tourism, according to a government report published in 2013. There are fears that the Mekong delta will be severely affected, with  knock-on effects for Cambodia and risks associated with mass migration.</a:t>
            </a:r>
            <a:endParaRPr lang="en-TH" sz="140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tabLst>
                <a:tab pos="457200" algn="l"/>
              </a:tabLst>
            </a:pPr>
            <a:r>
              <a:rPr lang="en-US" sz="1400">
                <a:solidFill>
                  <a:srgbClr val="000000"/>
                </a:solidFill>
                <a:effectLst/>
                <a:latin typeface="Avenir Next LT Pro" panose="020B0504020202020204" pitchFamily="34" charset="77"/>
                <a:ea typeface="Times New Roman" panose="02020603050405020304" pitchFamily="18" charset="0"/>
              </a:rPr>
              <a:t>Many cities in Southeast Asian countries are located on the coast and are the backbones of national economies. These areas face sea level rise as well as land subsidence. </a:t>
            </a:r>
            <a:endParaRPr lang="en-TH" sz="140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tabLst>
                <a:tab pos="457200" algn="l"/>
              </a:tabLst>
            </a:pPr>
            <a:r>
              <a:rPr lang="en-US" sz="1400">
                <a:solidFill>
                  <a:srgbClr val="000000"/>
                </a:solidFill>
                <a:effectLst/>
                <a:latin typeface="Avenir Next LT Pro" panose="020B0504020202020204" pitchFamily="34" charset="77"/>
                <a:ea typeface="Times New Roman" panose="02020603050405020304" pitchFamily="18" charset="0"/>
              </a:rPr>
              <a:t>Some of the countries mentioned assessments on sea level rise being conducted only in a few provinces where impact were felt, e.g. Cambodia, which had its assessment done only in Koh Kong province.</a:t>
            </a:r>
            <a:endParaRPr lang="en-TH" sz="140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tabLst>
                <a:tab pos="457200" algn="l"/>
              </a:tabLst>
            </a:pPr>
            <a:r>
              <a:rPr lang="en-US" sz="1400">
                <a:solidFill>
                  <a:srgbClr val="000000"/>
                </a:solidFill>
                <a:effectLst/>
                <a:latin typeface="Avenir Next LT Pro" panose="020B0504020202020204" pitchFamily="34" charset="77"/>
                <a:ea typeface="Times New Roman" panose="02020603050405020304" pitchFamily="18" charset="0"/>
              </a:rPr>
              <a:t>Some countries have already faced severe impacts due to sea level rise, e.g. Java Island in Indonesia. </a:t>
            </a:r>
            <a:r>
              <a:rPr lang="en-US" sz="1400" kern="100">
                <a:solidFill>
                  <a:srgbClr val="000000"/>
                </a:solidFill>
                <a:effectLst/>
                <a:latin typeface="Avenir Next LT Pro" panose="020B0504020202020204" pitchFamily="34" charset="77"/>
                <a:ea typeface="Calibri" panose="020F0502020204030204" pitchFamily="34" charset="0"/>
              </a:rPr>
              <a:t>More than 50 per cent of villages in this area drown </a:t>
            </a:r>
            <a:r>
              <a:rPr lang="en-US" sz="1400">
                <a:effectLst/>
                <a:latin typeface="Calibri" panose="020F0502020204030204" pitchFamily="34" charset="0"/>
                <a:ea typeface="DengXian" panose="02010600030101010101" pitchFamily="2" charset="-122"/>
                <a:cs typeface="Arial" panose="020B0604020202020204" pitchFamily="34" charset="0"/>
              </a:rPr>
              <a:t> </a:t>
            </a:r>
            <a:r>
              <a:rPr lang="en-US" sz="1400" kern="100">
                <a:solidFill>
                  <a:srgbClr val="000000"/>
                </a:solidFill>
                <a:effectLst/>
                <a:latin typeface="Avenir Next LT Pro" panose="020B0504020202020204" pitchFamily="34" charset="77"/>
                <a:ea typeface="Calibri" panose="020F0502020204030204" pitchFamily="34" charset="0"/>
              </a:rPr>
              <a:t>due to sea level rise. Moreover, erosion has</a:t>
            </a:r>
            <a:r>
              <a:rPr lang="en-US" sz="1400">
                <a:effectLst/>
                <a:latin typeface="Calibri" panose="020F0502020204030204" pitchFamily="34" charset="0"/>
                <a:ea typeface="DengXian" panose="02010600030101010101" pitchFamily="2" charset="-122"/>
                <a:cs typeface="Arial" panose="020B0604020202020204" pitchFamily="34" charset="0"/>
              </a:rPr>
              <a:t> </a:t>
            </a:r>
            <a:r>
              <a:rPr lang="en-US" sz="1400" kern="100">
                <a:solidFill>
                  <a:srgbClr val="000000"/>
                </a:solidFill>
                <a:effectLst/>
                <a:latin typeface="Avenir Next LT Pro" panose="020B0504020202020204" pitchFamily="34" charset="77"/>
                <a:ea typeface="Calibri" panose="020F0502020204030204" pitchFamily="34" charset="0"/>
              </a:rPr>
              <a:t> also hit coastal areas, leading to the loss of territory of villages, agriculture area, fisheries farm area, mangrove areas and livelihoods, and others (e.g. cultural sites)</a:t>
            </a:r>
            <a:r>
              <a:rPr lang="en-CA" sz="1400" kern="100">
                <a:solidFill>
                  <a:srgbClr val="000000"/>
                </a:solidFill>
                <a:effectLst/>
                <a:latin typeface="Avenir Next LT Pro" panose="020B0504020202020204" pitchFamily="34" charset="77"/>
                <a:ea typeface="Calibri" panose="020F0502020204030204" pitchFamily="34" charset="0"/>
              </a:rPr>
              <a:t>.</a:t>
            </a:r>
            <a:endParaRPr lang="en-TH" sz="140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tabLst>
                <a:tab pos="457200" algn="l"/>
              </a:tabLst>
            </a:pPr>
            <a:r>
              <a:rPr lang="en-US" sz="1400">
                <a:solidFill>
                  <a:srgbClr val="000000"/>
                </a:solidFill>
                <a:effectLst/>
                <a:latin typeface="Avenir Next LT Pro" panose="020B0504020202020204" pitchFamily="34" charset="77"/>
                <a:ea typeface="Times New Roman" panose="02020603050405020304" pitchFamily="18" charset="0"/>
              </a:rPr>
              <a:t>The Pacific Island countries have one third of their population within 1 km of a coast, exposing these coastal communities and their houses to the growing risk of sea level rise. </a:t>
            </a:r>
            <a:endParaRPr lang="en-TH" sz="140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tabLst>
                <a:tab pos="457200" algn="l"/>
              </a:tabLst>
            </a:pP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In </a:t>
            </a:r>
            <a:r>
              <a:rPr lang="en-US" sz="1400" kern="1200" err="1">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Taba</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Egypt, a sea-level rise of more than a meter in 2020 led to significant coastal flooding. The event caused one death and nine injuries and resulted in the closure of the main road for six hours.</a:t>
            </a:r>
            <a:endParaRPr lang="en-TH" sz="140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tabLst>
                <a:tab pos="457200" algn="l"/>
              </a:tabLst>
            </a:pP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In Mozambique, constant changes in the coastal zone have made monitoring and modelling of sea level rise difficult.</a:t>
            </a:r>
            <a:endParaRPr lang="en-TH" sz="1400">
              <a:effectLst/>
              <a:latin typeface="Times New Roman" panose="02020603050405020304" pitchFamily="18" charset="0"/>
              <a:ea typeface="Times New Roman" panose="02020603050405020304" pitchFamily="18" charset="0"/>
            </a:endParaRPr>
          </a:p>
          <a:p>
            <a:pPr marL="342900" lvl="0" indent="-342900" fontAlgn="base">
              <a:buFont typeface="Symbol" pitchFamily="2" charset="2"/>
              <a:buChar char=""/>
              <a:tabLst>
                <a:tab pos="457200" algn="l"/>
              </a:tabLst>
            </a:pP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In Togo, coastal erosion due to sea-level rise is disrupting economic activities, impacting infrastructure and housing, and threatening the livelihoods of coastal communities, particularly artisanal fishers.</a:t>
            </a:r>
            <a:endParaRPr lang="en-TH" sz="1400">
              <a:effectLst/>
              <a:latin typeface="Times New Roman" panose="02020603050405020304" pitchFamily="18" charset="0"/>
              <a:ea typeface="Times New Roman" panose="02020603050405020304" pitchFamily="18" charset="0"/>
            </a:endParaRPr>
          </a:p>
        </p:txBody>
      </p:sp>
      <p:pic>
        <p:nvPicPr>
          <p:cNvPr id="14338" name="Picture 2" descr="sea under white clouds during daytime">
            <a:extLst>
              <a:ext uri="{FF2B5EF4-FFF2-40B4-BE49-F238E27FC236}">
                <a16:creationId xmlns:a16="http://schemas.microsoft.com/office/drawing/2014/main" id="{B683E883-6921-F91B-DAE9-E0F0A5624E7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5145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516C81-C412-DB16-0574-DCE1970A620C}"/>
              </a:ext>
            </a:extLst>
          </p:cNvPr>
          <p:cNvSpPr txBox="1"/>
          <p:nvPr/>
        </p:nvSpPr>
        <p:spPr>
          <a:xfrm>
            <a:off x="137531" y="3429000"/>
            <a:ext cx="4781081" cy="830997"/>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Sea level rise</a:t>
            </a:r>
          </a:p>
        </p:txBody>
      </p:sp>
      <p:sp>
        <p:nvSpPr>
          <p:cNvPr id="6" name="TextBox 5">
            <a:extLst>
              <a:ext uri="{FF2B5EF4-FFF2-40B4-BE49-F238E27FC236}">
                <a16:creationId xmlns:a16="http://schemas.microsoft.com/office/drawing/2014/main" id="{94696D77-4BCD-FEAD-9116-9CD0D6CDF50E}"/>
              </a:ext>
            </a:extLst>
          </p:cNvPr>
          <p:cNvSpPr txBox="1"/>
          <p:nvPr/>
        </p:nvSpPr>
        <p:spPr>
          <a:xfrm>
            <a:off x="137531" y="5170209"/>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7" name="TextBox 6">
            <a:extLst>
              <a:ext uri="{FF2B5EF4-FFF2-40B4-BE49-F238E27FC236}">
                <a16:creationId xmlns:a16="http://schemas.microsoft.com/office/drawing/2014/main" id="{179C8A93-3C3B-07A7-3446-76B1235AA857}"/>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8" name="TextBox 7">
            <a:extLst>
              <a:ext uri="{FF2B5EF4-FFF2-40B4-BE49-F238E27FC236}">
                <a16:creationId xmlns:a16="http://schemas.microsoft.com/office/drawing/2014/main" id="{77797548-65F7-A890-0B3C-1A84DB57FF69}"/>
              </a:ext>
            </a:extLst>
          </p:cNvPr>
          <p:cNvSpPr txBox="1"/>
          <p:nvPr/>
        </p:nvSpPr>
        <p:spPr>
          <a:xfrm>
            <a:off x="137531" y="4222293"/>
            <a:ext cx="4831591" cy="738664"/>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Egypt, Guinea Bissau, Togo, Mozambique, Equatorial Guinea, Cambodia, Fiji, Indonesia, Kiribati, Maldives, Nauru, Samoa, Solomon Islands, Sri Lanka, Timor Leste</a:t>
            </a:r>
          </a:p>
        </p:txBody>
      </p:sp>
    </p:spTree>
    <p:extLst>
      <p:ext uri="{BB962C8B-B14F-4D97-AF65-F5344CB8AC3E}">
        <p14:creationId xmlns:p14="http://schemas.microsoft.com/office/powerpoint/2010/main" val="438594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6694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0" y="0"/>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2991525"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SEA LEVEL RISE</a:t>
            </a:r>
          </a:p>
        </p:txBody>
      </p:sp>
      <p:sp>
        <p:nvSpPr>
          <p:cNvPr id="2" name="Rectangle 1">
            <a:extLst>
              <a:ext uri="{FF2B5EF4-FFF2-40B4-BE49-F238E27FC236}">
                <a16:creationId xmlns:a16="http://schemas.microsoft.com/office/drawing/2014/main" id="{F612BA88-B842-41AE-0E97-AD4EA6F9CBA7}"/>
              </a:ext>
            </a:extLst>
          </p:cNvPr>
          <p:cNvSpPr/>
          <p:nvPr/>
        </p:nvSpPr>
        <p:spPr>
          <a:xfrm>
            <a:off x="107302" y="714468"/>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1. SCOPING AND ASSESSMENT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Evaluating potential impacts and specific vulnerabilities)</a:t>
            </a:r>
            <a:endPar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693394960"/>
              </p:ext>
            </p:extLst>
          </p:nvPr>
        </p:nvGraphicFramePr>
        <p:xfrm>
          <a:off x="107301" y="1227622"/>
          <a:ext cx="11884076" cy="5588000"/>
        </p:xfrm>
        <a:graphic>
          <a:graphicData uri="http://schemas.openxmlformats.org/drawingml/2006/table">
            <a:tbl>
              <a:tblPr firstRow="1" bandRow="1">
                <a:tableStyleId>{5940675A-B579-460E-94D1-54222C63F5DA}</a:tableStyleId>
              </a:tblPr>
              <a:tblGrid>
                <a:gridCol w="4293249">
                  <a:extLst>
                    <a:ext uri="{9D8B030D-6E8A-4147-A177-3AD203B41FA5}">
                      <a16:colId xmlns:a16="http://schemas.microsoft.com/office/drawing/2014/main" val="2816558029"/>
                    </a:ext>
                  </a:extLst>
                </a:gridCol>
                <a:gridCol w="3929063">
                  <a:extLst>
                    <a:ext uri="{9D8B030D-6E8A-4147-A177-3AD203B41FA5}">
                      <a16:colId xmlns:a16="http://schemas.microsoft.com/office/drawing/2014/main" val="1300160662"/>
                    </a:ext>
                  </a:extLst>
                </a:gridCol>
                <a:gridCol w="3661764">
                  <a:extLst>
                    <a:ext uri="{9D8B030D-6E8A-4147-A177-3AD203B41FA5}">
                      <a16:colId xmlns:a16="http://schemas.microsoft.com/office/drawing/2014/main" val="3786587790"/>
                    </a:ext>
                  </a:extLst>
                </a:gridCol>
              </a:tblGrid>
              <a:tr h="198765">
                <a:tc>
                  <a:txBody>
                    <a:bodyPr/>
                    <a:lstStyle/>
                    <a:p>
                      <a:pPr>
                        <a:spcBef>
                          <a:spcPts val="200"/>
                        </a:spcBef>
                        <a:spcAft>
                          <a:spcPts val="200"/>
                        </a:spcAft>
                      </a:pPr>
                      <a:r>
                        <a:rPr lang="en-NP" sz="900" b="1">
                          <a:solidFill>
                            <a:schemeClr val="bg1"/>
                          </a:solidFill>
                          <a:latin typeface="Avenir Next LT Pro"/>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spcBef>
                          <a:spcPts val="200"/>
                        </a:spcBef>
                        <a:spcAft>
                          <a:spcPts val="200"/>
                        </a:spcAft>
                      </a:pPr>
                      <a:r>
                        <a:rPr lang="en-NP" sz="90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lvl="0">
                        <a:spcBef>
                          <a:spcPts val="200"/>
                        </a:spcBef>
                        <a:spcAft>
                          <a:spcPts val="200"/>
                        </a:spcAft>
                        <a:buNone/>
                      </a:pPr>
                      <a:r>
                        <a:rPr lang="en-US" sz="900" b="1" i="0" u="none" strike="noStrike" noProof="0">
                          <a:solidFill>
                            <a:schemeClr val="bg1"/>
                          </a:solidFill>
                          <a:latin typeface="Avenir Next LT Pro"/>
                        </a:rPr>
                        <a:t>GAPS</a:t>
                      </a:r>
                      <a:endParaRPr lang="en-US">
                        <a:solidFill>
                          <a:schemeClr val="bg1"/>
                        </a:solidFill>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483359">
                <a:tc>
                  <a:txBody>
                    <a:bodyPr/>
                    <a:lstStyle/>
                    <a:p>
                      <a:pPr marL="228600" indent="-228600">
                        <a:spcBef>
                          <a:spcPts val="200"/>
                        </a:spcBef>
                        <a:spcAft>
                          <a:spcPts val="200"/>
                        </a:spcAft>
                        <a:buAutoNum type="arabicPeriod"/>
                      </a:pPr>
                      <a:r>
                        <a:rPr lang="en-NP" sz="1000" b="1">
                          <a:solidFill>
                            <a:schemeClr val="accent5">
                              <a:lumMod val="50000"/>
                            </a:schemeClr>
                          </a:solidFill>
                          <a:latin typeface="Avenir Next LT Pro"/>
                        </a:rPr>
                        <a:t>Conduct comprehensive climate vulnerability and risk assessment, hazard mapping </a:t>
                      </a:r>
                      <a:r>
                        <a:rPr lang="en-NP" sz="1000" b="0">
                          <a:latin typeface="Avenir Next LT Pro"/>
                        </a:rPr>
                        <a:t>- </a:t>
                      </a:r>
                      <a:r>
                        <a:rPr lang="en-US" sz="1000">
                          <a:latin typeface="Avenir Next LT Pro"/>
                        </a:rPr>
                        <a:t>monitoring and research on SLR to understand local impacts, hydrodynamic modelling, modeling analysis of population and assets exposure and mapping areas at risk of erosion and inundation.</a:t>
                      </a:r>
                      <a:endParaRPr lang="en-US">
                        <a:latin typeface="Avenir Next LT Pro"/>
                      </a:endParaRPr>
                    </a:p>
                    <a:p>
                      <a:pPr marL="228600" lvl="0" indent="-228600">
                        <a:spcBef>
                          <a:spcPts val="200"/>
                        </a:spcBef>
                        <a:spcAft>
                          <a:spcPts val="200"/>
                        </a:spcAft>
                        <a:buAutoNum type="arabicPeriod"/>
                      </a:pPr>
                      <a:endParaRPr lang="en-US" sz="1000">
                        <a:latin typeface="Avenir Next LT Pro"/>
                      </a:endParaRPr>
                    </a:p>
                    <a:p>
                      <a:pPr marL="228600" lvl="0" indent="-228600">
                        <a:spcBef>
                          <a:spcPts val="200"/>
                        </a:spcBef>
                        <a:spcAft>
                          <a:spcPts val="200"/>
                        </a:spcAft>
                        <a:buAutoNum type="arabicPeriod"/>
                      </a:pPr>
                      <a:r>
                        <a:rPr lang="en-US" sz="1000" b="1">
                          <a:solidFill>
                            <a:schemeClr val="accent5">
                              <a:lumMod val="50000"/>
                            </a:schemeClr>
                          </a:solidFill>
                          <a:latin typeface="Avenir Next LT Pro"/>
                        </a:rPr>
                        <a:t>Continuously monitor </a:t>
                      </a:r>
                      <a:r>
                        <a:rPr lang="en-US" sz="1000">
                          <a:latin typeface="Avenir Next LT Pro"/>
                        </a:rPr>
                        <a:t>sea level height changes through data collection, modelling and other mechanisms.</a:t>
                      </a:r>
                      <a:endParaRPr lang="en-NP">
                        <a:latin typeface="Avenir Next LT Pro"/>
                      </a:endParaRPr>
                    </a:p>
                    <a:p>
                      <a:pPr marL="228600" lvl="0" indent="-228600">
                        <a:spcBef>
                          <a:spcPts val="200"/>
                        </a:spcBef>
                        <a:spcAft>
                          <a:spcPts val="200"/>
                        </a:spcAft>
                        <a:buAutoNum type="arabicPeriod"/>
                      </a:pPr>
                      <a:endParaRPr lang="en-US" sz="1000">
                        <a:latin typeface="Avenir Next LT Pro"/>
                      </a:endParaRPr>
                    </a:p>
                    <a:p>
                      <a:pPr marL="228600" lvl="0" indent="-228600">
                        <a:spcBef>
                          <a:spcPts val="200"/>
                        </a:spcBef>
                        <a:spcAft>
                          <a:spcPts val="200"/>
                        </a:spcAft>
                        <a:buAutoNum type="arabicPeriod"/>
                      </a:pPr>
                      <a:r>
                        <a:rPr lang="en-CA" sz="1000" b="1">
                          <a:solidFill>
                            <a:schemeClr val="accent5">
                              <a:lumMod val="50000"/>
                            </a:schemeClr>
                          </a:solidFill>
                          <a:latin typeface="Avenir Next LT Pro"/>
                        </a:rPr>
                        <a:t>Assess the </a:t>
                      </a:r>
                      <a:r>
                        <a:rPr lang="en-NP" sz="1000" b="1">
                          <a:solidFill>
                            <a:schemeClr val="accent5">
                              <a:lumMod val="50000"/>
                            </a:schemeClr>
                          </a:solidFill>
                          <a:latin typeface="Avenir Next LT Pro"/>
                        </a:rPr>
                        <a:t>technical feasibility </a:t>
                      </a:r>
                      <a:r>
                        <a:rPr lang="en-CA" sz="1000" b="1">
                          <a:solidFill>
                            <a:schemeClr val="accent5">
                              <a:lumMod val="50000"/>
                            </a:schemeClr>
                          </a:solidFill>
                          <a:latin typeface="Avenir Next LT Pro"/>
                        </a:rPr>
                        <a:t>of</a:t>
                      </a:r>
                      <a:r>
                        <a:rPr lang="en-NP" sz="1000" b="1">
                          <a:solidFill>
                            <a:schemeClr val="accent5">
                              <a:lumMod val="50000"/>
                            </a:schemeClr>
                          </a:solidFill>
                          <a:latin typeface="Avenir Next LT Pro"/>
                        </a:rPr>
                        <a:t>:</a:t>
                      </a:r>
                      <a:endParaRPr lang="en-CA" sz="1000" b="1">
                        <a:solidFill>
                          <a:srgbClr val="1F4E79"/>
                        </a:solidFill>
                        <a:latin typeface="Avenir Next LT Pro"/>
                      </a:endParaRPr>
                    </a:p>
                    <a:p>
                      <a:pPr marL="228600" indent="-228600">
                        <a:buFont typeface="+mj-lt"/>
                        <a:buAutoNum type="alphaLcPeriod"/>
                      </a:pPr>
                      <a:endParaRPr lang="en-TH" sz="1000" kern="1200">
                        <a:solidFill>
                          <a:schemeClr val="tx1"/>
                        </a:solidFill>
                        <a:latin typeface="Avenir Next LT Pro"/>
                        <a:ea typeface="+mn-ea"/>
                        <a:cs typeface="+mn-cs"/>
                      </a:endParaRPr>
                    </a:p>
                    <a:p>
                      <a:pPr marL="685800" lvl="1" indent="-228600">
                        <a:buFont typeface="+mj-lt"/>
                        <a:buAutoNum type="alphaLcPeriod"/>
                      </a:pPr>
                      <a:r>
                        <a:rPr lang="en-CA" sz="1000" kern="1200">
                          <a:solidFill>
                            <a:schemeClr val="tx1"/>
                          </a:solidFill>
                          <a:latin typeface="Avenir Next LT Pro"/>
                          <a:ea typeface="+mn-ea"/>
                          <a:cs typeface="+mn-cs"/>
                        </a:rPr>
                        <a:t>H</a:t>
                      </a:r>
                      <a:r>
                        <a:rPr lang="en-US" sz="1000" kern="1200" err="1">
                          <a:solidFill>
                            <a:schemeClr val="tx1"/>
                          </a:solidFill>
                          <a:latin typeface="Avenir Next LT Pro"/>
                          <a:ea typeface="+mn-ea"/>
                          <a:cs typeface="+mn-cs"/>
                        </a:rPr>
                        <a:t>ard</a:t>
                      </a:r>
                      <a:r>
                        <a:rPr lang="en-US" sz="1000" kern="1200">
                          <a:solidFill>
                            <a:schemeClr val="tx1"/>
                          </a:solidFill>
                          <a:latin typeface="Avenir Next LT Pro"/>
                          <a:ea typeface="+mn-ea"/>
                          <a:cs typeface="+mn-cs"/>
                        </a:rPr>
                        <a:t> adaptation measures like dikes, seawalls, storm surge barriers, breakwaters; and soft measures like beach and shore nourishment, beach-dune systems and ecosystem-based adaptation; </a:t>
                      </a:r>
                      <a:endParaRPr lang="en-TH" sz="1000" kern="1200">
                        <a:solidFill>
                          <a:schemeClr val="tx1"/>
                        </a:solidFill>
                        <a:latin typeface="Avenir Next LT Pro"/>
                        <a:ea typeface="+mn-ea"/>
                        <a:cs typeface="+mn-cs"/>
                      </a:endParaRPr>
                    </a:p>
                    <a:p>
                      <a:pPr marL="685800" lvl="1" indent="-228600">
                        <a:buFont typeface="+mj-lt"/>
                        <a:buAutoNum type="alphaLcPeriod"/>
                      </a:pPr>
                      <a:r>
                        <a:rPr lang="en-US" sz="1000" kern="1200">
                          <a:solidFill>
                            <a:schemeClr val="tx1"/>
                          </a:solidFill>
                          <a:latin typeface="Avenir Next LT Pro"/>
                          <a:ea typeface="+mn-ea"/>
                          <a:cs typeface="+mn-cs"/>
                        </a:rPr>
                        <a:t>Raising buildings, planting salt tolerant crops, insurance, early warning systems for extreme sea level rise events, and flood proofing buildings;</a:t>
                      </a:r>
                      <a:endParaRPr lang="en-TH" sz="1000" kern="1200">
                        <a:solidFill>
                          <a:schemeClr val="tx1"/>
                        </a:solidFill>
                        <a:latin typeface="Avenir Next LT Pro"/>
                        <a:ea typeface="+mn-ea"/>
                        <a:cs typeface="+mn-cs"/>
                      </a:endParaRPr>
                    </a:p>
                    <a:p>
                      <a:pPr marL="685800" lvl="1" indent="-228600">
                        <a:buFont typeface="+mj-lt"/>
                        <a:buAutoNum type="alphaLcPeriod"/>
                      </a:pPr>
                      <a:r>
                        <a:rPr lang="en-US" sz="1000" kern="1200">
                          <a:solidFill>
                            <a:schemeClr val="tx1"/>
                          </a:solidFill>
                          <a:latin typeface="Avenir Next LT Pro"/>
                          <a:ea typeface="+mn-ea"/>
                          <a:cs typeface="+mn-cs"/>
                        </a:rPr>
                        <a:t>Land reclamation;</a:t>
                      </a:r>
                      <a:endParaRPr lang="en-TH" sz="1000" kern="1200">
                        <a:solidFill>
                          <a:schemeClr val="tx1"/>
                        </a:solidFill>
                        <a:latin typeface="Avenir Next LT Pro"/>
                        <a:ea typeface="+mn-ea"/>
                        <a:cs typeface="+mn-cs"/>
                      </a:endParaRPr>
                    </a:p>
                    <a:p>
                      <a:pPr marL="685800" lvl="1" indent="-228600">
                        <a:buFont typeface="+mj-lt"/>
                        <a:buAutoNum type="alphaLcPeriod"/>
                      </a:pPr>
                      <a:r>
                        <a:rPr lang="en-US" sz="1000" kern="1200">
                          <a:solidFill>
                            <a:schemeClr val="tx1"/>
                          </a:solidFill>
                          <a:latin typeface="Avenir Next LT Pro"/>
                          <a:ea typeface="+mn-ea"/>
                          <a:cs typeface="+mn-cs"/>
                        </a:rPr>
                        <a:t>Planned relocation of settlements (option being planned and advanced only in a few countries). This includes detailed studies on feasibility of relocation, considering social, economic and environment impacts; </a:t>
                      </a:r>
                      <a:endParaRPr lang="en-TH" sz="1000" kern="1200">
                        <a:solidFill>
                          <a:schemeClr val="tx1"/>
                        </a:solidFill>
                        <a:latin typeface="Avenir Next LT Pro"/>
                        <a:ea typeface="+mn-ea"/>
                        <a:cs typeface="+mn-cs"/>
                      </a:endParaRPr>
                    </a:p>
                    <a:p>
                      <a:pPr marL="685800" lvl="1" indent="-228600">
                        <a:buFont typeface="+mj-lt"/>
                        <a:buAutoNum type="alphaLcPeriod"/>
                      </a:pPr>
                      <a:r>
                        <a:rPr lang="en-CA" sz="1000" kern="1200">
                          <a:solidFill>
                            <a:schemeClr val="tx1"/>
                          </a:solidFill>
                          <a:latin typeface="Avenir Next LT Pro"/>
                          <a:ea typeface="+mn-ea"/>
                          <a:cs typeface="+mn-cs"/>
                        </a:rPr>
                        <a:t>Impact of sea water intrusion on groundwater and freshwater ecosystem with the mitigation and adaptation initiatives, and the impact on local economy and food security</a:t>
                      </a:r>
                      <a:r>
                        <a:rPr lang="en-TH" sz="1000" kern="1200">
                          <a:solidFill>
                            <a:schemeClr val="tx1"/>
                          </a:solidFill>
                          <a:latin typeface="Avenir Next LT Pro"/>
                          <a:ea typeface="+mn-ea"/>
                          <a:cs typeface="+mn-cs"/>
                        </a:rPr>
                        <a:t> </a:t>
                      </a:r>
                      <a:br>
                        <a:rPr lang="en-CA" sz="1400" b="1">
                          <a:solidFill>
                            <a:srgbClr val="1F4E79"/>
                          </a:solidFill>
                          <a:latin typeface="Avenir Next LT Pro"/>
                        </a:rPr>
                      </a:br>
                      <a:endParaRPr lang="en-CA" sz="1400" b="1">
                        <a:solidFill>
                          <a:srgbClr val="1F4E79"/>
                        </a:solidFill>
                        <a:latin typeface="Avenir Next LT Pro"/>
                      </a:endParaRPr>
                    </a:p>
                    <a:p>
                      <a:pPr marL="228600" lvl="0" indent="-228600">
                        <a:spcBef>
                          <a:spcPts val="200"/>
                        </a:spcBef>
                        <a:spcAft>
                          <a:spcPts val="200"/>
                        </a:spcAft>
                        <a:buAutoNum type="arabicPeriod"/>
                      </a:pPr>
                      <a:r>
                        <a:rPr lang="en-CA" sz="1000" b="1">
                          <a:solidFill>
                            <a:schemeClr val="accent5">
                              <a:lumMod val="50000"/>
                            </a:schemeClr>
                          </a:solidFill>
                          <a:latin typeface="Avenir Next LT Pro"/>
                        </a:rPr>
                        <a:t>Review of spatial planning </a:t>
                      </a:r>
                      <a:r>
                        <a:rPr lang="en-US" sz="1000" b="0" i="0" u="none" strike="noStrike" noProof="0">
                          <a:solidFill>
                            <a:srgbClr val="000000"/>
                          </a:solidFill>
                          <a:latin typeface="Avenir Next LT Pro"/>
                        </a:rPr>
                        <a:t>- limit expansion of high-risk areas for settlement and economic activities.</a:t>
                      </a:r>
                      <a:endParaRPr lang="en-CA" sz="1000" b="1">
                        <a:solidFill>
                          <a:schemeClr val="accent5">
                            <a:lumMod val="50000"/>
                          </a:schemeClr>
                        </a:solidFill>
                        <a:latin typeface="Avenir Next LT Pro"/>
                      </a:endParaRPr>
                    </a:p>
                    <a:p>
                      <a:pPr marL="101600" lvl="1" indent="0">
                        <a:spcBef>
                          <a:spcPts val="200"/>
                        </a:spcBef>
                        <a:spcAft>
                          <a:spcPts val="200"/>
                        </a:spcAft>
                        <a:buNone/>
                      </a:pPr>
                      <a:endParaRPr lang="en-US" sz="1000" b="0" i="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spcBef>
                          <a:spcPts val="200"/>
                        </a:spcBef>
                        <a:spcAft>
                          <a:spcPts val="200"/>
                        </a:spcAft>
                        <a:buFont typeface="Arial" panose="020B0604020202020204" pitchFamily="34" charset="0"/>
                        <a:buChar char="•"/>
                      </a:pPr>
                      <a:r>
                        <a:rPr lang="en-NP" sz="900" b="1">
                          <a:solidFill>
                            <a:srgbClr val="203864"/>
                          </a:solidFill>
                          <a:latin typeface="Avenir Next LT Pro"/>
                        </a:rPr>
                        <a:t>Lack of localized data</a:t>
                      </a:r>
                      <a:r>
                        <a:rPr lang="en-NP" sz="900" b="1">
                          <a:latin typeface="Avenir Next LT Pro"/>
                        </a:rPr>
                        <a:t> </a:t>
                      </a:r>
                      <a:r>
                        <a:rPr lang="en-NP" sz="900">
                          <a:latin typeface="Avenir Next LT Pro"/>
                        </a:rPr>
                        <a:t>on sea level rise occurrence</a:t>
                      </a:r>
                      <a:r>
                        <a:rPr lang="en-CA" sz="900">
                          <a:latin typeface="Avenir Next LT Pro"/>
                        </a:rPr>
                        <a:t>.</a:t>
                      </a:r>
                      <a:endParaRPr lang="en-NP" sz="900">
                        <a:latin typeface="Avenir Next LT Pro"/>
                      </a:endParaRPr>
                    </a:p>
                    <a:p>
                      <a:pPr marL="171450" lvl="0" indent="-171450">
                        <a:spcBef>
                          <a:spcPts val="200"/>
                        </a:spcBef>
                        <a:spcAft>
                          <a:spcPts val="200"/>
                        </a:spcAft>
                        <a:buFont typeface="Arial" panose="020B0604020202020204" pitchFamily="34" charset="0"/>
                        <a:buChar char="•"/>
                      </a:pPr>
                      <a:endParaRPr lang="en-NP" sz="900">
                        <a:latin typeface="Avenir Next LT Pro"/>
                      </a:endParaRPr>
                    </a:p>
                    <a:p>
                      <a:pPr marL="171450" indent="-171450">
                        <a:spcBef>
                          <a:spcPts val="200"/>
                        </a:spcBef>
                        <a:spcAft>
                          <a:spcPts val="200"/>
                        </a:spcAft>
                        <a:buFont typeface="Arial" panose="020B0604020202020204" pitchFamily="34" charset="0"/>
                        <a:buChar char="•"/>
                      </a:pPr>
                      <a:r>
                        <a:rPr lang="en-NP" sz="900" b="1">
                          <a:solidFill>
                            <a:srgbClr val="203864"/>
                          </a:solidFill>
                          <a:latin typeface="Avenir Next LT Pro"/>
                        </a:rPr>
                        <a:t>Limited marine weather observation networks</a:t>
                      </a:r>
                      <a:r>
                        <a:rPr lang="en-NP" sz="900">
                          <a:latin typeface="Avenir Next LT Pro"/>
                        </a:rPr>
                        <a:t> along coastal areas</a:t>
                      </a:r>
                      <a:r>
                        <a:rPr lang="en-CA" sz="900">
                          <a:latin typeface="Avenir Next LT Pro"/>
                        </a:rPr>
                        <a:t>.</a:t>
                      </a:r>
                      <a:endParaRPr lang="en-NP" sz="900">
                        <a:latin typeface="Avenir Next LT Pro"/>
                      </a:endParaRPr>
                    </a:p>
                    <a:p>
                      <a:pPr marL="171450" lvl="0" indent="-171450">
                        <a:spcBef>
                          <a:spcPts val="200"/>
                        </a:spcBef>
                        <a:spcAft>
                          <a:spcPts val="200"/>
                        </a:spcAft>
                        <a:buFont typeface="Arial" panose="020B0604020202020204" pitchFamily="34" charset="0"/>
                        <a:buChar char="•"/>
                      </a:pPr>
                      <a:endParaRPr lang="en-NP" sz="900">
                        <a:latin typeface="Avenir Next LT Pro"/>
                      </a:endParaRPr>
                    </a:p>
                    <a:p>
                      <a:pPr marL="171450" indent="-171450">
                        <a:spcBef>
                          <a:spcPts val="200"/>
                        </a:spcBef>
                        <a:spcAft>
                          <a:spcPts val="200"/>
                        </a:spcAft>
                        <a:buFont typeface="Arial" panose="020B0604020202020204" pitchFamily="34" charset="0"/>
                        <a:buChar char="•"/>
                      </a:pPr>
                      <a:r>
                        <a:rPr lang="en-NP" sz="900" b="1">
                          <a:solidFill>
                            <a:srgbClr val="203864"/>
                          </a:solidFill>
                          <a:latin typeface="Avenir Next LT Pro"/>
                        </a:rPr>
                        <a:t>Lack of home-grown sea-level rise prediction tools</a:t>
                      </a:r>
                      <a:r>
                        <a:rPr lang="en-NP" sz="900">
                          <a:latin typeface="Avenir Next LT Pro"/>
                        </a:rPr>
                        <a:t> and models</a:t>
                      </a:r>
                      <a:r>
                        <a:rPr lang="en-CA" sz="900">
                          <a:latin typeface="Avenir Next LT Pro"/>
                        </a:rPr>
                        <a:t>.</a:t>
                      </a:r>
                      <a:endParaRPr lang="en-NP" sz="900">
                        <a:latin typeface="Avenir Next LT Pro"/>
                      </a:endParaRP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indent="-171450">
                        <a:spcBef>
                          <a:spcPts val="200"/>
                        </a:spcBef>
                        <a:spcAft>
                          <a:spcPts val="200"/>
                        </a:spcAft>
                        <a:buFont typeface="Arial" panose="020B0604020202020204" pitchFamily="34" charset="0"/>
                        <a:buChar char="•"/>
                      </a:pPr>
                      <a:r>
                        <a:rPr lang="en-US" sz="900" b="1">
                          <a:solidFill>
                            <a:srgbClr val="203864"/>
                          </a:solidFill>
                          <a:latin typeface="Avenir Next LT Pro"/>
                        </a:rPr>
                        <a:t>Lack of knowledge &amp; equipment to assess land salinity &amp; degradation</a:t>
                      </a:r>
                      <a:r>
                        <a:rPr lang="en-US" sz="900">
                          <a:latin typeface="Avenir Next LT Pro"/>
                        </a:rPr>
                        <a:t> due to subsoil water affected by encroaching sea water.</a:t>
                      </a:r>
                    </a:p>
                    <a:p>
                      <a:pPr marL="17145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Lack of detailed studies </a:t>
                      </a:r>
                      <a:r>
                        <a:rPr lang="en-US" sz="900">
                          <a:latin typeface="Avenir Next LT Pro"/>
                        </a:rPr>
                        <a:t>on the impact of sea level rise regarding groundwater infiltration, salinization of arable land, effects on wildlife,  livelihoods, coastal infrastructure. </a:t>
                      </a:r>
                    </a:p>
                    <a:p>
                      <a:pPr marL="171450" lvl="0" indent="-171450">
                        <a:spcBef>
                          <a:spcPts val="200"/>
                        </a:spcBef>
                        <a:spcAft>
                          <a:spcPts val="200"/>
                        </a:spcAft>
                        <a:buFont typeface="Arial"/>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 Lack of  institutional  capacity</a:t>
                      </a:r>
                      <a:r>
                        <a:rPr lang="en-US" sz="900">
                          <a:latin typeface="Avenir Next LT Pro"/>
                        </a:rPr>
                        <a:t> on climate projection, remote sensing to predict the quality of water quality, mapping.</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Lack of  instruments for monitoring</a:t>
                      </a:r>
                      <a:r>
                        <a:rPr lang="en-US" sz="900">
                          <a:latin typeface="Avenir Next LT Pro"/>
                        </a:rPr>
                        <a:t> sea level rise and land subsidence.</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Lack of ocean climate projections</a:t>
                      </a:r>
                      <a:r>
                        <a:rPr lang="en-US" sz="900">
                          <a:latin typeface="Avenir Next LT Pro"/>
                        </a:rPr>
                        <a:t> with different scenarios.</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Limited marine weather observation networks</a:t>
                      </a:r>
                      <a:r>
                        <a:rPr lang="en-US" sz="900">
                          <a:latin typeface="Avenir Next LT Pro"/>
                        </a:rPr>
                        <a:t> along coastal areas.</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Lack of enhanced technical and human capacities</a:t>
                      </a:r>
                      <a:r>
                        <a:rPr lang="en-US" sz="900">
                          <a:latin typeface="Avenir Next LT Pro"/>
                        </a:rPr>
                        <a:t> in meteorological agencies.</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Lack of  </a:t>
                      </a:r>
                      <a:r>
                        <a:rPr lang="en-US" sz="900" b="1" err="1">
                          <a:solidFill>
                            <a:srgbClr val="203864"/>
                          </a:solidFill>
                          <a:latin typeface="Avenir Next LT Pro"/>
                        </a:rPr>
                        <a:t>istitutional</a:t>
                      </a:r>
                      <a:r>
                        <a:rPr lang="en-US" sz="900" b="1">
                          <a:solidFill>
                            <a:srgbClr val="203864"/>
                          </a:solidFill>
                          <a:latin typeface="Avenir Next LT Pro"/>
                        </a:rPr>
                        <a:t> capacity </a:t>
                      </a:r>
                      <a:r>
                        <a:rPr lang="en-US" sz="900">
                          <a:latin typeface="Avenir Next LT Pro"/>
                        </a:rPr>
                        <a:t>on data gathering and analysis in local context - following the best science.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a:solidFill>
                        <a:schemeClr val="bg1">
                          <a:lumMod val="50000"/>
                        </a:schemeClr>
                      </a:solidFill>
                    </a:lnB>
                  </a:tcPr>
                </a:tc>
                <a:tc>
                  <a:txBody>
                    <a:bodyPr/>
                    <a:lstStyle/>
                    <a:p>
                      <a:pPr marL="171450" indent="-171450">
                        <a:spcBef>
                          <a:spcPts val="200"/>
                        </a:spcBef>
                        <a:spcAft>
                          <a:spcPts val="200"/>
                        </a:spcAft>
                        <a:buFont typeface="Arial" panose="020B0604020202020204" pitchFamily="34" charset="0"/>
                        <a:buChar char="•"/>
                      </a:pPr>
                      <a:r>
                        <a:rPr lang="en-US" sz="900" b="1">
                          <a:solidFill>
                            <a:srgbClr val="203864"/>
                          </a:solidFill>
                          <a:latin typeface="Avenir Next LT Pro"/>
                        </a:rPr>
                        <a:t>Improve assessment</a:t>
                      </a:r>
                      <a:r>
                        <a:rPr lang="en-US" sz="900">
                          <a:latin typeface="Avenir Next LT Pro"/>
                        </a:rPr>
                        <a:t> of vulnerability and risk of SLR, to map location and communities with high risk.</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indent="-171450">
                        <a:spcBef>
                          <a:spcPts val="200"/>
                        </a:spcBef>
                        <a:spcAft>
                          <a:spcPts val="200"/>
                        </a:spcAft>
                        <a:buFont typeface="Arial" panose="020B0604020202020204" pitchFamily="34" charset="0"/>
                        <a:buChar char="•"/>
                      </a:pPr>
                      <a:r>
                        <a:rPr lang="en-US" sz="900" b="1">
                          <a:solidFill>
                            <a:srgbClr val="203864"/>
                          </a:solidFill>
                          <a:latin typeface="Avenir Next LT Pro"/>
                        </a:rPr>
                        <a:t>Risk assessment tools </a:t>
                      </a:r>
                      <a:r>
                        <a:rPr lang="en-US" sz="900">
                          <a:latin typeface="Avenir Next LT Pro"/>
                        </a:rPr>
                        <a:t>to quantify economic losses and damages.</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NP" sz="900" b="1">
                          <a:solidFill>
                            <a:srgbClr val="203864"/>
                          </a:solidFill>
                          <a:latin typeface="Avenir Next LT Pro"/>
                        </a:rPr>
                        <a:t>National frameworks</a:t>
                      </a:r>
                      <a:r>
                        <a:rPr lang="en-NP" sz="900">
                          <a:latin typeface="Avenir Next LT Pro"/>
                        </a:rPr>
                        <a:t> on sea level rise</a:t>
                      </a:r>
                      <a:r>
                        <a:rPr lang="en-CA" sz="900">
                          <a:latin typeface="Avenir Next LT Pro"/>
                        </a:rPr>
                        <a:t>.</a:t>
                      </a:r>
                      <a:endParaRPr lang="en-NP" sz="900">
                        <a:latin typeface="Avenir Next LT Pro"/>
                      </a:endParaRPr>
                    </a:p>
                    <a:p>
                      <a:pPr marL="171450" marR="0" lvl="0" indent="-171450" algn="l">
                        <a:lnSpc>
                          <a:spcPct val="100000"/>
                        </a:lnSpc>
                        <a:spcBef>
                          <a:spcPts val="200"/>
                        </a:spcBef>
                        <a:spcAft>
                          <a:spcPts val="200"/>
                        </a:spcAft>
                        <a:buClrTx/>
                        <a:buSzTx/>
                        <a:buFont typeface="Arial" panose="020B0604020202020204" pitchFamily="34" charset="0"/>
                        <a:buChar char="•"/>
                      </a:pPr>
                      <a:endParaRPr lang="en-US" sz="900">
                        <a:latin typeface="Avenir Next LT Pro"/>
                      </a:endParaRPr>
                    </a:p>
                    <a:p>
                      <a:pPr marL="171450" indent="-171450">
                        <a:spcBef>
                          <a:spcPts val="200"/>
                        </a:spcBef>
                        <a:spcAft>
                          <a:spcPts val="200"/>
                        </a:spcAft>
                        <a:buFont typeface="Arial" panose="020B0604020202020204" pitchFamily="34" charset="0"/>
                        <a:buChar char="•"/>
                      </a:pPr>
                      <a:r>
                        <a:rPr lang="en-US" sz="900" b="1">
                          <a:solidFill>
                            <a:srgbClr val="203864"/>
                          </a:solidFill>
                          <a:latin typeface="Avenir Next LT Pro"/>
                        </a:rPr>
                        <a:t>Assessment </a:t>
                      </a:r>
                      <a:r>
                        <a:rPr lang="en-US" sz="900">
                          <a:latin typeface="Avenir Next LT Pro"/>
                        </a:rPr>
                        <a:t>on loss and damage, in particular for non-economic losses.</a:t>
                      </a: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Data, models and satellite images</a:t>
                      </a:r>
                      <a:r>
                        <a:rPr lang="en-US" sz="900">
                          <a:latin typeface="Avenir Next LT Pro"/>
                        </a:rPr>
                        <a:t> of meteorological, ecosystem and marine information to help predict and prepare for levels of sea level rise.</a:t>
                      </a:r>
                      <a:endParaRPr lang="en-NP" sz="900">
                        <a:latin typeface="Avenir Next LT Pro"/>
                      </a:endParaRP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Improved weather prediction data collection, sharing.</a:t>
                      </a:r>
                      <a:endParaRPr lang="en-NP" sz="900" b="1">
                        <a:solidFill>
                          <a:srgbClr val="203864"/>
                        </a:solidFill>
                        <a:latin typeface="Avenir Next LT Pro"/>
                      </a:endParaRP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lvl="0" indent="-171450">
                        <a:spcBef>
                          <a:spcPts val="200"/>
                        </a:spcBef>
                        <a:spcAft>
                          <a:spcPts val="200"/>
                        </a:spcAft>
                        <a:buFont typeface="Arial" panose="020B0604020202020204" pitchFamily="34" charset="0"/>
                        <a:buChar char="•"/>
                      </a:pPr>
                      <a:r>
                        <a:rPr lang="en-US" sz="900" b="1">
                          <a:solidFill>
                            <a:srgbClr val="203864"/>
                          </a:solidFill>
                          <a:latin typeface="Avenir Next LT Pro"/>
                        </a:rPr>
                        <a:t>Flow gauge monitoring and information sharing.</a:t>
                      </a:r>
                      <a:endParaRPr lang="en-NP" sz="900" b="1">
                        <a:solidFill>
                          <a:srgbClr val="203864"/>
                        </a:solidFill>
                        <a:latin typeface="Avenir Next LT Pro"/>
                      </a:endParaRPr>
                    </a:p>
                    <a:p>
                      <a:pPr marL="171450" lvl="0" indent="-171450">
                        <a:spcBef>
                          <a:spcPts val="200"/>
                        </a:spcBef>
                        <a:spcAft>
                          <a:spcPts val="200"/>
                        </a:spcAft>
                        <a:buFont typeface="Arial" panose="020B0604020202020204" pitchFamily="34" charset="0"/>
                        <a:buChar char="•"/>
                      </a:pPr>
                      <a:endParaRPr lang="en-US" sz="900">
                        <a:latin typeface="Avenir Next LT Pro"/>
                      </a:endParaRPr>
                    </a:p>
                    <a:p>
                      <a:pPr marL="171450" marR="0" lvl="0" indent="-171450" algn="l" rtl="0">
                        <a:lnSpc>
                          <a:spcPct val="100000"/>
                        </a:lnSpc>
                        <a:spcBef>
                          <a:spcPts val="200"/>
                        </a:spcBef>
                        <a:spcAft>
                          <a:spcPts val="200"/>
                        </a:spcAft>
                        <a:buClrTx/>
                        <a:buSzTx/>
                        <a:buFont typeface="Arial" panose="020B0604020202020204" pitchFamily="34" charset="0"/>
                        <a:buChar char="•"/>
                      </a:pPr>
                      <a:r>
                        <a:rPr lang="en-US" sz="900" b="1">
                          <a:solidFill>
                            <a:srgbClr val="203864"/>
                          </a:solidFill>
                          <a:latin typeface="Avenir Next LT Pro"/>
                        </a:rPr>
                        <a:t>Proper technologies and equipment</a:t>
                      </a:r>
                      <a:r>
                        <a:rPr lang="en-US" sz="900">
                          <a:latin typeface="Avenir Next LT Pro"/>
                        </a:rPr>
                        <a:t> for water course expansion and maintenance.</a:t>
                      </a:r>
                      <a:endParaRPr lang="en-NP" sz="900">
                        <a:latin typeface="Avenir Next LT Pro"/>
                      </a:endParaRPr>
                    </a:p>
                    <a:p>
                      <a:pPr marL="171450" marR="0" lvl="0" indent="-171450" algn="l" rtl="0">
                        <a:lnSpc>
                          <a:spcPct val="100000"/>
                        </a:lnSpc>
                        <a:spcBef>
                          <a:spcPts val="200"/>
                        </a:spcBef>
                        <a:spcAft>
                          <a:spcPts val="200"/>
                        </a:spcAft>
                        <a:buClrTx/>
                        <a:buSzTx/>
                        <a:buFont typeface="Arial" panose="020B0604020202020204" pitchFamily="34" charset="0"/>
                        <a:buChar char="•"/>
                      </a:pPr>
                      <a:endParaRPr lang="en-US" sz="900">
                        <a:latin typeface="Avenir Next LT Pro"/>
                      </a:endParaRPr>
                    </a:p>
                    <a:p>
                      <a:pPr marL="171450" marR="0" lvl="0" indent="-171450" algn="l">
                        <a:lnSpc>
                          <a:spcPct val="100000"/>
                        </a:lnSpc>
                        <a:spcBef>
                          <a:spcPts val="200"/>
                        </a:spcBef>
                        <a:spcAft>
                          <a:spcPts val="200"/>
                        </a:spcAft>
                        <a:buClrTx/>
                        <a:buSzTx/>
                        <a:buFont typeface="Arial" panose="020B0604020202020204" pitchFamily="34" charset="0"/>
                        <a:buChar char="•"/>
                      </a:pPr>
                      <a:r>
                        <a:rPr lang="en-US" sz="900" b="1">
                          <a:solidFill>
                            <a:srgbClr val="203864"/>
                          </a:solidFill>
                          <a:latin typeface="Avenir Next LT Pro"/>
                        </a:rPr>
                        <a:t>Local level assessments</a:t>
                      </a:r>
                      <a:r>
                        <a:rPr lang="en-US" sz="900">
                          <a:latin typeface="Avenir Next LT Pro"/>
                        </a:rPr>
                        <a:t> along with </a:t>
                      </a:r>
                      <a:r>
                        <a:rPr lang="en-US" sz="900" b="1">
                          <a:solidFill>
                            <a:srgbClr val="203864"/>
                          </a:solidFill>
                          <a:latin typeface="Avenir Next LT Pro"/>
                        </a:rPr>
                        <a:t>tools and guides</a:t>
                      </a:r>
                      <a:r>
                        <a:rPr lang="en-US" sz="900">
                          <a:latin typeface="Avenir Next LT Pro"/>
                        </a:rPr>
                        <a:t> to assist operating in a data-poor environment (e.g., old census).</a:t>
                      </a:r>
                      <a:endParaRPr lang="en-NP" sz="900">
                        <a:latin typeface="Avenir Next LT Pro"/>
                      </a:endParaRPr>
                    </a:p>
                    <a:p>
                      <a:pPr marL="171450" marR="0" lvl="0" indent="-171450" algn="l" rtl="0">
                        <a:lnSpc>
                          <a:spcPct val="100000"/>
                        </a:lnSpc>
                        <a:spcBef>
                          <a:spcPts val="200"/>
                        </a:spcBef>
                        <a:spcAft>
                          <a:spcPts val="200"/>
                        </a:spcAft>
                        <a:buClrTx/>
                        <a:buSzTx/>
                        <a:buFont typeface="Arial" panose="020B0604020202020204" pitchFamily="34" charset="0"/>
                        <a:buChar char="•"/>
                      </a:pPr>
                      <a:endParaRPr lang="en-US" sz="900">
                        <a:latin typeface="Avenir Next LT Pro"/>
                      </a:endParaRPr>
                    </a:p>
                    <a:p>
                      <a:pPr marL="171450" marR="0" lvl="0" indent="-171450" algn="l" rtl="0">
                        <a:lnSpc>
                          <a:spcPct val="100000"/>
                        </a:lnSpc>
                        <a:spcBef>
                          <a:spcPts val="200"/>
                        </a:spcBef>
                        <a:spcAft>
                          <a:spcPts val="200"/>
                        </a:spcAft>
                        <a:buClrTx/>
                        <a:buSzTx/>
                        <a:buFont typeface="Arial" panose="020B0604020202020204" pitchFamily="34" charset="0"/>
                        <a:buChar char="•"/>
                      </a:pPr>
                      <a:r>
                        <a:rPr lang="en-US" sz="900" b="1">
                          <a:solidFill>
                            <a:srgbClr val="203864"/>
                          </a:solidFill>
                          <a:latin typeface="Avenir Next LT Pro"/>
                        </a:rPr>
                        <a:t>Human resource capacities as well as technology and equipment</a:t>
                      </a:r>
                      <a:r>
                        <a:rPr lang="en-US" sz="900">
                          <a:latin typeface="Avenir Next LT Pro"/>
                        </a:rPr>
                        <a:t> needed to conduct surveys and analysis of land conditions, subsoil water conditions and needs assessment for artificial and natural barriers to rising sea water level.</a:t>
                      </a:r>
                      <a:endParaRPr lang="en-NP" sz="90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7" name="TextBox 6">
            <a:extLst>
              <a:ext uri="{FF2B5EF4-FFF2-40B4-BE49-F238E27FC236}">
                <a16:creationId xmlns:a16="http://schemas.microsoft.com/office/drawing/2014/main" id="{4D13D1AD-8993-680D-E588-00D74B8FF66C}"/>
              </a:ext>
            </a:extLst>
          </p:cNvPr>
          <p:cNvSpPr txBox="1"/>
          <p:nvPr/>
        </p:nvSpPr>
        <p:spPr>
          <a:xfrm>
            <a:off x="107301" y="955290"/>
            <a:ext cx="91678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Triggers: </a:t>
            </a:r>
            <a:r>
              <a:rPr kumimoji="0" lang="en-NP" sz="1100" b="0"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Projected SLR, increased water levels, damages in crops, livestock, fisheries, waterlogged conditions, loss of territory due to floods</a:t>
            </a:r>
          </a:p>
        </p:txBody>
      </p:sp>
    </p:spTree>
    <p:extLst>
      <p:ext uri="{BB962C8B-B14F-4D97-AF65-F5344CB8AC3E}">
        <p14:creationId xmlns:p14="http://schemas.microsoft.com/office/powerpoint/2010/main" val="2999486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8223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5949" y="1638"/>
            <a:ext cx="12191999" cy="841151"/>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2991525"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SEA LEVEL RISE</a:t>
            </a: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2331175992"/>
              </p:ext>
            </p:extLst>
          </p:nvPr>
        </p:nvGraphicFramePr>
        <p:xfrm>
          <a:off x="163475" y="1355488"/>
          <a:ext cx="11884085" cy="5433060"/>
        </p:xfrm>
        <a:graphic>
          <a:graphicData uri="http://schemas.openxmlformats.org/drawingml/2006/table">
            <a:tbl>
              <a:tblPr firstRow="1" bandRow="1">
                <a:tableStyleId>{5940675A-B579-460E-94D1-54222C63F5DA}</a:tableStyleId>
              </a:tblPr>
              <a:tblGrid>
                <a:gridCol w="8509038">
                  <a:extLst>
                    <a:ext uri="{9D8B030D-6E8A-4147-A177-3AD203B41FA5}">
                      <a16:colId xmlns:a16="http://schemas.microsoft.com/office/drawing/2014/main" val="2816558029"/>
                    </a:ext>
                  </a:extLst>
                </a:gridCol>
                <a:gridCol w="1514475">
                  <a:extLst>
                    <a:ext uri="{9D8B030D-6E8A-4147-A177-3AD203B41FA5}">
                      <a16:colId xmlns:a16="http://schemas.microsoft.com/office/drawing/2014/main" val="1300160662"/>
                    </a:ext>
                  </a:extLst>
                </a:gridCol>
                <a:gridCol w="1860572">
                  <a:extLst>
                    <a:ext uri="{9D8B030D-6E8A-4147-A177-3AD203B41FA5}">
                      <a16:colId xmlns:a16="http://schemas.microsoft.com/office/drawing/2014/main" val="3786587790"/>
                    </a:ext>
                  </a:extLst>
                </a:gridCol>
              </a:tblGrid>
              <a:tr h="212118">
                <a:tc>
                  <a:txBody>
                    <a:bodyPr/>
                    <a:lstStyle/>
                    <a:p>
                      <a:r>
                        <a:rPr lang="en-NP" sz="850" b="1">
                          <a:solidFill>
                            <a:schemeClr val="bg1"/>
                          </a:solidFill>
                          <a:latin typeface="Avenir Next LT Pro"/>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85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85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5185917">
                <a:tc>
                  <a:txBody>
                    <a:bodyPr/>
                    <a:lstStyle/>
                    <a:p>
                      <a:pPr marL="228600" indent="-228600">
                        <a:spcBef>
                          <a:spcPts val="200"/>
                        </a:spcBef>
                        <a:spcAft>
                          <a:spcPts val="200"/>
                        </a:spcAft>
                        <a:buAutoNum type="arabicPeriod"/>
                      </a:pPr>
                      <a:r>
                        <a:rPr lang="en-US" sz="850" b="1">
                          <a:solidFill>
                            <a:srgbClr val="203864"/>
                          </a:solidFill>
                          <a:latin typeface="Avenir Next LT Pro"/>
                        </a:rPr>
                        <a:t>Strengthen institutional capacities, preparing financial plans, disaster risk screening tools</a:t>
                      </a:r>
                      <a:r>
                        <a:rPr lang="en-US" sz="850">
                          <a:latin typeface="Avenir Next LT Pro"/>
                        </a:rPr>
                        <a:t> for national budget projects.</a:t>
                      </a:r>
                    </a:p>
                    <a:p>
                      <a:pPr marL="228600" lvl="0" indent="-228600">
                        <a:spcBef>
                          <a:spcPts val="200"/>
                        </a:spcBef>
                        <a:spcAft>
                          <a:spcPts val="200"/>
                        </a:spcAft>
                        <a:buAutoNum type="arabicPeriod"/>
                      </a:pPr>
                      <a:r>
                        <a:rPr lang="en-US" sz="850" b="1">
                          <a:solidFill>
                            <a:srgbClr val="203864"/>
                          </a:solidFill>
                          <a:latin typeface="Avenir Next LT Pro"/>
                        </a:rPr>
                        <a:t>Conduct risk-informed development planning</a:t>
                      </a:r>
                      <a:r>
                        <a:rPr lang="en-US" sz="850">
                          <a:latin typeface="Avenir Next LT Pro"/>
                        </a:rPr>
                        <a:t> for areas vulnerable to SLR, extreme storm surges and flooding e.g., coastal zone management plans, climate resilient infrastructure projects, water resource management, building codes development.</a:t>
                      </a:r>
                    </a:p>
                    <a:p>
                      <a:pPr marL="228600" lvl="0" indent="-228600">
                        <a:spcBef>
                          <a:spcPts val="200"/>
                        </a:spcBef>
                        <a:spcAft>
                          <a:spcPts val="200"/>
                        </a:spcAft>
                        <a:buAutoNum type="arabicPeriod"/>
                      </a:pPr>
                      <a:r>
                        <a:rPr lang="en-US" sz="850" b="1">
                          <a:solidFill>
                            <a:srgbClr val="203864"/>
                          </a:solidFill>
                          <a:latin typeface="Avenir Next LT Pro"/>
                        </a:rPr>
                        <a:t>Integrate SLR scenarios and ocean related issues</a:t>
                      </a:r>
                      <a:r>
                        <a:rPr lang="en-US" sz="850">
                          <a:latin typeface="Avenir Next LT Pro"/>
                        </a:rPr>
                        <a:t> into policies, future planning decisions and incorporate SLR risks in disaster management strategies. Also integrate coastal adaptation into development plan agenda. E.g., coastal defense strategies into the development plan agenda</a:t>
                      </a:r>
                    </a:p>
                    <a:p>
                      <a:pPr marL="228600" marR="0" lvl="0" indent="-228600" algn="l">
                        <a:lnSpc>
                          <a:spcPct val="100000"/>
                        </a:lnSpc>
                        <a:spcBef>
                          <a:spcPts val="200"/>
                        </a:spcBef>
                        <a:spcAft>
                          <a:spcPts val="200"/>
                        </a:spcAft>
                        <a:buAutoNum type="arabicPeriod"/>
                      </a:pPr>
                      <a:r>
                        <a:rPr lang="en-US" sz="850" b="1">
                          <a:solidFill>
                            <a:srgbClr val="203864"/>
                          </a:solidFill>
                          <a:latin typeface="Avenir Next LT Pro"/>
                        </a:rPr>
                        <a:t>Expand hydrometeorological observation networks and strengthen climate information services </a:t>
                      </a:r>
                      <a:r>
                        <a:rPr lang="en-US" sz="850">
                          <a:latin typeface="Avenir Next LT Pro"/>
                        </a:rPr>
                        <a:t>through data acquisition, monitoring of local climate variables, sea surface temperatures, SLR, sediment, land subsidence and salinity intrusion factors.</a:t>
                      </a:r>
                    </a:p>
                    <a:p>
                      <a:pPr marL="228600" marR="0" lvl="0" indent="-228600" algn="l">
                        <a:lnSpc>
                          <a:spcPct val="100000"/>
                        </a:lnSpc>
                        <a:spcBef>
                          <a:spcPts val="200"/>
                        </a:spcBef>
                        <a:spcAft>
                          <a:spcPts val="200"/>
                        </a:spcAft>
                        <a:buAutoNum type="arabicPeriod"/>
                      </a:pPr>
                      <a:r>
                        <a:rPr lang="en-US" sz="850" b="1">
                          <a:solidFill>
                            <a:srgbClr val="203864"/>
                          </a:solidFill>
                          <a:latin typeface="Avenir Next LT Pro"/>
                        </a:rPr>
                        <a:t>Build community resilience:</a:t>
                      </a:r>
                      <a:endParaRPr lang="en-US" sz="850" b="1">
                        <a:solidFill>
                          <a:srgbClr val="203864"/>
                        </a:solidFill>
                      </a:endParaRPr>
                    </a:p>
                    <a:p>
                      <a:pPr marL="514350" lvl="1" indent="-228600" algn="l">
                        <a:lnSpc>
                          <a:spcPct val="100000"/>
                        </a:lnSpc>
                        <a:spcBef>
                          <a:spcPts val="200"/>
                        </a:spcBef>
                        <a:spcAft>
                          <a:spcPts val="200"/>
                        </a:spcAft>
                        <a:buFont typeface="+mj-lt"/>
                        <a:buAutoNum type="alphaLcPeriod"/>
                      </a:pPr>
                      <a:r>
                        <a:rPr lang="en-US" sz="850" b="0" i="0" u="none" strike="noStrike" baseline="0" noProof="0">
                          <a:solidFill>
                            <a:srgbClr val="000000"/>
                          </a:solidFill>
                          <a:latin typeface="Avenir Next LT Pro"/>
                        </a:rPr>
                        <a:t>Sensitize communities on potential relocation and rehabilitation. Conduct consultations to discuss the need for relocation;</a:t>
                      </a:r>
                    </a:p>
                    <a:p>
                      <a:pPr marL="514350" lvl="1" indent="-228600" algn="l">
                        <a:lnSpc>
                          <a:spcPct val="100000"/>
                        </a:lnSpc>
                        <a:spcBef>
                          <a:spcPts val="200"/>
                        </a:spcBef>
                        <a:spcAft>
                          <a:spcPts val="200"/>
                        </a:spcAft>
                        <a:buFont typeface="+mj-lt"/>
                        <a:buAutoNum type="alphaLcPeriod"/>
                      </a:pPr>
                      <a:r>
                        <a:rPr lang="en-US" sz="850" b="0" i="0" u="none" strike="noStrike" baseline="0" noProof="0">
                          <a:solidFill>
                            <a:srgbClr val="000000"/>
                          </a:solidFill>
                          <a:latin typeface="Avenir Next LT Pro"/>
                        </a:rPr>
                        <a:t>Build capacity of vulnerable groups to respond to SLR impacts;</a:t>
                      </a:r>
                      <a:endParaRPr lang="en-NP" sz="850"/>
                    </a:p>
                    <a:p>
                      <a:pPr marL="514350" lvl="1" indent="-228600" algn="l">
                        <a:lnSpc>
                          <a:spcPct val="100000"/>
                        </a:lnSpc>
                        <a:spcBef>
                          <a:spcPts val="200"/>
                        </a:spcBef>
                        <a:spcAft>
                          <a:spcPts val="200"/>
                        </a:spcAft>
                        <a:buFont typeface="+mj-lt"/>
                        <a:buAutoNum type="alphaLcPeriod"/>
                      </a:pPr>
                      <a:r>
                        <a:rPr lang="en-US" sz="850" b="0" i="0" u="none" strike="noStrike" baseline="0" noProof="0">
                          <a:solidFill>
                            <a:srgbClr val="000000"/>
                          </a:solidFill>
                          <a:latin typeface="Avenir Next LT Pro"/>
                        </a:rPr>
                        <a:t>Develop alternative livelihood options to enhance community resilience.</a:t>
                      </a:r>
                    </a:p>
                    <a:p>
                      <a:pPr marL="228600" lvl="0" indent="-228600">
                        <a:spcBef>
                          <a:spcPts val="200"/>
                        </a:spcBef>
                        <a:spcAft>
                          <a:spcPts val="200"/>
                        </a:spcAft>
                        <a:buAutoNum type="arabicPeriod"/>
                      </a:pPr>
                      <a:r>
                        <a:rPr lang="en-US" sz="850" b="1">
                          <a:solidFill>
                            <a:srgbClr val="203864"/>
                          </a:solidFill>
                          <a:latin typeface="Avenir Next LT Pro"/>
                        </a:rPr>
                        <a:t>Establish and improve early warning systems </a:t>
                      </a:r>
                      <a:r>
                        <a:rPr lang="en-US" sz="850" b="0">
                          <a:solidFill>
                            <a:schemeClr val="tx1"/>
                          </a:solidFill>
                          <a:latin typeface="Avenir Next LT Pro"/>
                        </a:rPr>
                        <a:t>including monitoring sea level rise, tidal patterns, storm surge forecasts. </a:t>
                      </a:r>
                      <a:endParaRPr lang="en-US" sz="850" b="1">
                        <a:solidFill>
                          <a:srgbClr val="203864"/>
                        </a:solidFill>
                        <a:latin typeface="Avenir Next LT Pro"/>
                      </a:endParaRPr>
                    </a:p>
                    <a:p>
                      <a:pPr marL="228600" marR="0" lvl="0" indent="-228600" algn="l" defTabSz="914400" rtl="0" eaLnBrk="1" fontAlgn="auto" latinLnBrk="0" hangingPunct="1">
                        <a:lnSpc>
                          <a:spcPct val="100000"/>
                        </a:lnSpc>
                        <a:spcBef>
                          <a:spcPts val="200"/>
                        </a:spcBef>
                        <a:spcAft>
                          <a:spcPts val="200"/>
                        </a:spcAft>
                        <a:buClrTx/>
                        <a:buSzTx/>
                        <a:buFontTx/>
                        <a:buAutoNum type="arabicPeriod"/>
                        <a:tabLst/>
                        <a:defRPr/>
                      </a:pPr>
                      <a:r>
                        <a:rPr lang="en-US" sz="850" b="1">
                          <a:solidFill>
                            <a:srgbClr val="203864"/>
                          </a:solidFill>
                          <a:latin typeface="Avenir Next LT Pro"/>
                        </a:rPr>
                        <a:t>Determine relocation policies and strategies and establish legal frameworks and guidelines</a:t>
                      </a:r>
                      <a:r>
                        <a:rPr lang="en-US" sz="850" b="0">
                          <a:solidFill>
                            <a:srgbClr val="203864"/>
                          </a:solidFill>
                          <a:latin typeface="Avenir Next LT Pro"/>
                        </a:rPr>
                        <a:t> </a:t>
                      </a:r>
                      <a:r>
                        <a:rPr lang="en-US" sz="850" b="0">
                          <a:solidFill>
                            <a:schemeClr val="tx1"/>
                          </a:solidFill>
                          <a:latin typeface="Avenir Next LT Pro"/>
                        </a:rPr>
                        <a:t>to consider options for the future when impacts are severe and transformational actions are needed, including large-scale relocations. These include: </a:t>
                      </a:r>
                    </a:p>
                    <a:p>
                      <a:pPr marL="685800" marR="0" lvl="1" indent="-228600" algn="l" defTabSz="914400" rtl="0" eaLnBrk="1" fontAlgn="auto" latinLnBrk="0" hangingPunct="1">
                        <a:lnSpc>
                          <a:spcPct val="100000"/>
                        </a:lnSpc>
                        <a:spcBef>
                          <a:spcPts val="200"/>
                        </a:spcBef>
                        <a:spcAft>
                          <a:spcPts val="200"/>
                        </a:spcAft>
                        <a:buClrTx/>
                        <a:buSzTx/>
                        <a:buFont typeface="+mj-lt"/>
                        <a:buAutoNum type="alphaLcPeriod"/>
                        <a:tabLst/>
                        <a:defRPr/>
                      </a:pPr>
                      <a:r>
                        <a:rPr lang="en-US" sz="850" b="0" i="0" u="none" strike="noStrike" baseline="0" noProof="0">
                          <a:solidFill>
                            <a:schemeClr val="tx1"/>
                          </a:solidFill>
                          <a:latin typeface="Avenir Next LT Pro"/>
                        </a:rPr>
                        <a:t>Develop Standard Operating Procedures and legal guidelines for land reclamation and the relocation process, passing legislation on land purchase (e.g., Fiji’s guide to relocation, Nauru’s higher ground initiative);</a:t>
                      </a:r>
                    </a:p>
                    <a:p>
                      <a:pPr marL="685800" marR="0" lvl="1" indent="-228600" algn="l" defTabSz="914400" rtl="0" eaLnBrk="1" fontAlgn="auto" latinLnBrk="0" hangingPunct="1">
                        <a:lnSpc>
                          <a:spcPct val="100000"/>
                        </a:lnSpc>
                        <a:spcBef>
                          <a:spcPts val="200"/>
                        </a:spcBef>
                        <a:spcAft>
                          <a:spcPts val="200"/>
                        </a:spcAft>
                        <a:buClrTx/>
                        <a:buSzTx/>
                        <a:buFont typeface="+mj-lt"/>
                        <a:buAutoNum type="alphaLcPeriod"/>
                        <a:tabLst/>
                        <a:defRPr/>
                      </a:pPr>
                      <a:r>
                        <a:rPr lang="en-US" sz="850" b="0" i="0" u="none" strike="noStrike" baseline="0" noProof="0">
                          <a:solidFill>
                            <a:schemeClr val="tx1"/>
                          </a:solidFill>
                          <a:latin typeface="Avenir Next LT Pro"/>
                        </a:rPr>
                        <a:t>Limit permits for groundwater extraction;</a:t>
                      </a:r>
                    </a:p>
                    <a:p>
                      <a:pPr marL="685800" marR="0" lvl="1" indent="-228600" algn="l" defTabSz="914400" rtl="0" eaLnBrk="1" fontAlgn="auto" latinLnBrk="0" hangingPunct="1">
                        <a:lnSpc>
                          <a:spcPct val="100000"/>
                        </a:lnSpc>
                        <a:spcBef>
                          <a:spcPts val="200"/>
                        </a:spcBef>
                        <a:spcAft>
                          <a:spcPts val="200"/>
                        </a:spcAft>
                        <a:buClrTx/>
                        <a:buSzTx/>
                        <a:buFont typeface="+mj-lt"/>
                        <a:buAutoNum type="alphaLcPeriod"/>
                        <a:tabLst/>
                        <a:defRPr/>
                      </a:pPr>
                      <a:r>
                        <a:rPr lang="en-US" sz="850" b="0" i="0" u="none" strike="noStrike" baseline="0" noProof="0">
                          <a:solidFill>
                            <a:schemeClr val="tx1"/>
                          </a:solidFill>
                          <a:latin typeface="Avenir Next LT Pro"/>
                        </a:rPr>
                        <a:t>Design land use plan and whole island master plans;</a:t>
                      </a:r>
                    </a:p>
                    <a:p>
                      <a:pPr marL="685800" lvl="1" indent="-228600" algn="l">
                        <a:lnSpc>
                          <a:spcPct val="100000"/>
                        </a:lnSpc>
                        <a:spcBef>
                          <a:spcPts val="200"/>
                        </a:spcBef>
                        <a:spcAft>
                          <a:spcPts val="200"/>
                        </a:spcAft>
                        <a:buFont typeface="+mj-lt"/>
                        <a:buAutoNum type="alphaLcPeriod"/>
                      </a:pPr>
                      <a:r>
                        <a:rPr lang="en-US" sz="850" b="0" i="0" u="none" strike="noStrike" baseline="0" noProof="0">
                          <a:solidFill>
                            <a:schemeClr val="tx1"/>
                          </a:solidFill>
                          <a:latin typeface="Avenir Next LT Pro"/>
                        </a:rPr>
                        <a:t>Establish legislation regarding emergency works to facilitate beach nourishment after severe beach erosion.</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850" b="1">
                          <a:solidFill>
                            <a:srgbClr val="203864"/>
                          </a:solidFill>
                          <a:latin typeface="Avenir Next LT Pro"/>
                        </a:rPr>
                        <a:t>Identify suitable relocation sites</a:t>
                      </a:r>
                      <a:r>
                        <a:rPr lang="en-US" sz="850" b="0">
                          <a:solidFill>
                            <a:schemeClr val="tx1"/>
                          </a:solidFill>
                          <a:latin typeface="Avenir Next LT Pro"/>
                        </a:rPr>
                        <a:t> by securing pre-emptive land rights to acquire land in future areas, and by providing adequate infrastructure, housing, education, healthcare, etc. Suitable relocation sites are identified based on land quality, access to resources, economic opportunities.</a:t>
                      </a: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850" b="1">
                          <a:solidFill>
                            <a:srgbClr val="203864"/>
                          </a:solidFill>
                          <a:latin typeface="Avenir Next LT Pro"/>
                        </a:rPr>
                        <a:t>Identify and implement methods to secure cultural values.</a:t>
                      </a:r>
                      <a:endParaRPr lang="en-US" sz="850" b="0" i="0" u="none" strike="noStrike" baseline="0" noProof="0">
                        <a:solidFill>
                          <a:schemeClr val="tx1"/>
                        </a:solidFill>
                        <a:latin typeface="Avenir Next LT Pro"/>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US" sz="850" b="1" i="0" u="none" strike="noStrike" baseline="0" noProof="0">
                          <a:solidFill>
                            <a:srgbClr val="203864"/>
                          </a:solidFill>
                          <a:latin typeface="Avenir Next LT Pro"/>
                        </a:rPr>
                        <a:t>Allocate funding and resources to trust funds </a:t>
                      </a:r>
                      <a:r>
                        <a:rPr lang="en-US" sz="850" b="0" i="0" u="none" strike="noStrike" baseline="0" noProof="0">
                          <a:solidFill>
                            <a:schemeClr val="tx1"/>
                          </a:solidFill>
                          <a:latin typeface="Avenir Next LT Pro"/>
                        </a:rPr>
                        <a:t>for relocation.</a:t>
                      </a:r>
                      <a:endParaRPr lang="en-US" sz="850" b="1" i="0" u="none" strike="noStrike" baseline="0" noProof="0">
                        <a:solidFill>
                          <a:srgbClr val="203864"/>
                        </a:solidFill>
                        <a:latin typeface="Avenir Next LT Pro"/>
                      </a:endParaRPr>
                    </a:p>
                    <a:p>
                      <a:pPr marL="228600" lvl="0" indent="-228600">
                        <a:spcBef>
                          <a:spcPts val="200"/>
                        </a:spcBef>
                        <a:spcAft>
                          <a:spcPts val="200"/>
                        </a:spcAft>
                        <a:buAutoNum type="arabicPeriod"/>
                      </a:pPr>
                      <a:r>
                        <a:rPr lang="en-US" sz="850" b="1">
                          <a:solidFill>
                            <a:srgbClr val="203864"/>
                          </a:solidFill>
                          <a:latin typeface="Avenir Next LT Pro"/>
                        </a:rPr>
                        <a:t>Initiate programmes</a:t>
                      </a:r>
                      <a:r>
                        <a:rPr lang="en-US" sz="850" b="1">
                          <a:solidFill>
                            <a:schemeClr val="tx1"/>
                          </a:solidFill>
                          <a:latin typeface="Avenir Next LT Pro"/>
                        </a:rPr>
                        <a:t> </a:t>
                      </a:r>
                      <a:r>
                        <a:rPr lang="en-US" sz="850">
                          <a:latin typeface="Avenir Next LT Pro"/>
                        </a:rPr>
                        <a:t>such as coral reef resiliency programmes to implement ecosystem-based adaptation, biodiversity restoration projects, etc.</a:t>
                      </a:r>
                    </a:p>
                    <a:p>
                      <a:pPr marL="228600" lvl="0" indent="-228600">
                        <a:spcBef>
                          <a:spcPts val="200"/>
                        </a:spcBef>
                        <a:spcAft>
                          <a:spcPts val="200"/>
                        </a:spcAft>
                        <a:buAutoNum type="arabicPeriod"/>
                      </a:pPr>
                      <a:r>
                        <a:rPr lang="en-US" sz="850" b="1">
                          <a:solidFill>
                            <a:srgbClr val="203864"/>
                          </a:solidFill>
                          <a:latin typeface="Avenir Next LT Pro"/>
                        </a:rPr>
                        <a:t>Initiate projects </a:t>
                      </a:r>
                      <a:r>
                        <a:rPr lang="en-US" sz="850">
                          <a:latin typeface="Avenir Next LT Pro"/>
                        </a:rPr>
                        <a:t>for building seawalls, groynes, wave breakwaters and associated programmes to explore higher ground feasibility.</a:t>
                      </a:r>
                    </a:p>
                    <a:p>
                      <a:pPr marL="228600" lvl="0" indent="-228600">
                        <a:spcBef>
                          <a:spcPts val="200"/>
                        </a:spcBef>
                        <a:spcAft>
                          <a:spcPts val="200"/>
                        </a:spcAft>
                        <a:buAutoNum type="arabicPeriod"/>
                      </a:pPr>
                      <a:r>
                        <a:rPr lang="en-US" sz="850" b="1">
                          <a:solidFill>
                            <a:srgbClr val="203864"/>
                          </a:solidFill>
                          <a:latin typeface="Avenir Next LT Pro"/>
                        </a:rPr>
                        <a:t>Set-up social protection and climate risk-insurance schemes</a:t>
                      </a:r>
                      <a:r>
                        <a:rPr lang="en-US" sz="850">
                          <a:latin typeface="Avenir Next LT Pro"/>
                        </a:rPr>
                        <a:t> like parametric insurance based on climate scenarios, risk transfer mechanisms (e.g., insurance and catastrophe bonds).</a:t>
                      </a:r>
                    </a:p>
                    <a:p>
                      <a:pPr marL="228600" lvl="0" indent="-228600">
                        <a:spcBef>
                          <a:spcPts val="200"/>
                        </a:spcBef>
                        <a:spcAft>
                          <a:spcPts val="200"/>
                        </a:spcAft>
                        <a:buAutoNum type="arabicPeriod"/>
                      </a:pPr>
                      <a:r>
                        <a:rPr lang="en-US" sz="850" b="1" kern="1200">
                          <a:solidFill>
                            <a:schemeClr val="accent1">
                              <a:lumMod val="50000"/>
                            </a:schemeClr>
                          </a:solidFill>
                          <a:latin typeface="Avenir Next LT Pro"/>
                          <a:ea typeface="+mn-ea"/>
                          <a:cs typeface="+mn-cs"/>
                        </a:rPr>
                        <a:t>Initiate water desalination treatment </a:t>
                      </a:r>
                      <a:r>
                        <a:rPr lang="en-US" sz="850" kern="1200">
                          <a:solidFill>
                            <a:schemeClr val="tx1"/>
                          </a:solidFill>
                          <a:latin typeface="Avenir Next LT Pro"/>
                          <a:ea typeface="+mn-ea"/>
                          <a:cs typeface="+mn-cs"/>
                        </a:rPr>
                        <a:t>to support freshwater availability and freshwater ecosystem.</a:t>
                      </a:r>
                    </a:p>
                    <a:p>
                      <a:pPr marL="228600" lvl="0" indent="-228600">
                        <a:spcBef>
                          <a:spcPts val="200"/>
                        </a:spcBef>
                        <a:spcAft>
                          <a:spcPts val="200"/>
                        </a:spcAft>
                        <a:buAutoNum type="arabicPeriod"/>
                      </a:pPr>
                      <a:endParaRPr lang="en-US" sz="85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Lack of centralized repositories</a:t>
                      </a:r>
                      <a:r>
                        <a:rPr lang="en-US" sz="850">
                          <a:latin typeface="Avenir Next LT Pro"/>
                        </a:rPr>
                        <a:t> for storage and retrieval of environmental data.</a:t>
                      </a:r>
                    </a:p>
                    <a:p>
                      <a:pPr marL="171450" lvl="0" indent="-171450">
                        <a:spcBef>
                          <a:spcPts val="200"/>
                        </a:spcBef>
                        <a:spcAft>
                          <a:spcPts val="200"/>
                        </a:spcAft>
                        <a:buFont typeface="Arial" panose="020B0604020202020204" pitchFamily="34" charset="0"/>
                        <a:buChar char="•"/>
                      </a:pPr>
                      <a:r>
                        <a:rPr lang="en-NP" sz="850" b="1">
                          <a:solidFill>
                            <a:srgbClr val="203864"/>
                          </a:solidFill>
                          <a:latin typeface="Avenir Next LT Pro"/>
                        </a:rPr>
                        <a:t>Lack of historical and current sea level rise data</a:t>
                      </a:r>
                      <a:r>
                        <a:rPr lang="en-NP" sz="850">
                          <a:latin typeface="Avenir Next LT Pro"/>
                        </a:rPr>
                        <a:t> to inform decision making and information management</a:t>
                      </a:r>
                      <a:r>
                        <a:rPr lang="en-CA" sz="850">
                          <a:latin typeface="Avenir Next LT Pro"/>
                        </a:rPr>
                        <a:t>.</a:t>
                      </a:r>
                      <a:endParaRPr lang="en-US" sz="850">
                        <a:latin typeface="Avenir Next LT Pro"/>
                      </a:endParaRPr>
                    </a:p>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Lack of </a:t>
                      </a:r>
                      <a:r>
                        <a:rPr lang="en-US" sz="850" b="1" err="1">
                          <a:solidFill>
                            <a:srgbClr val="203864"/>
                          </a:solidFill>
                          <a:latin typeface="Avenir Next LT Pro"/>
                        </a:rPr>
                        <a:t>i</a:t>
                      </a:r>
                      <a:r>
                        <a:rPr lang="en-NP" sz="850" b="1">
                          <a:solidFill>
                            <a:srgbClr val="203864"/>
                          </a:solidFill>
                          <a:latin typeface="Avenir Next LT Pro"/>
                        </a:rPr>
                        <a:t>mpact based early warning systems</a:t>
                      </a:r>
                      <a:r>
                        <a:rPr lang="en-NP" sz="850">
                          <a:latin typeface="Avenir Next LT Pro"/>
                        </a:rPr>
                        <a:t> for cyclonic storm surge</a:t>
                      </a:r>
                      <a:r>
                        <a:rPr lang="en-CA" sz="850">
                          <a:latin typeface="Avenir Next LT Pro"/>
                        </a:rPr>
                        <a:t>.</a:t>
                      </a:r>
                      <a:endParaRPr lang="en-US" sz="850">
                        <a:latin typeface="Avenir Next LT Pro"/>
                      </a:endParaRPr>
                    </a:p>
                    <a:p>
                      <a:pPr marL="171450" marR="0" lvl="0" indent="-171450" algn="l">
                        <a:lnSpc>
                          <a:spcPct val="100000"/>
                        </a:lnSpc>
                        <a:spcBef>
                          <a:spcPts val="200"/>
                        </a:spcBef>
                        <a:spcAft>
                          <a:spcPts val="200"/>
                        </a:spcAft>
                        <a:buClrTx/>
                        <a:buSzTx/>
                        <a:buFont typeface="Arial" panose="020B0604020202020204" pitchFamily="34" charset="0"/>
                        <a:buChar char="•"/>
                      </a:pPr>
                      <a:r>
                        <a:rPr lang="en-US" sz="850" b="1">
                          <a:solidFill>
                            <a:srgbClr val="203864"/>
                          </a:solidFill>
                          <a:latin typeface="Avenir Next LT Pro"/>
                        </a:rPr>
                        <a:t>Guidelines for mapping and relocating</a:t>
                      </a:r>
                      <a:r>
                        <a:rPr lang="en-US" sz="850">
                          <a:latin typeface="Avenir Next LT Pro"/>
                        </a:rPr>
                        <a:t> most vulnerable and high-risk location and communities.</a:t>
                      </a:r>
                      <a:endParaRPr lang="en-NP" sz="85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NP" sz="850" b="1">
                          <a:solidFill>
                            <a:srgbClr val="203864"/>
                          </a:solidFill>
                          <a:latin typeface="Avenir Next LT Pro"/>
                        </a:rPr>
                        <a:t>Capacity building </a:t>
                      </a:r>
                      <a:r>
                        <a:rPr lang="en-NP" sz="850">
                          <a:latin typeface="Avenir Next LT Pro"/>
                        </a:rPr>
                        <a:t>to relevant officials and authorities</a:t>
                      </a:r>
                      <a:r>
                        <a:rPr lang="en-CA" sz="850">
                          <a:latin typeface="Avenir Next LT Pro"/>
                        </a:rPr>
                        <a:t>.</a:t>
                      </a:r>
                      <a:endParaRPr lang="en-US" sz="850">
                        <a:latin typeface="Avenir Next LT Pro"/>
                      </a:endParaRPr>
                    </a:p>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Support for the implementation </a:t>
                      </a:r>
                      <a:r>
                        <a:rPr lang="en-US" sz="850">
                          <a:latin typeface="Avenir Next LT Pro"/>
                        </a:rPr>
                        <a:t>of Policies for aquaculture, urban infrastructure, integrated coastal management as well as flood-related disaster risk responses.</a:t>
                      </a:r>
                    </a:p>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Management system</a:t>
                      </a:r>
                      <a:r>
                        <a:rPr lang="en-US" sz="850">
                          <a:latin typeface="Avenir Next LT Pro"/>
                        </a:rPr>
                        <a:t> for loss and damage recovery.</a:t>
                      </a:r>
                    </a:p>
                    <a:p>
                      <a:pPr marL="171450" marR="0" lvl="0" indent="-171450" algn="l">
                        <a:lnSpc>
                          <a:spcPct val="100000"/>
                        </a:lnSpc>
                        <a:spcBef>
                          <a:spcPts val="200"/>
                        </a:spcBef>
                        <a:spcAft>
                          <a:spcPts val="200"/>
                        </a:spcAft>
                        <a:buClrTx/>
                        <a:buSzTx/>
                        <a:buFont typeface="Arial" panose="020B0604020202020204" pitchFamily="34" charset="0"/>
                        <a:buChar char="•"/>
                      </a:pPr>
                      <a:r>
                        <a:rPr lang="en-US" sz="850" b="1">
                          <a:solidFill>
                            <a:srgbClr val="203864"/>
                          </a:solidFill>
                          <a:latin typeface="Avenir Next LT Pro"/>
                        </a:rPr>
                        <a:t>Insurance schemes tailored</a:t>
                      </a:r>
                      <a:r>
                        <a:rPr lang="en-US" sz="850">
                          <a:latin typeface="Avenir Next LT Pro"/>
                        </a:rPr>
                        <a:t> to sea level rise impacts; forecast based finance solution.</a:t>
                      </a:r>
                    </a:p>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Early warning systems </a:t>
                      </a:r>
                      <a:r>
                        <a:rPr lang="en-US" sz="850">
                          <a:latin typeface="Avenir Next LT Pro"/>
                        </a:rPr>
                        <a:t>catered to SLR including tidal patterns, storm surge forecasts.</a:t>
                      </a:r>
                    </a:p>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Finding proper locations</a:t>
                      </a:r>
                      <a:r>
                        <a:rPr lang="en-US" sz="850">
                          <a:latin typeface="Avenir Next LT Pro"/>
                        </a:rPr>
                        <a:t> for new settlement.</a:t>
                      </a:r>
                    </a:p>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Plans to deal with displaced populations,</a:t>
                      </a:r>
                      <a:r>
                        <a:rPr lang="en-US" sz="850">
                          <a:latin typeface="Avenir Next LT Pro"/>
                        </a:rPr>
                        <a:t> adapting socio- economic activity in new locations.</a:t>
                      </a:r>
                    </a:p>
                    <a:p>
                      <a:pPr marL="171450" marR="0" lvl="0" indent="-171450" algn="l">
                        <a:lnSpc>
                          <a:spcPct val="100000"/>
                        </a:lnSpc>
                        <a:spcBef>
                          <a:spcPts val="200"/>
                        </a:spcBef>
                        <a:spcAft>
                          <a:spcPts val="200"/>
                        </a:spcAft>
                        <a:buClrTx/>
                        <a:buSzTx/>
                        <a:buFont typeface="Arial" panose="020B0604020202020204" pitchFamily="34" charset="0"/>
                        <a:buChar char="•"/>
                      </a:pPr>
                      <a:r>
                        <a:rPr lang="en-US" sz="850" b="1">
                          <a:solidFill>
                            <a:srgbClr val="203864"/>
                          </a:solidFill>
                          <a:latin typeface="Avenir Next LT Pro"/>
                        </a:rPr>
                        <a:t>Best practice sharing</a:t>
                      </a:r>
                      <a:r>
                        <a:rPr lang="en-US" sz="850">
                          <a:latin typeface="Avenir Next LT Pro"/>
                        </a:rPr>
                        <a:t> on legislations and legal frameworks.</a:t>
                      </a:r>
                    </a:p>
                    <a:p>
                      <a:pPr marL="171450" lvl="0" indent="-171450">
                        <a:spcBef>
                          <a:spcPts val="200"/>
                        </a:spcBef>
                        <a:spcAft>
                          <a:spcPts val="200"/>
                        </a:spcAft>
                        <a:buFont typeface="Arial" panose="020B0604020202020204" pitchFamily="34" charset="0"/>
                        <a:buChar char="•"/>
                      </a:pPr>
                      <a:r>
                        <a:rPr lang="en-US" sz="850" b="1">
                          <a:solidFill>
                            <a:srgbClr val="203864"/>
                          </a:solidFill>
                          <a:latin typeface="Avenir Next LT Pro"/>
                        </a:rPr>
                        <a:t>Capacity building &amp; campaign program</a:t>
                      </a:r>
                      <a:r>
                        <a:rPr lang="en-US" sz="850">
                          <a:latin typeface="Avenir Next LT Pro"/>
                        </a:rPr>
                        <a:t> to improve climate literacy and for shifting livelihood.</a:t>
                      </a:r>
                    </a:p>
                    <a:p>
                      <a:pPr marL="171450" marR="0" lvl="0" indent="-171450" algn="l">
                        <a:lnSpc>
                          <a:spcPct val="100000"/>
                        </a:lnSpc>
                        <a:spcBef>
                          <a:spcPts val="200"/>
                        </a:spcBef>
                        <a:spcAft>
                          <a:spcPts val="200"/>
                        </a:spcAft>
                        <a:buClrTx/>
                        <a:buSzTx/>
                        <a:buFont typeface="Arial" panose="020B0604020202020204" pitchFamily="34" charset="0"/>
                        <a:buChar char="•"/>
                      </a:pPr>
                      <a:r>
                        <a:rPr lang="en-US" sz="850" b="1">
                          <a:solidFill>
                            <a:srgbClr val="203864"/>
                          </a:solidFill>
                          <a:latin typeface="Avenir Next LT Pro"/>
                        </a:rPr>
                        <a:t>Build partnerships with scientific institutions, developers</a:t>
                      </a:r>
                      <a:r>
                        <a:rPr lang="en-US" sz="850">
                          <a:latin typeface="Avenir Next LT Pro"/>
                        </a:rPr>
                        <a:t> for digital and AI solutions.</a:t>
                      </a:r>
                      <a:endParaRPr lang="en-US" sz="85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(Exploring policy options and strategies to reduce identified risks and vulnerabilities)</a:t>
            </a:r>
          </a:p>
        </p:txBody>
      </p:sp>
      <p:sp>
        <p:nvSpPr>
          <p:cNvPr id="4" name="TextBox 3">
            <a:extLst>
              <a:ext uri="{FF2B5EF4-FFF2-40B4-BE49-F238E27FC236}">
                <a16:creationId xmlns:a16="http://schemas.microsoft.com/office/drawing/2014/main" id="{7BB49C36-A30D-FC31-43DA-9F276C82F588}"/>
              </a:ext>
            </a:extLst>
          </p:cNvPr>
          <p:cNvSpPr txBox="1"/>
          <p:nvPr/>
        </p:nvSpPr>
        <p:spPr>
          <a:xfrm>
            <a:off x="153951" y="1104105"/>
            <a:ext cx="11303094" cy="261610"/>
          </a:xfrm>
          <a:prstGeom prst="rect">
            <a:avLst/>
          </a:prstGeom>
          <a:noFill/>
        </p:spPr>
        <p:txBody>
          <a:bodyPr wrap="none" rtlCol="0">
            <a:spAutoFit/>
          </a:bodyPr>
          <a:lstStyle>
            <a:defPPr>
              <a:defRPr lang="en-NP"/>
            </a:defPPr>
            <a:lvl1pPr marR="0" lvl="0" indent="0" fontAlgn="auto">
              <a:lnSpc>
                <a:spcPct val="100000"/>
              </a:lnSpc>
              <a:spcBef>
                <a:spcPts val="0"/>
              </a:spcBef>
              <a:spcAft>
                <a:spcPts val="0"/>
              </a:spcAft>
              <a:buClrTx/>
              <a:buSzTx/>
              <a:buFontTx/>
              <a:buNone/>
              <a:tabLst/>
              <a:defRPr kumimoji="0" sz="1100" b="1" u="none" strike="noStrike" cap="none" spc="0" normalizeH="0" baseline="0">
                <a:ln>
                  <a:noFill/>
                </a:ln>
                <a:solidFill>
                  <a:schemeClr val="accent5">
                    <a:lumMod val="50000"/>
                  </a:scheme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Triggers: </a:t>
            </a:r>
            <a:r>
              <a:rPr kumimoji="0" lang="en-NP" sz="1100" b="0"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Results from risk and vulnerability assessments indicate significant potential impacts that warrant protective and adaptation policies, legislations, regulatory options</a:t>
            </a:r>
          </a:p>
        </p:txBody>
      </p:sp>
    </p:spTree>
    <p:extLst>
      <p:ext uri="{BB962C8B-B14F-4D97-AF65-F5344CB8AC3E}">
        <p14:creationId xmlns:p14="http://schemas.microsoft.com/office/powerpoint/2010/main" val="3598490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8223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5949" y="1638"/>
            <a:ext cx="12191999" cy="841151"/>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2991525"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SEA LEVEL RISE</a:t>
            </a: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980503695"/>
              </p:ext>
            </p:extLst>
          </p:nvPr>
        </p:nvGraphicFramePr>
        <p:xfrm>
          <a:off x="149190" y="1381100"/>
          <a:ext cx="11888851" cy="3244117"/>
        </p:xfrm>
        <a:graphic>
          <a:graphicData uri="http://schemas.openxmlformats.org/drawingml/2006/table">
            <a:tbl>
              <a:tblPr firstRow="1" bandRow="1">
                <a:tableStyleId>{5940675A-B579-460E-94D1-54222C63F5DA}</a:tableStyleId>
              </a:tblPr>
              <a:tblGrid>
                <a:gridCol w="8780498">
                  <a:extLst>
                    <a:ext uri="{9D8B030D-6E8A-4147-A177-3AD203B41FA5}">
                      <a16:colId xmlns:a16="http://schemas.microsoft.com/office/drawing/2014/main" val="2816558029"/>
                    </a:ext>
                  </a:extLst>
                </a:gridCol>
                <a:gridCol w="1485900">
                  <a:extLst>
                    <a:ext uri="{9D8B030D-6E8A-4147-A177-3AD203B41FA5}">
                      <a16:colId xmlns:a16="http://schemas.microsoft.com/office/drawing/2014/main" val="1300160662"/>
                    </a:ext>
                  </a:extLst>
                </a:gridCol>
                <a:gridCol w="1622453">
                  <a:extLst>
                    <a:ext uri="{9D8B030D-6E8A-4147-A177-3AD203B41FA5}">
                      <a16:colId xmlns:a16="http://schemas.microsoft.com/office/drawing/2014/main" val="3786587790"/>
                    </a:ext>
                  </a:extLst>
                </a:gridCol>
              </a:tblGrid>
              <a:tr h="257077">
                <a:tc>
                  <a:txBody>
                    <a:bodyPr/>
                    <a:lstStyle/>
                    <a:p>
                      <a:r>
                        <a:rPr lang="en-NP" sz="95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918583">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Improve early warning and monitoring systems.</a:t>
                      </a:r>
                      <a:br>
                        <a:rPr lang="en-US" sz="950" b="1">
                          <a:solidFill>
                            <a:srgbClr val="203864"/>
                          </a:solidFill>
                          <a:latin typeface="Avenir Next LT Pro" panose="020B0504020202020204" pitchFamily="34" charset="77"/>
                        </a:rPr>
                      </a:br>
                      <a:endParaRPr lang="en-US" sz="950" b="1">
                        <a:solidFill>
                          <a:srgbClr val="203864"/>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Implement and strengthen building code plans</a:t>
                      </a:r>
                      <a:r>
                        <a:rPr lang="en-US" sz="950">
                          <a:latin typeface="Avenir Next LT Pro" panose="020B0504020202020204" pitchFamily="34" charset="77"/>
                        </a:rPr>
                        <a:t>, raising house elevation, flood-proofing homes, improving drainage systems.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Implement soft adaptation measures </a:t>
                      </a:r>
                      <a:r>
                        <a:rPr lang="en-US" sz="950">
                          <a:latin typeface="Avenir Next LT Pro" panose="020B0504020202020204" pitchFamily="34" charset="77"/>
                        </a:rPr>
                        <a:t>– e.g., beach nourishment, dunes.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Implement h</a:t>
                      </a:r>
                      <a:r>
                        <a:rPr lang="en-NP" sz="950" b="1">
                          <a:solidFill>
                            <a:srgbClr val="203864"/>
                          </a:solidFill>
                          <a:latin typeface="Avenir Next LT Pro" panose="020B0504020202020204" pitchFamily="34" charset="77"/>
                        </a:rPr>
                        <a:t>ard adaptation measures </a:t>
                      </a:r>
                      <a:r>
                        <a:rPr lang="en-NP" sz="950">
                          <a:latin typeface="Avenir Next LT Pro" panose="020B0504020202020204" pitchFamily="34" charset="77"/>
                        </a:rPr>
                        <a:t>– </a:t>
                      </a:r>
                      <a:r>
                        <a:rPr lang="en-CA" sz="950">
                          <a:latin typeface="Avenir Next LT Pro" panose="020B0504020202020204" pitchFamily="34" charset="77"/>
                        </a:rPr>
                        <a:t>e.g., </a:t>
                      </a:r>
                      <a:r>
                        <a:rPr lang="en-US" sz="950">
                          <a:latin typeface="Avenir Next LT Pro" panose="020B0504020202020204" pitchFamily="34" charset="77"/>
                        </a:rPr>
                        <a:t>dikes, seawalls, storm surge barriers, sandbags, groynes, breakwaters to protect against flooding; soft structures such as beach and shore nourishment, beach-dune systems.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Apply nature-based solutions </a:t>
                      </a:r>
                      <a:r>
                        <a:rPr lang="en-US" sz="950">
                          <a:latin typeface="Avenir Next LT Pro" panose="020B0504020202020204" pitchFamily="34" charset="77"/>
                        </a:rPr>
                        <a:t>– e.g., conserving, expanding and/ or rehabilitating mangrove, saltmarshes, vetiver grass plantations, coral reef resiliency programmes.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Barricade areas </a:t>
                      </a:r>
                      <a:r>
                        <a:rPr lang="en-US" sz="950">
                          <a:latin typeface="Avenir Next LT Pro" panose="020B0504020202020204" pitchFamily="34" charset="77"/>
                        </a:rPr>
                        <a:t>identified as unsafe through escarpment or physical infrastructures.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50">
                        <a:solidFill>
                          <a:srgbClr val="203864"/>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Construct heightened dikes or freshwater retention ponds </a:t>
                      </a:r>
                      <a:r>
                        <a:rPr lang="en-US" sz="950">
                          <a:latin typeface="Avenir Next LT Pro" panose="020B0504020202020204" pitchFamily="34" charset="77"/>
                        </a:rPr>
                        <a:t>to halt salinity ingress due to storm surges.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Develop climate resilient crops and plantation </a:t>
                      </a:r>
                      <a:r>
                        <a:rPr lang="en-US" sz="950">
                          <a:latin typeface="Avenir Next LT Pro" panose="020B0504020202020204" pitchFamily="34" charset="77"/>
                        </a:rPr>
                        <a:t>of saline tolerant seeds.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Initiate land reclamation strategies </a:t>
                      </a:r>
                      <a:r>
                        <a:rPr lang="en-US" sz="950">
                          <a:latin typeface="Avenir Next LT Pro" panose="020B0504020202020204" pitchFamily="34" charset="77"/>
                        </a:rPr>
                        <a:t>– e.g., ground raising, reclamation through polders, and elevated base height of future reclaimed land. Implement strategies to elevate the base height of future reclaimed lands, making them less susceptible to flooding.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50" b="1">
                          <a:solidFill>
                            <a:srgbClr val="203864"/>
                          </a:solidFill>
                          <a:latin typeface="Avenir Next LT Pro" panose="020B0504020202020204" pitchFamily="34" charset="77"/>
                        </a:rPr>
                        <a:t>Investment in sea walls/dikes </a:t>
                      </a:r>
                      <a:r>
                        <a:rPr lang="en-US" sz="950">
                          <a:latin typeface="Avenir Next LT Pro" panose="020B0504020202020204" pitchFamily="34" charset="77"/>
                        </a:rPr>
                        <a:t>along the coastal areas.</a:t>
                      </a:r>
                      <a:endParaRPr lang="en-NP" sz="9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P" sz="950" b="1">
                          <a:solidFill>
                            <a:srgbClr val="203864"/>
                          </a:solidFill>
                          <a:latin typeface="Avenir Next LT Pro" panose="020B0504020202020204" pitchFamily="34" charset="77"/>
                        </a:rPr>
                        <a:t>Methods for </a:t>
                      </a:r>
                      <a:r>
                        <a:rPr lang="en-US" sz="950" b="1">
                          <a:solidFill>
                            <a:srgbClr val="203864"/>
                          </a:solidFill>
                          <a:latin typeface="Avenir Next LT Pro" panose="020B0504020202020204" pitchFamily="34" charset="77"/>
                        </a:rPr>
                        <a:t>estimations of amounts of cement, and natural plants </a:t>
                      </a:r>
                      <a:r>
                        <a:rPr lang="en-US" sz="950">
                          <a:latin typeface="Avenir Next LT Pro" panose="020B0504020202020204" pitchFamily="34" charset="77"/>
                        </a:rPr>
                        <a:t>(barriers) needed to protect coastal areas from rising sea level water.</a:t>
                      </a:r>
                      <a:endParaRPr lang="en-NP" sz="95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P" sz="95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P" sz="950" b="1">
                          <a:solidFill>
                            <a:srgbClr val="203864"/>
                          </a:solidFill>
                          <a:latin typeface="Avenir Next LT Pro" panose="020B0504020202020204" pitchFamily="34" charset="77"/>
                        </a:rPr>
                        <a:t>Tools and </a:t>
                      </a:r>
                      <a:r>
                        <a:rPr lang="en-CA" sz="950" b="1">
                          <a:solidFill>
                            <a:srgbClr val="203864"/>
                          </a:solidFill>
                          <a:latin typeface="Avenir Next LT Pro" panose="020B0504020202020204" pitchFamily="34" charset="77"/>
                        </a:rPr>
                        <a:t>applications </a:t>
                      </a:r>
                      <a:r>
                        <a:rPr lang="en-NP" sz="950">
                          <a:latin typeface="Avenir Next LT Pro" panose="020B0504020202020204" pitchFamily="34" charset="77"/>
                        </a:rPr>
                        <a:t>for fisheries management</a:t>
                      </a:r>
                      <a:r>
                        <a:rPr lang="en-CA" sz="950">
                          <a:latin typeface="Avenir Next LT Pro" panose="020B0504020202020204" pitchFamily="34" charset="77"/>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P" sz="950">
                        <a:latin typeface="Avenir Next LT Pro" panose="020B0504020202020204" pitchFamily="34" charset="77"/>
                      </a:endParaRPr>
                    </a:p>
                    <a:p>
                      <a:pPr marL="171450" indent="-171450">
                        <a:buFont typeface="Arial" panose="020B0604020202020204" pitchFamily="34" charset="0"/>
                        <a:buChar char="•"/>
                      </a:pPr>
                      <a:r>
                        <a:rPr lang="en-NP" sz="950" b="1">
                          <a:solidFill>
                            <a:srgbClr val="203864"/>
                          </a:solidFill>
                          <a:latin typeface="Avenir Next LT Pro" panose="020B0504020202020204" pitchFamily="34" charset="77"/>
                        </a:rPr>
                        <a:t>Plans for adapting to changing crop patterns</a:t>
                      </a:r>
                      <a:r>
                        <a:rPr lang="en-CA" sz="950" b="1">
                          <a:solidFill>
                            <a:srgbClr val="203864"/>
                          </a:solidFill>
                          <a:latin typeface="Avenir Next LT Pro" panose="020B0504020202020204" pitchFamily="34" charset="77"/>
                        </a:rPr>
                        <a:t>.</a:t>
                      </a:r>
                      <a:endParaRPr lang="en-NP" sz="950" b="1">
                        <a:solidFill>
                          <a:srgbClr val="203864"/>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3. ADAPTATION IMPLEMENTATION </a:t>
            </a:r>
            <a:endPar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4" name="TextBox 3">
            <a:extLst>
              <a:ext uri="{FF2B5EF4-FFF2-40B4-BE49-F238E27FC236}">
                <a16:creationId xmlns:a16="http://schemas.microsoft.com/office/drawing/2014/main" id="{7BB49C36-A30D-FC31-43DA-9F276C82F588}"/>
              </a:ext>
            </a:extLst>
          </p:cNvPr>
          <p:cNvSpPr txBox="1"/>
          <p:nvPr/>
        </p:nvSpPr>
        <p:spPr>
          <a:xfrm>
            <a:off x="149188" y="1123230"/>
            <a:ext cx="120180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 </a:t>
            </a:r>
            <a:r>
              <a:rPr kumimoji="0" lang="en-NP"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Floods and inundation starting to cause loss of territory, loss of cultural sites, SLR threatens coastal ecosystems, decreased agricultural production, porous and salty soils, decrease of fish stocks </a:t>
            </a:r>
          </a:p>
        </p:txBody>
      </p:sp>
      <p:graphicFrame>
        <p:nvGraphicFramePr>
          <p:cNvPr id="2" name="Table 1">
            <a:extLst>
              <a:ext uri="{FF2B5EF4-FFF2-40B4-BE49-F238E27FC236}">
                <a16:creationId xmlns:a16="http://schemas.microsoft.com/office/drawing/2014/main" id="{11A091A1-8585-88AC-2856-D25444DD0E6E}"/>
              </a:ext>
            </a:extLst>
          </p:cNvPr>
          <p:cNvGraphicFramePr>
            <a:graphicFrameLocks noGrp="1"/>
          </p:cNvGraphicFramePr>
          <p:nvPr>
            <p:extLst>
              <p:ext uri="{D42A27DB-BD31-4B8C-83A1-F6EECF244321}">
                <p14:modId xmlns:p14="http://schemas.microsoft.com/office/powerpoint/2010/main" val="3346274213"/>
              </p:ext>
            </p:extLst>
          </p:nvPr>
        </p:nvGraphicFramePr>
        <p:xfrm>
          <a:off x="149188" y="4888907"/>
          <a:ext cx="11884089" cy="1973580"/>
        </p:xfrm>
        <a:graphic>
          <a:graphicData uri="http://schemas.openxmlformats.org/drawingml/2006/table">
            <a:tbl>
              <a:tblPr firstRow="1" bandRow="1">
                <a:tableStyleId>{5940675A-B579-460E-94D1-54222C63F5DA}</a:tableStyleId>
              </a:tblPr>
              <a:tblGrid>
                <a:gridCol w="8809075">
                  <a:extLst>
                    <a:ext uri="{9D8B030D-6E8A-4147-A177-3AD203B41FA5}">
                      <a16:colId xmlns:a16="http://schemas.microsoft.com/office/drawing/2014/main" val="3554611183"/>
                    </a:ext>
                  </a:extLst>
                </a:gridCol>
                <a:gridCol w="1443037">
                  <a:extLst>
                    <a:ext uri="{9D8B030D-6E8A-4147-A177-3AD203B41FA5}">
                      <a16:colId xmlns:a16="http://schemas.microsoft.com/office/drawing/2014/main" val="3373182884"/>
                    </a:ext>
                  </a:extLst>
                </a:gridCol>
                <a:gridCol w="1631977">
                  <a:extLst>
                    <a:ext uri="{9D8B030D-6E8A-4147-A177-3AD203B41FA5}">
                      <a16:colId xmlns:a16="http://schemas.microsoft.com/office/drawing/2014/main" val="79416491"/>
                    </a:ext>
                  </a:extLst>
                </a:gridCol>
              </a:tblGrid>
              <a:tr h="1864615">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Continuously update adaptation plan </a:t>
                      </a:r>
                      <a:r>
                        <a:rPr lang="en-US" sz="950">
                          <a:latin typeface="Avenir Next LT Pro" panose="020B0504020202020204" pitchFamily="34" charset="77"/>
                        </a:rPr>
                        <a:t>according to best available science.</a:t>
                      </a:r>
                      <a:br>
                        <a:rPr lang="en-US" sz="950">
                          <a:latin typeface="Avenir Next LT Pro" panose="020B0504020202020204" pitchFamily="34" charset="77"/>
                        </a:rPr>
                      </a:b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Improve ocean model systems </a:t>
                      </a:r>
                      <a:r>
                        <a:rPr lang="en-US" sz="950">
                          <a:latin typeface="Avenir Next LT Pro" panose="020B0504020202020204" pitchFamily="34" charset="77"/>
                        </a:rPr>
                        <a:t>for future projections.</a:t>
                      </a:r>
                      <a:br>
                        <a:rPr lang="en-US" sz="950">
                          <a:latin typeface="Avenir Next LT Pro" panose="020B0504020202020204" pitchFamily="34" charset="77"/>
                        </a:rPr>
                      </a:br>
                      <a:endParaRPr lang="en-US" sz="9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Initiate adaptive social protection schemes</a:t>
                      </a:r>
                      <a:r>
                        <a:rPr lang="en-US" sz="950" b="1">
                          <a:solidFill>
                            <a:schemeClr val="tx1"/>
                          </a:solidFill>
                          <a:latin typeface="Avenir Next LT Pro" panose="020B0504020202020204" pitchFamily="34" charset="77"/>
                        </a:rPr>
                        <a:t> </a:t>
                      </a:r>
                      <a:r>
                        <a:rPr lang="en-US" sz="950" b="0">
                          <a:solidFill>
                            <a:schemeClr val="tx1"/>
                          </a:solidFill>
                          <a:latin typeface="Avenir Next LT Pro" panose="020B0504020202020204" pitchFamily="34" charset="77"/>
                        </a:rPr>
                        <a:t>that can respond to changing sea level rise scenarios.</a:t>
                      </a:r>
                      <a:br>
                        <a:rPr lang="en-US" sz="950" b="0">
                          <a:solidFill>
                            <a:schemeClr val="tx1"/>
                          </a:solidFill>
                          <a:latin typeface="Avenir Next LT Pro" panose="020B0504020202020204" pitchFamily="34" charset="77"/>
                        </a:rPr>
                      </a:br>
                      <a:endParaRPr lang="en-US" sz="950" b="1">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a:solidFill>
                            <a:srgbClr val="203864"/>
                          </a:solidFill>
                          <a:latin typeface="Avenir Next LT Pro" panose="020B0504020202020204" pitchFamily="34" charset="77"/>
                        </a:rPr>
                        <a:t>Repair, improve, construct and rehabilitate coastal polders, sea dikes or embankments </a:t>
                      </a:r>
                      <a:r>
                        <a:rPr lang="en-US" sz="950">
                          <a:latin typeface="Avenir Next LT Pro" panose="020B0504020202020204" pitchFamily="34" charset="77"/>
                        </a:rPr>
                        <a:t>considering sea-level rise and extreme storm surge height under varying climate change scenarios.</a:t>
                      </a:r>
                      <a:br>
                        <a:rPr lang="en-US" sz="950">
                          <a:latin typeface="Avenir Next LT Pro" panose="020B0504020202020204" pitchFamily="34" charset="77"/>
                        </a:rPr>
                      </a:br>
                      <a:endParaRPr lang="en-US" sz="950">
                        <a:latin typeface="Avenir Next LT Pro" panose="020B0504020202020204" pitchFamily="34" charset="77"/>
                      </a:endParaRPr>
                    </a:p>
                    <a:p>
                      <a:pPr marL="228600" indent="-228600">
                        <a:buFont typeface="+mj-lt"/>
                        <a:buAutoNum type="arabicPeriod"/>
                      </a:pPr>
                      <a:r>
                        <a:rPr lang="en-US" sz="950" b="1">
                          <a:solidFill>
                            <a:srgbClr val="203864"/>
                          </a:solidFill>
                          <a:latin typeface="Avenir Next LT Pro" panose="020B0504020202020204" pitchFamily="34" charset="77"/>
                        </a:rPr>
                        <a:t>Implement fortification of hard and soft coastal sea walls.</a:t>
                      </a:r>
                      <a:br>
                        <a:rPr lang="en-US" sz="950" b="1">
                          <a:solidFill>
                            <a:srgbClr val="203864"/>
                          </a:solidFill>
                          <a:latin typeface="Avenir Next LT Pro" panose="020B0504020202020204" pitchFamily="34" charset="77"/>
                        </a:rPr>
                      </a:br>
                      <a:endParaRPr lang="en-US" sz="950">
                        <a:latin typeface="Avenir Next LT Pro" panose="020B0504020202020204" pitchFamily="34" charset="77"/>
                      </a:endParaRPr>
                    </a:p>
                    <a:p>
                      <a:pPr marL="228600" indent="-228600">
                        <a:buFont typeface="+mj-lt"/>
                        <a:buAutoNum type="arabicPeriod"/>
                      </a:pPr>
                      <a:r>
                        <a:rPr lang="en-US" sz="950" b="1">
                          <a:solidFill>
                            <a:srgbClr val="203864"/>
                          </a:solidFill>
                          <a:latin typeface="Avenir Next LT Pro" panose="020B0504020202020204" pitchFamily="34" charset="77"/>
                        </a:rPr>
                        <a:t>Operationalize monitoring and evaluation for polder/embankment management and allocate funds </a:t>
                      </a:r>
                      <a:r>
                        <a:rPr lang="en-US" sz="950">
                          <a:latin typeface="Avenir Next LT Pro" panose="020B0504020202020204" pitchFamily="34" charset="77"/>
                        </a:rPr>
                        <a:t>for emergency responses and recovery of damaged polders.</a:t>
                      </a:r>
                      <a:endParaRPr lang="en-NP" sz="9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P" sz="9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NP" sz="9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54572236"/>
                  </a:ext>
                </a:extLst>
              </a:tr>
            </a:tbl>
          </a:graphicData>
        </a:graphic>
      </p:graphicFrame>
      <p:sp>
        <p:nvSpPr>
          <p:cNvPr id="5" name="TextBox 4">
            <a:extLst>
              <a:ext uri="{FF2B5EF4-FFF2-40B4-BE49-F238E27FC236}">
                <a16:creationId xmlns:a16="http://schemas.microsoft.com/office/drawing/2014/main" id="{EFC83E0C-ED5F-B7E4-0568-01FF4F615E57}"/>
              </a:ext>
            </a:extLst>
          </p:cNvPr>
          <p:cNvSpPr txBox="1"/>
          <p:nvPr/>
        </p:nvSpPr>
        <p:spPr>
          <a:xfrm>
            <a:off x="149188" y="4628013"/>
            <a:ext cx="7584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NP"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 </a:t>
            </a:r>
            <a:r>
              <a:rPr kumimoji="0" lang="en-NP" sz="1000" b="0"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Protection measures unable to keep up with rate of sea level rise; coastal ecosystems and mangroves are threatened</a:t>
            </a:r>
          </a:p>
        </p:txBody>
      </p:sp>
    </p:spTree>
    <p:extLst>
      <p:ext uri="{BB962C8B-B14F-4D97-AF65-F5344CB8AC3E}">
        <p14:creationId xmlns:p14="http://schemas.microsoft.com/office/powerpoint/2010/main" val="1151791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8223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5949" y="1638"/>
            <a:ext cx="12191999" cy="841151"/>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2991525"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SEA LEVEL RISE</a:t>
            </a: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3449758361"/>
              </p:ext>
            </p:extLst>
          </p:nvPr>
        </p:nvGraphicFramePr>
        <p:xfrm>
          <a:off x="153948" y="1638134"/>
          <a:ext cx="11884089" cy="2026920"/>
        </p:xfrm>
        <a:graphic>
          <a:graphicData uri="http://schemas.openxmlformats.org/drawingml/2006/table">
            <a:tbl>
              <a:tblPr firstRow="1" bandRow="1">
                <a:tableStyleId>{5940675A-B579-460E-94D1-54222C63F5DA}</a:tableStyleId>
              </a:tblPr>
              <a:tblGrid>
                <a:gridCol w="6065028">
                  <a:extLst>
                    <a:ext uri="{9D8B030D-6E8A-4147-A177-3AD203B41FA5}">
                      <a16:colId xmlns:a16="http://schemas.microsoft.com/office/drawing/2014/main" val="2816558029"/>
                    </a:ext>
                  </a:extLst>
                </a:gridCol>
                <a:gridCol w="2332704">
                  <a:extLst>
                    <a:ext uri="{9D8B030D-6E8A-4147-A177-3AD203B41FA5}">
                      <a16:colId xmlns:a16="http://schemas.microsoft.com/office/drawing/2014/main" val="1300160662"/>
                    </a:ext>
                  </a:extLst>
                </a:gridCol>
                <a:gridCol w="3486357">
                  <a:extLst>
                    <a:ext uri="{9D8B030D-6E8A-4147-A177-3AD203B41FA5}">
                      <a16:colId xmlns:a16="http://schemas.microsoft.com/office/drawing/2014/main" val="3786587790"/>
                    </a:ext>
                  </a:extLst>
                </a:gridCol>
              </a:tblGrid>
              <a:tr h="198765">
                <a:tc>
                  <a:txBody>
                    <a:bodyPr/>
                    <a:lstStyle/>
                    <a:p>
                      <a:r>
                        <a:rPr lang="en-NP" sz="11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48336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Explore alternative future options </a:t>
                      </a:r>
                      <a:r>
                        <a:rPr lang="en-US" sz="1100">
                          <a:latin typeface="Avenir Next LT Pro" panose="020B0504020202020204" pitchFamily="34" charset="77"/>
                        </a:rPr>
                        <a:t>– e.g., advance or relocate.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Sensitize communities </a:t>
                      </a:r>
                      <a:r>
                        <a:rPr lang="en-US" sz="1100">
                          <a:latin typeface="Avenir Next LT Pro" panose="020B0504020202020204" pitchFamily="34" charset="77"/>
                        </a:rPr>
                        <a:t>on relocation and rehabilitation.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Relocate severely impacted communities </a:t>
                      </a:r>
                      <a:r>
                        <a:rPr lang="en-US" sz="1100">
                          <a:latin typeface="Avenir Next LT Pro" panose="020B0504020202020204" pitchFamily="34" charset="77"/>
                        </a:rPr>
                        <a:t>to higher grounds and explore livelihood opportunities for relocated population.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Activate planned relocation process in countries where plans exist </a:t>
                      </a:r>
                      <a:r>
                        <a:rPr lang="en-US" sz="1100">
                          <a:latin typeface="Avenir Next LT Pro" panose="020B0504020202020204" pitchFamily="34" charset="77"/>
                        </a:rPr>
                        <a:t>- Land rehabilitation and proposed future development according to the masterplans.</a:t>
                      </a:r>
                      <a:br>
                        <a:rPr lang="en-US" sz="1100">
                          <a:latin typeface="Avenir Next LT Pro" panose="020B0504020202020204" pitchFamily="34" charset="77"/>
                        </a:rPr>
                      </a:br>
                      <a:endParaRPr lang="en-US"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b="1">
                          <a:solidFill>
                            <a:srgbClr val="203864"/>
                          </a:solidFill>
                          <a:latin typeface="Avenir Next LT Pro" panose="020B0504020202020204" pitchFamily="34" charset="77"/>
                        </a:rPr>
                        <a:t>Assessment and management plan for NELs.</a:t>
                      </a:r>
                      <a:endParaRPr lang="en-NP" sz="1100" b="1">
                        <a:solidFill>
                          <a:srgbClr val="203864"/>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4. RETREAT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US"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moving communities or entire cities to safer locations within the country</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4" name="TextBox 3">
            <a:extLst>
              <a:ext uri="{FF2B5EF4-FFF2-40B4-BE49-F238E27FC236}">
                <a16:creationId xmlns:a16="http://schemas.microsoft.com/office/drawing/2014/main" id="{7BB49C36-A30D-FC31-43DA-9F276C82F588}"/>
              </a:ext>
            </a:extLst>
          </p:cNvPr>
          <p:cNvSpPr txBox="1"/>
          <p:nvPr/>
        </p:nvSpPr>
        <p:spPr>
          <a:xfrm>
            <a:off x="153951" y="1140300"/>
            <a:ext cx="1180944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Triggers: </a:t>
            </a:r>
            <a:r>
              <a:rPr kumimoji="0" lang="en-US" sz="1100" b="0"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Continued sea level rise that overwhelms adaptation measures and where/when measures like sea walls are not feasible.  Critical impact on human lives, property, and ecosystems; </a:t>
            </a:r>
            <a:r>
              <a:rPr kumimoji="0" lang="en-NP" sz="1100" b="0" i="0" u="none" strike="noStrike" kern="1200" cap="none" spc="0" normalizeH="0" baseline="0" noProof="0">
                <a:ln>
                  <a:noFill/>
                </a:ln>
                <a:solidFill>
                  <a:schemeClr val="accent5">
                    <a:lumMod val="75000"/>
                  </a:schemeClr>
                </a:solidFill>
                <a:effectLst/>
                <a:uLnTx/>
                <a:uFillTx/>
                <a:latin typeface="Avenir Next LT Pro" panose="020B0504020202020204" pitchFamily="34" charset="77"/>
                <a:ea typeface="+mn-ea"/>
                <a:cs typeface="+mn-cs"/>
              </a:rPr>
              <a:t>loss of territories</a:t>
            </a:r>
          </a:p>
        </p:txBody>
      </p:sp>
      <p:sp>
        <p:nvSpPr>
          <p:cNvPr id="7" name="Rectangle 6">
            <a:extLst>
              <a:ext uri="{FF2B5EF4-FFF2-40B4-BE49-F238E27FC236}">
                <a16:creationId xmlns:a16="http://schemas.microsoft.com/office/drawing/2014/main" id="{D4A67F42-C3EB-90BC-147D-BE05EF33CD55}"/>
              </a:ext>
            </a:extLst>
          </p:cNvPr>
          <p:cNvSpPr/>
          <p:nvPr/>
        </p:nvSpPr>
        <p:spPr>
          <a:xfrm>
            <a:off x="153949" y="3934458"/>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5. MONITORING AND EVALUATION</a:t>
            </a:r>
            <a:endPar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8" name="Table 6">
            <a:extLst>
              <a:ext uri="{FF2B5EF4-FFF2-40B4-BE49-F238E27FC236}">
                <a16:creationId xmlns:a16="http://schemas.microsoft.com/office/drawing/2014/main" id="{3A023465-74AC-883E-E6BC-FC508DB4D8E7}"/>
              </a:ext>
            </a:extLst>
          </p:cNvPr>
          <p:cNvGraphicFramePr>
            <a:graphicFrameLocks noGrp="1"/>
          </p:cNvGraphicFramePr>
          <p:nvPr>
            <p:extLst>
              <p:ext uri="{D42A27DB-BD31-4B8C-83A1-F6EECF244321}">
                <p14:modId xmlns:p14="http://schemas.microsoft.com/office/powerpoint/2010/main" val="1954902000"/>
              </p:ext>
            </p:extLst>
          </p:nvPr>
        </p:nvGraphicFramePr>
        <p:xfrm>
          <a:off x="153948" y="4250080"/>
          <a:ext cx="11884089" cy="2341220"/>
        </p:xfrm>
        <a:graphic>
          <a:graphicData uri="http://schemas.openxmlformats.org/drawingml/2006/table">
            <a:tbl>
              <a:tblPr firstRow="1" bandRow="1">
                <a:tableStyleId>{5940675A-B579-460E-94D1-54222C63F5DA}</a:tableStyleId>
              </a:tblPr>
              <a:tblGrid>
                <a:gridCol w="6065029">
                  <a:extLst>
                    <a:ext uri="{9D8B030D-6E8A-4147-A177-3AD203B41FA5}">
                      <a16:colId xmlns:a16="http://schemas.microsoft.com/office/drawing/2014/main" val="2816558029"/>
                    </a:ext>
                  </a:extLst>
                </a:gridCol>
                <a:gridCol w="2332703">
                  <a:extLst>
                    <a:ext uri="{9D8B030D-6E8A-4147-A177-3AD203B41FA5}">
                      <a16:colId xmlns:a16="http://schemas.microsoft.com/office/drawing/2014/main" val="1300160662"/>
                    </a:ext>
                  </a:extLst>
                </a:gridCol>
                <a:gridCol w="3486357">
                  <a:extLst>
                    <a:ext uri="{9D8B030D-6E8A-4147-A177-3AD203B41FA5}">
                      <a16:colId xmlns:a16="http://schemas.microsoft.com/office/drawing/2014/main" val="3786587790"/>
                    </a:ext>
                  </a:extLst>
                </a:gridCol>
              </a:tblGrid>
              <a:tr h="299254">
                <a:tc>
                  <a:txBody>
                    <a:bodyPr/>
                    <a:lstStyle/>
                    <a:p>
                      <a:r>
                        <a:rPr lang="en-NP" sz="11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041966">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Continuous monitoring of SLR, salinity, high tide </a:t>
                      </a:r>
                      <a:r>
                        <a:rPr lang="en-US" sz="1100">
                          <a:latin typeface="Avenir Next LT Pro" panose="020B0504020202020204" pitchFamily="34" charset="77"/>
                        </a:rPr>
                        <a:t>with effective modern systems at regional levels.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Strengthen capacities of the MET </a:t>
                      </a:r>
                      <a:r>
                        <a:rPr lang="en-US" sz="1100">
                          <a:latin typeface="Avenir Next LT Pro" panose="020B0504020202020204" pitchFamily="34" charset="77"/>
                        </a:rPr>
                        <a:t>to continuously monitor long term impacts of SLR.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Continuous monitoring</a:t>
                      </a: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1">
                        <a:solidFill>
                          <a:srgbClr val="203864"/>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Ensure long term climate proofing </a:t>
                      </a:r>
                      <a:r>
                        <a:rPr lang="en-US" sz="1100">
                          <a:latin typeface="Avenir Next LT Pro" panose="020B0504020202020204" pitchFamily="34" charset="77"/>
                        </a:rPr>
                        <a:t>approaches to infrastructure a national development efforts.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Tree>
    <p:extLst>
      <p:ext uri="{BB962C8B-B14F-4D97-AF65-F5344CB8AC3E}">
        <p14:creationId xmlns:p14="http://schemas.microsoft.com/office/powerpoint/2010/main" val="1025076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8223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5949" y="1638"/>
            <a:ext cx="12191999" cy="841151"/>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5949" y="11792"/>
            <a:ext cx="11895729" cy="830997"/>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4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A DEEP-DIVE ON PLANNED RELOCATION AS AN ADAPTATION OPTION FOR SEA LEVEL RISE BASED ON FIJI’S SOP</a:t>
            </a:r>
          </a:p>
        </p:txBody>
      </p:sp>
      <p:graphicFrame>
        <p:nvGraphicFramePr>
          <p:cNvPr id="19" name="Table 6">
            <a:extLst>
              <a:ext uri="{FF2B5EF4-FFF2-40B4-BE49-F238E27FC236}">
                <a16:creationId xmlns:a16="http://schemas.microsoft.com/office/drawing/2014/main" id="{9AA3C76C-D51E-DE00-AA57-157A113035E7}"/>
              </a:ext>
            </a:extLst>
          </p:cNvPr>
          <p:cNvGraphicFramePr>
            <a:graphicFrameLocks noGrp="1"/>
          </p:cNvGraphicFramePr>
          <p:nvPr>
            <p:extLst>
              <p:ext uri="{D42A27DB-BD31-4B8C-83A1-F6EECF244321}">
                <p14:modId xmlns:p14="http://schemas.microsoft.com/office/powerpoint/2010/main" val="3900288582"/>
              </p:ext>
            </p:extLst>
          </p:nvPr>
        </p:nvGraphicFramePr>
        <p:xfrm>
          <a:off x="155534" y="953732"/>
          <a:ext cx="11880932" cy="5783580"/>
        </p:xfrm>
        <a:graphic>
          <a:graphicData uri="http://schemas.openxmlformats.org/drawingml/2006/table">
            <a:tbl>
              <a:tblPr firstRow="1" bandRow="1">
                <a:tableStyleId>{5940675A-B579-460E-94D1-54222C63F5DA}</a:tableStyleId>
              </a:tblPr>
              <a:tblGrid>
                <a:gridCol w="11880932">
                  <a:extLst>
                    <a:ext uri="{9D8B030D-6E8A-4147-A177-3AD203B41FA5}">
                      <a16:colId xmlns:a16="http://schemas.microsoft.com/office/drawing/2014/main" val="2816558029"/>
                    </a:ext>
                  </a:extLst>
                </a:gridCol>
              </a:tblGrid>
              <a:tr h="198765">
                <a:tc>
                  <a:txBody>
                    <a:bodyPr/>
                    <a:lstStyle/>
                    <a:p>
                      <a:r>
                        <a:rPr lang="en-NP" sz="1050" b="1">
                          <a:solidFill>
                            <a:schemeClr val="bg1"/>
                          </a:solidFill>
                          <a:latin typeface="Avenir Next LT Pro" panose="020B0504020202020204" pitchFamily="34" charset="77"/>
                        </a:rPr>
                        <a:t>PRE-STAGE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48336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50" b="0">
                          <a:solidFill>
                            <a:schemeClr val="accent5">
                              <a:lumMod val="75000"/>
                            </a:schemeClr>
                          </a:solidFill>
                          <a:latin typeface="Avenir Next LT Pro" panose="020B0504020202020204" pitchFamily="34" charset="77"/>
                        </a:rPr>
                        <a:t>Triggers: Direct request from at-risk community, assessments caried out on vulnerable communities that determine need for relocation and/or recommendation of an organization or project where assessments identify the communities to be at risk with potential for relocation.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a:solidFill>
                            <a:srgbClr val="203864"/>
                          </a:solidFill>
                          <a:latin typeface="Avenir Next LT Pro" panose="020B0504020202020204" pitchFamily="34" charset="77"/>
                        </a:rPr>
                        <a:t>PRE-STAGE 1: SCREENING AND SCOPING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a:solidFill>
                            <a:srgbClr val="203864"/>
                          </a:solidFill>
                          <a:latin typeface="Avenir Next LT Pro" panose="020B0504020202020204" pitchFamily="34" charset="77"/>
                        </a:rPr>
                        <a:t>Community requests for relocation</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solidFill>
                            <a:schemeClr val="tx1"/>
                          </a:solidFill>
                          <a:latin typeface="Avenir Next LT Pro" panose="020B0504020202020204" pitchFamily="34" charset="77"/>
                        </a:rPr>
                        <a:t>Respond to community’s request to relocate to another site because of existing and future risks posed to their homes, livelihoods</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t>a new site for relocation is identified by the community, details of the new site should be included in a request form</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solidFill>
                            <a:schemeClr val="tx1"/>
                          </a:solidFill>
                          <a:latin typeface="Avenir Next LT Pro" panose="020B0504020202020204" pitchFamily="34" charset="77"/>
                        </a:rPr>
                        <a:t>A signed 90% consensus (disaggregated) from ALL community residents &gt;18 years old is required to proceed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a:solidFill>
                            <a:srgbClr val="203864"/>
                          </a:solidFill>
                          <a:latin typeface="Avenir Next LT Pro" panose="020B0504020202020204" pitchFamily="34" charset="77"/>
                        </a:rPr>
                        <a:t>Processing community request</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kern="1200">
                          <a:solidFill>
                            <a:schemeClr val="tx1"/>
                          </a:solidFill>
                          <a:latin typeface="Avenir Next LT Pro" panose="020B0504020202020204" pitchFamily="34" charset="77"/>
                          <a:ea typeface="+mn-ea"/>
                          <a:cs typeface="+mn-cs"/>
                        </a:rPr>
                        <a:t>The request is then vetted and processed in databases; Follow up action and activities on the request is also registered in the Adaptation registry</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a:solidFill>
                            <a:srgbClr val="203864"/>
                          </a:solidFill>
                          <a:latin typeface="Avenir Next LT Pro" panose="020B0504020202020204" pitchFamily="34" charset="77"/>
                        </a:rPr>
                        <a:t>Scoping, screening and risk assessment</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solidFill>
                            <a:schemeClr val="tx1"/>
                          </a:solidFill>
                          <a:latin typeface="Avenir Next LT Pro" panose="020B0504020202020204" pitchFamily="34" charset="77"/>
                        </a:rPr>
                        <a:t>To set in motion the community request screening, scoping assessment process with scientific data and information for decision making is carried out</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solidFill>
                            <a:schemeClr val="tx1"/>
                          </a:solidFill>
                          <a:latin typeface="Avenir Next LT Pro" panose="020B0504020202020204" pitchFamily="34" charset="77"/>
                        </a:rPr>
                        <a:t>All community requests will be ranked and categorized according to urgency</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b="0">
                          <a:solidFill>
                            <a:schemeClr val="tx1"/>
                          </a:solidFill>
                          <a:latin typeface="Avenir Next LT Pro" panose="020B0504020202020204" pitchFamily="34" charset="77"/>
                        </a:rPr>
                        <a:t>In the instance where scoping assessment recommends that adaptation measures can adequately address the risks faced by the community but the community still insists on pursuing relocation (despite being informed of all effective adaptation </a:t>
                      </a:r>
                      <a:r>
                        <a:rPr lang="en-US" sz="1050" b="0">
                          <a:solidFill>
                            <a:srgbClr val="203864"/>
                          </a:solidFill>
                          <a:latin typeface="Avenir Next LT Pro" panose="020B0504020202020204" pitchFamily="34" charset="77"/>
                        </a:rPr>
                        <a:t>measures), the community can use the grievance redress mechanisms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b="1">
                          <a:solidFill>
                            <a:srgbClr val="203864"/>
                          </a:solidFill>
                          <a:latin typeface="Avenir Next LT Pro" panose="020B0504020202020204" pitchFamily="34" charset="77"/>
                        </a:rPr>
                        <a:t>PRE-STAGE 2: DETAILED ASSESSMENT AND PLANNING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a:latin typeface="Avenir Next LT Pro" panose="020B0504020202020204" pitchFamily="34" charset="77"/>
                        </a:rPr>
                        <a:t>Climate risk and vulnerability assessment: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Desk studies and research conducted to fill in information gaps from scoping study.</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a comprehensive onsite assessment will be carried out with the community. This assessment is more detailed than the scoping assessment and involves more focused technical surveys. E.g. hazard assessments and mapping and the determination of community vulnerability</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 If the recommendation is to relocate, the community will have to vote, after confirming their understanding of the information from the comprehensive assessment. Needs 60% consensus of all community members &gt;18 years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a:latin typeface="Avenir Next LT Pro" panose="020B0504020202020204" pitchFamily="34" charset="77"/>
                        </a:rPr>
                        <a:t>New site confirmation:</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New sites are identified ensuring that they are least vulnerable to climate impacts and capable of supporting the needs of at-risk community, have similar or better housing, infrastructure, social infrastructure and support systems, and ensuring that the existing communities in new sites have their rights and concerts respected.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a:latin typeface="Avenir Next LT Pro" panose="020B0504020202020204" pitchFamily="34" charset="77"/>
                        </a:rPr>
                        <a:t>Relocation decision</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Communities to give consent to the new site and relocate. For this extensive and intensive consultations are conducted</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Decision of house design also consulted in this phase</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In cases where communities cannot be relocated all at once, phased relocation takes place with the intention to still relocate the entire community. This is carried out when there are varying risks levels within the community and members who are on sites determined to be at highest risks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50">
                          <a:latin typeface="Avenir Next LT Pro" panose="020B0504020202020204" pitchFamily="34" charset="77"/>
                        </a:rPr>
                        <a:t>Relocation plan</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Detailed plan with results, outputs, activities, timeline, budget and implementing agency information</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Need plans for sustainable livelihoods, site preparation, construction, mobility and establishment (logistics)</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Present to the community for feedback and input. Community also develops their own relocation plan in alignment with overall plan</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50">
                          <a:latin typeface="Avenir Next LT Pro" panose="020B0504020202020204" pitchFamily="34" charset="77"/>
                        </a:rPr>
                        <a:t>Community needs to approve the relocation plan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Tree>
    <p:extLst>
      <p:ext uri="{BB962C8B-B14F-4D97-AF65-F5344CB8AC3E}">
        <p14:creationId xmlns:p14="http://schemas.microsoft.com/office/powerpoint/2010/main" val="2750518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8223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5949" y="1638"/>
            <a:ext cx="12191999" cy="841151"/>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5949" y="11792"/>
            <a:ext cx="11895729" cy="830997"/>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4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A DEEP-DIVE ON PLANNED RELOCATION AS AN ADAPTATION OPTION FOR SEA LEVEL RISE</a:t>
            </a:r>
          </a:p>
        </p:txBody>
      </p:sp>
      <p:graphicFrame>
        <p:nvGraphicFramePr>
          <p:cNvPr id="2" name="Content Placeholder 3">
            <a:extLst>
              <a:ext uri="{FF2B5EF4-FFF2-40B4-BE49-F238E27FC236}">
                <a16:creationId xmlns:a16="http://schemas.microsoft.com/office/drawing/2014/main" id="{4B35AB24-73EC-4C1F-4B1B-3AC815AAC1C6}"/>
              </a:ext>
            </a:extLst>
          </p:cNvPr>
          <p:cNvGraphicFramePr>
            <a:graphicFrameLocks noGrp="1"/>
          </p:cNvGraphicFramePr>
          <p:nvPr>
            <p:ph idx="1"/>
            <p:extLst>
              <p:ext uri="{D42A27DB-BD31-4B8C-83A1-F6EECF244321}">
                <p14:modId xmlns:p14="http://schemas.microsoft.com/office/powerpoint/2010/main" val="2395863919"/>
              </p:ext>
            </p:extLst>
          </p:nvPr>
        </p:nvGraphicFramePr>
        <p:xfrm>
          <a:off x="74628" y="1005493"/>
          <a:ext cx="11895729" cy="4510656"/>
        </p:xfrm>
        <a:graphic>
          <a:graphicData uri="http://schemas.openxmlformats.org/drawingml/2006/table">
            <a:tbl>
              <a:tblPr firstRow="1" bandRow="1">
                <a:tableStyleId>{5940675A-B579-460E-94D1-54222C63F5DA}</a:tableStyleId>
              </a:tblPr>
              <a:tblGrid>
                <a:gridCol w="11895729">
                  <a:extLst>
                    <a:ext uri="{9D8B030D-6E8A-4147-A177-3AD203B41FA5}">
                      <a16:colId xmlns:a16="http://schemas.microsoft.com/office/drawing/2014/main" val="2424828651"/>
                    </a:ext>
                  </a:extLst>
                </a:gridCol>
              </a:tblGrid>
              <a:tr h="18846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a:solidFill>
                            <a:schemeClr val="bg1"/>
                          </a:solidFill>
                          <a:latin typeface="Avenir Next LT Pro" panose="020B0504020202020204" pitchFamily="34" charset="77"/>
                        </a:rPr>
                        <a:t>IN-STAGE: RELOCATION AND ESTABLISHMENT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502403473"/>
                  </a:ext>
                </a:extLst>
              </a:tr>
              <a:tr h="1051176">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Relocation plan funding and finance procedures orientation</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After due diligence is conducted on relocation plan, the Minister for Climate Change clears the plan for funding from trust fund and submits to Minister of Finance</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Funding provided in different tranches based on the relocation plan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Mobilize teams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Teams are formed to implement the relocation plan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Construction, livelihoods, relocation</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Creation of site access roads to new site, site excavation, stabilization and installation of utilities lines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House construction, construction of utilities related to houses, installation of streetlights, landscaping, construction of schools in compliance with national building codes, ensuring disability access, installation of low energy fixtures, etc. </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Implementation of the mobility plan and transportation in the communities, ensuring minimal waste left behind.</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Old site management</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If the site is/will be a serious source of pollutants and is considered a hazardous area, a waste management plan for the old site should be put together</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Ensure the protection of culturally significant sites and artefacts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To prevent the fast deterioration of the abandoned site, disaster mitigation and climate change adaptation soft measures need to be in place</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a:latin typeface="Avenir Next LT Pro" panose="020B0504020202020204" pitchFamily="34" charset="77"/>
                        </a:rPr>
                        <a:t>If the old site is still safe for visitation, economic potential from ventures such as ecotourism and site tours, could be explored with the landowning community</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6962292"/>
                  </a:ext>
                </a:extLst>
              </a:tr>
              <a:tr h="198993">
                <a:tc>
                  <a:txBody>
                    <a:bodyPr/>
                    <a:lstStyle/>
                    <a:p>
                      <a:pPr marL="7938" marR="0" lvl="1" indent="0" algn="l" defTabSz="914400" rtl="0" eaLnBrk="1" fontAlgn="auto" latinLnBrk="0" hangingPunct="1">
                        <a:lnSpc>
                          <a:spcPct val="100000"/>
                        </a:lnSpc>
                        <a:spcBef>
                          <a:spcPts val="0"/>
                        </a:spcBef>
                        <a:spcAft>
                          <a:spcPts val="0"/>
                        </a:spcAft>
                        <a:buClrTx/>
                        <a:buSzTx/>
                        <a:buFont typeface="+mj-lt"/>
                        <a:buNone/>
                        <a:tabLst/>
                        <a:defRPr/>
                      </a:pPr>
                      <a:r>
                        <a:rPr lang="en-US" sz="1100" b="1">
                          <a:solidFill>
                            <a:schemeClr val="bg1"/>
                          </a:solidFill>
                          <a:latin typeface="Avenir Next LT Pro" panose="020B0504020202020204" pitchFamily="34" charset="77"/>
                        </a:rPr>
                        <a:t>POST-STAGE: MONITORING, EVALUATION, REPORTING AND LEARNING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8847542"/>
                  </a:ext>
                </a:extLst>
              </a:tr>
              <a:tr h="1051176">
                <a:tc>
                  <a:txBody>
                    <a:bodyPr/>
                    <a:lstStyle/>
                    <a:p>
                      <a:pPr marL="241300" marR="0" lvl="1" indent="-2413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A monitoring and evaluation framework for planned relocation projects carried out</a:t>
                      </a:r>
                    </a:p>
                    <a:p>
                      <a:pPr marL="241300" marR="0" lvl="1" indent="-2413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The status of all relocation projects will need to be reported to Ministry of Climate Change</a:t>
                      </a:r>
                    </a:p>
                    <a:p>
                      <a:pPr marL="241300" marR="0" lvl="1" indent="-2413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Ongoing experiences, lessons learnt, and recommendations for improvement are to be documented and to be included in the reporting.</a:t>
                      </a:r>
                    </a:p>
                    <a:p>
                      <a:pPr marL="241300" marR="0" lvl="1" indent="-241300" algn="l" defTabSz="914400" rtl="0" eaLnBrk="1" fontAlgn="auto" latinLnBrk="0" hangingPunct="1">
                        <a:lnSpc>
                          <a:spcPct val="100000"/>
                        </a:lnSpc>
                        <a:spcBef>
                          <a:spcPts val="0"/>
                        </a:spcBef>
                        <a:spcAft>
                          <a:spcPts val="0"/>
                        </a:spcAft>
                        <a:buClrTx/>
                        <a:buSzTx/>
                        <a:buFont typeface="+mj-lt"/>
                        <a:buAutoNum type="arabicPeriod"/>
                        <a:tabLst/>
                        <a:defRPr/>
                      </a:pPr>
                      <a:r>
                        <a:rPr lang="en-US" sz="1100">
                          <a:latin typeface="Avenir Next LT Pro" panose="020B0504020202020204" pitchFamily="34" charset="77"/>
                        </a:rPr>
                        <a:t>Community consultations and assessments to be carried out to determine community experiences relating to the planned relocation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29121829"/>
                  </a:ext>
                </a:extLst>
              </a:tr>
            </a:tbl>
          </a:graphicData>
        </a:graphic>
      </p:graphicFrame>
      <p:sp>
        <p:nvSpPr>
          <p:cNvPr id="3" name="TextBox 2">
            <a:extLst>
              <a:ext uri="{FF2B5EF4-FFF2-40B4-BE49-F238E27FC236}">
                <a16:creationId xmlns:a16="http://schemas.microsoft.com/office/drawing/2014/main" id="{2061EB4F-376A-5087-2247-49BD63159EDF}"/>
              </a:ext>
            </a:extLst>
          </p:cNvPr>
          <p:cNvSpPr txBox="1"/>
          <p:nvPr/>
        </p:nvSpPr>
        <p:spPr>
          <a:xfrm>
            <a:off x="160256" y="6584598"/>
            <a:ext cx="478047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50" b="0" i="1" u="none" strike="noStrike" kern="1200" cap="none" spc="0" normalizeH="0" baseline="0" noProof="0">
                <a:ln>
                  <a:noFill/>
                </a:ln>
                <a:solidFill>
                  <a:prstClr val="black"/>
                </a:solidFill>
                <a:effectLst/>
                <a:uLnTx/>
                <a:uFillTx/>
                <a:latin typeface="Calibri" panose="020F0502020204030204"/>
                <a:ea typeface="+mn-ea"/>
                <a:cs typeface="+mn-cs"/>
              </a:rPr>
              <a:t>Source: Standard Operating Procedures for Planned Relocation in the Republic of Fiji </a:t>
            </a:r>
          </a:p>
        </p:txBody>
      </p:sp>
    </p:spTree>
    <p:extLst>
      <p:ext uri="{BB962C8B-B14F-4D97-AF65-F5344CB8AC3E}">
        <p14:creationId xmlns:p14="http://schemas.microsoft.com/office/powerpoint/2010/main" val="2997122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unset over a mountain range">
            <a:extLst>
              <a:ext uri="{FF2B5EF4-FFF2-40B4-BE49-F238E27FC236}">
                <a16:creationId xmlns:a16="http://schemas.microsoft.com/office/drawing/2014/main" id="{9B7B9E5F-81FF-93B0-4073-5C701930A10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FC3161-20F1-9CF1-427F-65CCF15A1709}"/>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8" name="Rectangle 7">
            <a:extLst>
              <a:ext uri="{FF2B5EF4-FFF2-40B4-BE49-F238E27FC236}">
                <a16:creationId xmlns:a16="http://schemas.microsoft.com/office/drawing/2014/main" id="{794612A6-CB8D-3EF7-A207-F7DC482863BE}"/>
              </a:ext>
            </a:extLst>
          </p:cNvPr>
          <p:cNvSpPr/>
          <p:nvPr/>
        </p:nvSpPr>
        <p:spPr>
          <a:xfrm rot="10800000">
            <a:off x="0" y="0"/>
            <a:ext cx="4572000" cy="6858000"/>
          </a:xfrm>
          <a:prstGeom prst="rect">
            <a:avLst/>
          </a:prstGeom>
          <a:gradFill>
            <a:gsLst>
              <a:gs pos="2000">
                <a:schemeClr val="tx1"/>
              </a:gs>
              <a:gs pos="61000">
                <a:schemeClr val="tx1">
                  <a:lumMod val="75000"/>
                  <a:lumOff val="25000"/>
                  <a:alpha val="15000"/>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4DA9B5E-739C-17C6-54A1-A8A3645B0FFF}"/>
              </a:ext>
            </a:extLst>
          </p:cNvPr>
          <p:cNvSpPr txBox="1"/>
          <p:nvPr/>
        </p:nvSpPr>
        <p:spPr>
          <a:xfrm>
            <a:off x="80381" y="2579754"/>
            <a:ext cx="4644019" cy="1569660"/>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8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Increasing temperatures</a:t>
            </a:r>
          </a:p>
        </p:txBody>
      </p:sp>
      <p:sp>
        <p:nvSpPr>
          <p:cNvPr id="5" name="TextBox 4">
            <a:extLst>
              <a:ext uri="{FF2B5EF4-FFF2-40B4-BE49-F238E27FC236}">
                <a16:creationId xmlns:a16="http://schemas.microsoft.com/office/drawing/2014/main" id="{FF560E57-5AC4-74EC-6682-744C25F41236}"/>
              </a:ext>
            </a:extLst>
          </p:cNvPr>
          <p:cNvSpPr txBox="1"/>
          <p:nvPr/>
        </p:nvSpPr>
        <p:spPr>
          <a:xfrm>
            <a:off x="137531" y="5170209"/>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7" name="TextBox 6">
            <a:extLst>
              <a:ext uri="{FF2B5EF4-FFF2-40B4-BE49-F238E27FC236}">
                <a16:creationId xmlns:a16="http://schemas.microsoft.com/office/drawing/2014/main" id="{C7A344F1-FFE2-A1C6-745B-DA5849CD5E9C}"/>
              </a:ext>
            </a:extLst>
          </p:cNvPr>
          <p:cNvSpPr txBox="1"/>
          <p:nvPr/>
        </p:nvSpPr>
        <p:spPr>
          <a:xfrm>
            <a:off x="137531" y="4222293"/>
            <a:ext cx="4242445" cy="523220"/>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Botswana, Ethiopia, Zambia, Zimbabwe, Federal State of Micronesia, Thailand</a:t>
            </a:r>
            <a:endParaRPr kumimoji="0" lang="en-NP"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10" name="TextBox 9">
            <a:extLst>
              <a:ext uri="{FF2B5EF4-FFF2-40B4-BE49-F238E27FC236}">
                <a16:creationId xmlns:a16="http://schemas.microsoft.com/office/drawing/2014/main" id="{043D0625-C725-925E-4A1F-38FF864D7B92}"/>
              </a:ext>
            </a:extLst>
          </p:cNvPr>
          <p:cNvSpPr txBox="1"/>
          <p:nvPr/>
        </p:nvSpPr>
        <p:spPr>
          <a:xfrm>
            <a:off x="4861931" y="317030"/>
            <a:ext cx="6964310" cy="6186309"/>
          </a:xfrm>
          <a:prstGeom prst="rect">
            <a:avLst/>
          </a:prstGeom>
          <a:noFill/>
        </p:spPr>
        <p:txBody>
          <a:bodyPr wrap="square">
            <a:spAutoFit/>
          </a:bodyPr>
          <a:lstStyle/>
          <a:p>
            <a:pPr marL="342900" lvl="0" indent="-342900" fontAlgn="base">
              <a:spcBef>
                <a:spcPts val="600"/>
              </a:spcBef>
              <a:spcAft>
                <a:spcPts val="600"/>
              </a:spcAft>
              <a:buFont typeface="Arial" panose="020B0604020202020204" pitchFamily="34" charset="0"/>
              <a:buChar char="•"/>
              <a:tabLst>
                <a:tab pos="457200" algn="l"/>
              </a:tabLst>
            </a:pPr>
            <a:r>
              <a:rPr lang="en-US" sz="1400" b="1"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Botswana:</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Reported an increase in heat and heatwaves due to increasing temperature. </a:t>
            </a:r>
            <a:endParaRPr lang="en-TH"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600"/>
              </a:spcBef>
              <a:spcAft>
                <a:spcPts val="600"/>
              </a:spcAft>
              <a:buFont typeface="Arial" panose="020B0604020202020204" pitchFamily="34" charset="0"/>
              <a:buChar char="•"/>
              <a:tabLst>
                <a:tab pos="457200" algn="l"/>
              </a:tabLst>
            </a:pPr>
            <a:r>
              <a:rPr lang="en-US" sz="1400" b="1"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Ethiopia</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Rising temperatures have been linked to increases in waterborne diseases, heat stress and heatwaves. The country also reported an increase in the frequency, magnitude and duration of climate extremes during the growing season, leading to a rise in crop and livestock diseases and failures.</a:t>
            </a:r>
            <a:endParaRPr lang="en-TH"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600"/>
              </a:spcBef>
              <a:spcAft>
                <a:spcPts val="600"/>
              </a:spcAft>
              <a:buFont typeface="Arial" panose="020B0604020202020204" pitchFamily="34" charset="0"/>
              <a:buChar char="•"/>
              <a:tabLst>
                <a:tab pos="457200" algn="l"/>
              </a:tabLst>
            </a:pPr>
            <a:r>
              <a:rPr lang="en-US" sz="1400" b="1"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Zambia</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Experiences high climate variability with frequent seasonal droughts, worsened by increasing temperatures. Data from 1960 to 2003 show a mean annual temperature increase of 1.3 °C, a rate of 0.34 °C per decade. The warming trend is more rapid in southwestern Zambia than in the northeast.</a:t>
            </a:r>
            <a:endParaRPr lang="en-TH"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600"/>
              </a:spcBef>
              <a:spcAft>
                <a:spcPts val="600"/>
              </a:spcAft>
              <a:buFont typeface="Arial" panose="020B0604020202020204" pitchFamily="34" charset="0"/>
              <a:buChar char="•"/>
              <a:tabLst>
                <a:tab pos="457200" algn="l"/>
              </a:tabLst>
            </a:pPr>
            <a:r>
              <a:rPr lang="en-US" sz="1400" b="1"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Zimbabwe</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In 2016, Zimbabwe reported record-breaking temperatures of between 40-43 °C in areas such as Kariba, Masvingo, </a:t>
            </a:r>
            <a:r>
              <a:rPr lang="en-US" sz="1400" kern="1200" err="1">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Binga</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and Vic Falls. These high temperatures contributed to heat stress in humans, livestock and wildlife.</a:t>
            </a:r>
            <a:endParaRPr lang="en-TH"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600"/>
              </a:spcBef>
              <a:spcAft>
                <a:spcPts val="600"/>
              </a:spcAft>
              <a:buFont typeface="Arial" panose="020B0604020202020204" pitchFamily="34" charset="0"/>
              <a:buChar char="•"/>
              <a:tabLst>
                <a:tab pos="457200" algn="l"/>
              </a:tabLst>
            </a:pPr>
            <a:r>
              <a:rPr lang="en-US" sz="1400" b="1"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Federated States of Micronesia (FSM)</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Increasing temperatures are affecting people, with impacts on health, water and crops. </a:t>
            </a:r>
            <a:endParaRPr lang="en-TH"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600"/>
              </a:spcBef>
              <a:spcAft>
                <a:spcPts val="600"/>
              </a:spcAft>
              <a:buFont typeface="Arial" panose="020B0604020202020204" pitchFamily="34" charset="0"/>
              <a:buChar char="•"/>
              <a:tabLst>
                <a:tab pos="457200" algn="l"/>
              </a:tabLst>
            </a:pPr>
            <a:r>
              <a:rPr lang="en-US" sz="1400" b="1"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Thailand</a:t>
            </a:r>
            <a:r>
              <a:rPr lang="en-US"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Thailand has identified six sectors vulnerable to increasing temperatures. These include water, agriculture, food security, tourism, natural resources, human settlements and security, and health.</a:t>
            </a:r>
            <a:endParaRPr lang="en-TH"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600"/>
              </a:spcBef>
              <a:spcAft>
                <a:spcPts val="600"/>
              </a:spcAft>
              <a:buFont typeface="Arial" panose="020B0604020202020204" pitchFamily="34" charset="0"/>
              <a:buChar char="•"/>
              <a:tabLst>
                <a:tab pos="457200" algn="l"/>
              </a:tabLst>
            </a:pPr>
            <a:r>
              <a:rPr lang="en-GB" sz="1400" b="1"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Uganda:</a:t>
            </a:r>
            <a:r>
              <a:rPr lang="en-GB" sz="1400" kern="1200">
                <a:solidFill>
                  <a:srgbClr val="000000"/>
                </a:solidFill>
                <a:effectLst/>
                <a:latin typeface="Avenir Next LT Pro" panose="020B0504020202020204" pitchFamily="34" charset="77"/>
                <a:ea typeface="Times New Roman" panose="02020603050405020304" pitchFamily="18" charset="0"/>
                <a:cs typeface="Arial" panose="020B0604020202020204" pitchFamily="34" charset="0"/>
              </a:rPr>
              <a:t>  The warming level in 2021 was ~ 0.68 °C higher than the long-term mean based on the reference period 1981-2010. The country experiences moderate temperatures ranging from 25 °C – 29 °C on average. The mean temperature has been significantly changing at a rate of 0.03 °C per decade especially in the North-eastern part of the country. The agriculture, water and ecosystem sectors are mostly at risk and highly vulnerable.</a:t>
            </a:r>
            <a:endParaRPr lang="en-TH" sz="1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380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sunset over a mountain range">
            <a:extLst>
              <a:ext uri="{FF2B5EF4-FFF2-40B4-BE49-F238E27FC236}">
                <a16:creationId xmlns:a16="http://schemas.microsoft.com/office/drawing/2014/main" id="{825C1C40-EABA-9A18-4BFF-A59B150727A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514"/>
          <a:stretch/>
        </p:blipFill>
        <p:spPr bwMode="auto">
          <a:xfrm>
            <a:off x="-1" y="0"/>
            <a:ext cx="12303889" cy="850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CF076BF-DF7A-ECEF-0012-0BDC0E3B9601}"/>
              </a:ext>
            </a:extLst>
          </p:cNvPr>
          <p:cNvSpPr/>
          <p:nvPr/>
        </p:nvSpPr>
        <p:spPr>
          <a:xfrm>
            <a:off x="-1" y="-8256"/>
            <a:ext cx="12192001" cy="8589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546976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INCREASING TEMPERATURES</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
        <p:nvSpPr>
          <p:cNvPr id="2" name="Rectangle 1">
            <a:extLst>
              <a:ext uri="{FF2B5EF4-FFF2-40B4-BE49-F238E27FC236}">
                <a16:creationId xmlns:a16="http://schemas.microsoft.com/office/drawing/2014/main" id="{F612BA88-B842-41AE-0E97-AD4EA6F9CBA7}"/>
              </a:ext>
            </a:extLst>
          </p:cNvPr>
          <p:cNvSpPr/>
          <p:nvPr/>
        </p:nvSpPr>
        <p:spPr>
          <a:xfrm>
            <a:off x="153956" y="882962"/>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1. SCOPING AND ASSESSMENT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(Evaluating potential impacts and specific vulnerabilities)</a:t>
            </a:r>
            <a:endPar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2107009873"/>
              </p:ext>
            </p:extLst>
          </p:nvPr>
        </p:nvGraphicFramePr>
        <p:xfrm>
          <a:off x="153957" y="1377147"/>
          <a:ext cx="11884079" cy="5244634"/>
        </p:xfrm>
        <a:graphic>
          <a:graphicData uri="http://schemas.openxmlformats.org/drawingml/2006/table">
            <a:tbl>
              <a:tblPr firstRow="1" bandRow="1">
                <a:tableStyleId>{5940675A-B579-460E-94D1-54222C63F5DA}</a:tableStyleId>
              </a:tblPr>
              <a:tblGrid>
                <a:gridCol w="6610120">
                  <a:extLst>
                    <a:ext uri="{9D8B030D-6E8A-4147-A177-3AD203B41FA5}">
                      <a16:colId xmlns:a16="http://schemas.microsoft.com/office/drawing/2014/main" val="2816558029"/>
                    </a:ext>
                  </a:extLst>
                </a:gridCol>
                <a:gridCol w="2790939">
                  <a:extLst>
                    <a:ext uri="{9D8B030D-6E8A-4147-A177-3AD203B41FA5}">
                      <a16:colId xmlns:a16="http://schemas.microsoft.com/office/drawing/2014/main" val="1300160662"/>
                    </a:ext>
                  </a:extLst>
                </a:gridCol>
                <a:gridCol w="2483020">
                  <a:extLst>
                    <a:ext uri="{9D8B030D-6E8A-4147-A177-3AD203B41FA5}">
                      <a16:colId xmlns:a16="http://schemas.microsoft.com/office/drawing/2014/main" val="3786587790"/>
                    </a:ext>
                  </a:extLst>
                </a:gridCol>
              </a:tblGrid>
              <a:tr h="229765">
                <a:tc>
                  <a:txBody>
                    <a:bodyPr/>
                    <a:lstStyle/>
                    <a:p>
                      <a:pPr>
                        <a:lnSpc>
                          <a:spcPct val="100000"/>
                        </a:lnSpc>
                      </a:pPr>
                      <a:r>
                        <a:rPr lang="en-NP" sz="800" b="1">
                          <a:solidFill>
                            <a:schemeClr val="bg1"/>
                          </a:solidFill>
                          <a:latin typeface="Avenir Next LT Pro"/>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00000"/>
                        </a:lnSpc>
                      </a:pPr>
                      <a:r>
                        <a:rPr lang="en-NP" sz="80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00000"/>
                        </a:lnSpc>
                      </a:pPr>
                      <a:r>
                        <a:rPr lang="en-NP" sz="80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5014869">
                <a:tc>
                  <a:txBody>
                    <a:bodyPr/>
                    <a:lstStyle/>
                    <a:p>
                      <a:pPr marL="228600" lvl="0" indent="-228600" algn="just">
                        <a:lnSpc>
                          <a:spcPct val="100000"/>
                        </a:lnSpc>
                        <a:spcBef>
                          <a:spcPts val="200"/>
                        </a:spcBef>
                        <a:spcAft>
                          <a:spcPts val="200"/>
                        </a:spcAft>
                        <a:buClr>
                          <a:srgbClr val="203864"/>
                        </a:buClr>
                        <a:buAutoNum type="arabicPeriod"/>
                      </a:pPr>
                      <a:r>
                        <a:rPr lang="en-US" sz="1000" b="1" i="0" u="none" strike="noStrike" noProof="0">
                          <a:solidFill>
                            <a:srgbClr val="203864"/>
                          </a:solidFill>
                          <a:latin typeface="Avenir Next LT Pro"/>
                        </a:rPr>
                        <a:t>Outline</a:t>
                      </a:r>
                      <a:r>
                        <a:rPr lang="en-US" sz="1000" b="1" i="0" u="none" strike="noStrike" noProof="0">
                          <a:solidFill>
                            <a:schemeClr val="accent5">
                              <a:lumMod val="50000"/>
                            </a:schemeClr>
                          </a:solidFill>
                          <a:latin typeface="Avenir Next LT Pro"/>
                        </a:rPr>
                        <a:t> preparation and determine anticipatory measures</a:t>
                      </a:r>
                      <a:endParaRPr lang="en-US" sz="1000" b="0" i="0" u="none" strike="noStrike" noProof="0">
                        <a:solidFill>
                          <a:srgbClr val="000000"/>
                        </a:solidFill>
                        <a:latin typeface="Avenir Next LT Pro"/>
                      </a:endParaRPr>
                    </a:p>
                    <a:p>
                      <a:pPr marL="457200" lvl="1" indent="-228600">
                        <a:lnSpc>
                          <a:spcPct val="100000"/>
                        </a:lnSpc>
                        <a:spcBef>
                          <a:spcPts val="200"/>
                        </a:spcBef>
                        <a:spcAft>
                          <a:spcPts val="200"/>
                        </a:spcAft>
                        <a:buClr>
                          <a:srgbClr val="000000"/>
                        </a:buClr>
                        <a:buFont typeface="+mj-lt"/>
                        <a:buAutoNum type="alphaLcPeriod"/>
                      </a:pPr>
                      <a:r>
                        <a:rPr lang="en-US" sz="1000" b="0" i="0" u="none" strike="noStrike" noProof="0">
                          <a:solidFill>
                            <a:schemeClr val="tx1"/>
                          </a:solidFill>
                          <a:latin typeface="Avenir Next LT Pro"/>
                        </a:rPr>
                        <a:t>Begin developing manuals for emergency preparedness;</a:t>
                      </a:r>
                    </a:p>
                    <a:p>
                      <a:pPr marL="457200" marR="0" lvl="1" indent="-228600" algn="l" defTabSz="914400" rtl="0" eaLnBrk="1" fontAlgn="auto" latinLnBrk="0" hangingPunct="1">
                        <a:lnSpc>
                          <a:spcPct val="100000"/>
                        </a:lnSpc>
                        <a:spcBef>
                          <a:spcPts val="200"/>
                        </a:spcBef>
                        <a:spcAft>
                          <a:spcPts val="200"/>
                        </a:spcAft>
                        <a:buClr>
                          <a:srgbClr val="000000"/>
                        </a:buClr>
                        <a:buSzTx/>
                        <a:buFont typeface="+mj-lt"/>
                        <a:buAutoNum type="alphaLcPeriod"/>
                        <a:tabLst/>
                        <a:defRPr/>
                      </a:pPr>
                      <a:r>
                        <a:rPr lang="en-US" sz="1000" b="0" i="0" u="none" strike="noStrike" noProof="0">
                          <a:solidFill>
                            <a:schemeClr val="tx1"/>
                          </a:solidFill>
                          <a:latin typeface="Avenir Next LT Pro"/>
                        </a:rPr>
                        <a:t>Consider vulnerable sectors requiring increased capacity planning (i.e., preparations for increased related injuries and sickness; energy/water demand spikes);</a:t>
                      </a:r>
                      <a:endParaRPr lang="en-US" sz="1000" b="0" i="0" u="none" strike="noStrike" noProof="0">
                        <a:solidFill>
                          <a:srgbClr val="000000"/>
                        </a:solidFill>
                        <a:latin typeface="Avenir Next LT Pro"/>
                      </a:endParaRPr>
                    </a:p>
                    <a:p>
                      <a:pPr marL="457200" lvl="1" indent="-228600">
                        <a:lnSpc>
                          <a:spcPct val="100000"/>
                        </a:lnSpc>
                        <a:spcBef>
                          <a:spcPts val="200"/>
                        </a:spcBef>
                        <a:spcAft>
                          <a:spcPts val="200"/>
                        </a:spcAft>
                        <a:buClr>
                          <a:srgbClr val="000000"/>
                        </a:buClr>
                        <a:buFont typeface="+mj-lt"/>
                        <a:buAutoNum type="alphaLcPeriod"/>
                      </a:pPr>
                      <a:r>
                        <a:rPr lang="en-US" sz="1000" b="0" i="0" u="none" strike="noStrike" noProof="0">
                          <a:solidFill>
                            <a:schemeClr val="tx1"/>
                          </a:solidFill>
                          <a:latin typeface="Avenir Next LT Pro"/>
                        </a:rPr>
                        <a:t>Determine required responses to coral bleaching phenomena due to increase heat/light exposure and warming waters;</a:t>
                      </a:r>
                    </a:p>
                    <a:p>
                      <a:pPr marL="457200" marR="0" lvl="1" indent="-228600" algn="l" defTabSz="914400" rtl="0" eaLnBrk="1" fontAlgn="auto" latinLnBrk="0" hangingPunct="1">
                        <a:lnSpc>
                          <a:spcPct val="100000"/>
                        </a:lnSpc>
                        <a:spcBef>
                          <a:spcPts val="200"/>
                        </a:spcBef>
                        <a:spcAft>
                          <a:spcPts val="200"/>
                        </a:spcAft>
                        <a:buClr>
                          <a:srgbClr val="000000"/>
                        </a:buClr>
                        <a:buSzTx/>
                        <a:buFont typeface="+mj-lt"/>
                        <a:buAutoNum type="alphaLcPeriod"/>
                        <a:tabLst/>
                        <a:defRPr/>
                      </a:pPr>
                      <a:r>
                        <a:rPr lang="en-US" sz="1000" b="0" i="0" u="none" strike="noStrike" noProof="0">
                          <a:solidFill>
                            <a:schemeClr val="tx1"/>
                          </a:solidFill>
                          <a:latin typeface="Avenir Next LT Pro"/>
                        </a:rPr>
                        <a:t>Align national documents and action plans (e.g., infrastructure, electricity alternatives, public health action plans; Coordination of agriculture and health sector, development activities, disaster preparedness);</a:t>
                      </a:r>
                      <a:endParaRPr lang="en-US" sz="1000" b="0" i="0" u="none" strike="noStrike" noProof="0">
                        <a:solidFill>
                          <a:srgbClr val="000000"/>
                        </a:solidFill>
                        <a:latin typeface="Avenir Next LT Pro"/>
                      </a:endParaRPr>
                    </a:p>
                    <a:p>
                      <a:pPr marL="457200" lvl="1" indent="-228600">
                        <a:lnSpc>
                          <a:spcPct val="100000"/>
                        </a:lnSpc>
                        <a:spcBef>
                          <a:spcPts val="200"/>
                        </a:spcBef>
                        <a:spcAft>
                          <a:spcPts val="200"/>
                        </a:spcAft>
                        <a:buClr>
                          <a:srgbClr val="000000"/>
                        </a:buClr>
                        <a:buFont typeface="+mj-lt"/>
                        <a:buAutoNum type="alphaLcPeriod"/>
                      </a:pPr>
                      <a:r>
                        <a:rPr lang="en-US" sz="1000" b="0" i="0" u="none" strike="noStrike" noProof="0">
                          <a:solidFill>
                            <a:schemeClr val="tx1"/>
                          </a:solidFill>
                          <a:latin typeface="Avenir Next LT Pro"/>
                        </a:rPr>
                        <a:t>Outline ways to incorporate anticipatory mechanisms into legal and legislative frameworks.</a:t>
                      </a:r>
                      <a:endParaRPr lang="en-US" sz="1000" b="0" i="0" u="none" strike="noStrike" noProof="0">
                        <a:solidFill>
                          <a:srgbClr val="000000"/>
                        </a:solidFill>
                        <a:latin typeface="Avenir Next LT Pro"/>
                      </a:endParaRPr>
                    </a:p>
                    <a:p>
                      <a:pPr marL="228600" lvl="0" indent="-228600">
                        <a:lnSpc>
                          <a:spcPct val="100000"/>
                        </a:lnSpc>
                        <a:spcBef>
                          <a:spcPts val="200"/>
                        </a:spcBef>
                        <a:spcAft>
                          <a:spcPts val="200"/>
                        </a:spcAft>
                        <a:buClr>
                          <a:srgbClr val="000000"/>
                        </a:buClr>
                        <a:buAutoNum type="arabicPeriod"/>
                      </a:pPr>
                      <a:endParaRPr lang="en-US" sz="1000" b="1" i="0" u="none" strike="noStrike" noProof="0">
                        <a:solidFill>
                          <a:schemeClr val="accent5">
                            <a:lumMod val="50000"/>
                          </a:schemeClr>
                        </a:solidFill>
                        <a:latin typeface="Avenir Next LT Pro"/>
                      </a:endParaRPr>
                    </a:p>
                    <a:p>
                      <a:pPr marL="228600" lvl="0" indent="-228600">
                        <a:lnSpc>
                          <a:spcPct val="100000"/>
                        </a:lnSpc>
                        <a:spcBef>
                          <a:spcPts val="200"/>
                        </a:spcBef>
                        <a:spcAft>
                          <a:spcPts val="200"/>
                        </a:spcAft>
                        <a:buClr>
                          <a:srgbClr val="203864"/>
                        </a:buClr>
                        <a:buAutoNum type="arabicPeriod"/>
                      </a:pPr>
                      <a:r>
                        <a:rPr lang="en-US" sz="1000" b="1" i="0" u="none" strike="noStrike" noProof="0">
                          <a:solidFill>
                            <a:schemeClr val="accent5">
                              <a:lumMod val="50000"/>
                            </a:schemeClr>
                          </a:solidFill>
                          <a:latin typeface="Avenir Next LT Pro"/>
                        </a:rPr>
                        <a:t>Implement disaster risk management and conduct vulnerability assessments</a:t>
                      </a:r>
                    </a:p>
                    <a:p>
                      <a:pPr marL="457200" lvl="1" indent="-228600" algn="l">
                        <a:lnSpc>
                          <a:spcPct val="100000"/>
                        </a:lnSpc>
                        <a:spcBef>
                          <a:spcPts val="200"/>
                        </a:spcBef>
                        <a:spcAft>
                          <a:spcPts val="200"/>
                        </a:spcAft>
                        <a:buClr>
                          <a:srgbClr val="000000"/>
                        </a:buClr>
                        <a:buFont typeface="+mj-lt"/>
                        <a:buAutoNum type="alphaLcPeriod"/>
                      </a:pPr>
                      <a:r>
                        <a:rPr lang="en-US" sz="1000" b="0" i="0" u="none" strike="noStrike" noProof="0">
                          <a:solidFill>
                            <a:srgbClr val="000000"/>
                          </a:solidFill>
                          <a:latin typeface="Avenir Next LT Pro"/>
                        </a:rPr>
                        <a:t>Conduct seasonal climate/temperature forecast;</a:t>
                      </a:r>
                    </a:p>
                    <a:p>
                      <a:pPr marL="457200" lvl="1" indent="-228600">
                        <a:lnSpc>
                          <a:spcPct val="100000"/>
                        </a:lnSpc>
                        <a:spcBef>
                          <a:spcPts val="200"/>
                        </a:spcBef>
                        <a:spcAft>
                          <a:spcPts val="200"/>
                        </a:spcAft>
                        <a:buClr>
                          <a:srgbClr val="000000"/>
                        </a:buClr>
                        <a:buFont typeface="+mj-lt"/>
                        <a:buAutoNum type="alphaLcPeriod"/>
                      </a:pPr>
                      <a:r>
                        <a:rPr lang="en-US" sz="1000" b="0" i="0" u="none" strike="noStrike" noProof="0">
                          <a:solidFill>
                            <a:srgbClr val="000000"/>
                          </a:solidFill>
                          <a:latin typeface="Avenir Next LT Pro"/>
                        </a:rPr>
                        <a:t>Continuously monitor rising temperature;</a:t>
                      </a:r>
                    </a:p>
                    <a:p>
                      <a:pPr marL="457200" lvl="1" indent="-228600">
                        <a:lnSpc>
                          <a:spcPct val="100000"/>
                        </a:lnSpc>
                        <a:spcBef>
                          <a:spcPts val="200"/>
                        </a:spcBef>
                        <a:spcAft>
                          <a:spcPts val="200"/>
                        </a:spcAft>
                        <a:buClr>
                          <a:srgbClr val="000000"/>
                        </a:buClr>
                        <a:buFont typeface="+mj-lt"/>
                        <a:buAutoNum type="alphaLcPeriod"/>
                      </a:pPr>
                      <a:r>
                        <a:rPr lang="en-US" sz="1000" b="0" i="0" u="none" strike="noStrike" noProof="0">
                          <a:solidFill>
                            <a:srgbClr val="000000"/>
                          </a:solidFill>
                          <a:latin typeface="Avenir Next LT Pro"/>
                        </a:rPr>
                        <a:t>Routinely review monitored impacts of increasing temperature every several months;</a:t>
                      </a:r>
                    </a:p>
                    <a:p>
                      <a:pPr marL="457200" lvl="1" indent="-228600">
                        <a:lnSpc>
                          <a:spcPct val="100000"/>
                        </a:lnSpc>
                        <a:spcBef>
                          <a:spcPts val="200"/>
                        </a:spcBef>
                        <a:spcAft>
                          <a:spcPts val="200"/>
                        </a:spcAft>
                        <a:buClr>
                          <a:srgbClr val="000000"/>
                        </a:buClr>
                        <a:buFont typeface="+mj-lt"/>
                        <a:buAutoNum type="alphaLcPeriod"/>
                      </a:pPr>
                      <a:r>
                        <a:rPr lang="en-US" sz="1000" b="0" i="0" u="none" strike="noStrike" noProof="0">
                          <a:solidFill>
                            <a:srgbClr val="000000"/>
                          </a:solidFill>
                          <a:latin typeface="Avenir Next LT Pro"/>
                        </a:rPr>
                        <a:t>Initiate preparation phase, including a timeframe of several years to decades. Determine climate policies and secure finances, i.e. sector specific plans across health, agriculture, water/energy supply, biodiversity and land conservation/protection, and emergency response preparedness.</a:t>
                      </a:r>
                    </a:p>
                    <a:p>
                      <a:pPr marL="457200" lvl="1" indent="-228600">
                        <a:lnSpc>
                          <a:spcPct val="100000"/>
                        </a:lnSpc>
                        <a:spcBef>
                          <a:spcPts val="200"/>
                        </a:spcBef>
                        <a:spcAft>
                          <a:spcPts val="200"/>
                        </a:spcAft>
                        <a:buClr>
                          <a:srgbClr val="000000"/>
                        </a:buClr>
                        <a:buFont typeface="+mj-lt"/>
                        <a:buAutoNum type="alphaLcPeriod"/>
                      </a:pPr>
                      <a:r>
                        <a:rPr lang="en-CA" sz="1000" b="0" i="0" u="none" strike="noStrike" noProof="0">
                          <a:solidFill>
                            <a:srgbClr val="000000"/>
                          </a:solidFill>
                          <a:latin typeface="Avenir Next LT Pro"/>
                        </a:rPr>
                        <a:t>Integrate disaster risk management within climate change policies and forecasts.</a:t>
                      </a:r>
                      <a:endParaRPr lang="en-US" sz="1000">
                        <a:latin typeface="Avenir Next LT Pro"/>
                      </a:endParaRPr>
                    </a:p>
                    <a:p>
                      <a:pPr marL="228600" lvl="1" indent="0">
                        <a:lnSpc>
                          <a:spcPct val="100000"/>
                        </a:lnSpc>
                        <a:spcBef>
                          <a:spcPts val="200"/>
                        </a:spcBef>
                        <a:spcAft>
                          <a:spcPts val="200"/>
                        </a:spcAft>
                        <a:buClr>
                          <a:srgbClr val="000000"/>
                        </a:buClr>
                        <a:buNone/>
                      </a:pPr>
                      <a:endParaRPr lang="en-CA" sz="1000" b="0" i="0" u="none" strike="noStrike" noProof="0">
                        <a:solidFill>
                          <a:srgbClr val="000000"/>
                        </a:solidFill>
                        <a:latin typeface="Avenir Next LT Pro"/>
                      </a:endParaRPr>
                    </a:p>
                    <a:p>
                      <a:pPr marL="228600" lvl="0" indent="-228600">
                        <a:lnSpc>
                          <a:spcPct val="100000"/>
                        </a:lnSpc>
                        <a:spcBef>
                          <a:spcPts val="200"/>
                        </a:spcBef>
                        <a:spcAft>
                          <a:spcPts val="200"/>
                        </a:spcAft>
                        <a:buClr>
                          <a:srgbClr val="203864"/>
                        </a:buClr>
                        <a:buAutoNum type="arabicPeriod"/>
                      </a:pPr>
                      <a:r>
                        <a:rPr lang="en-US" sz="1000" b="1" i="0" u="none" strike="noStrike" noProof="0">
                          <a:solidFill>
                            <a:schemeClr val="accent5">
                              <a:lumMod val="50000"/>
                            </a:schemeClr>
                          </a:solidFill>
                          <a:latin typeface="Avenir Next LT Pro"/>
                        </a:rPr>
                        <a:t>Assess impacts on vulnerable sectors (i.e., health, agriculture, etc.)</a:t>
                      </a:r>
                    </a:p>
                    <a:p>
                      <a:pPr marL="457200" lvl="0" indent="-228600" algn="just">
                        <a:lnSpc>
                          <a:spcPct val="100000"/>
                        </a:lnSpc>
                        <a:spcBef>
                          <a:spcPts val="200"/>
                        </a:spcBef>
                        <a:spcAft>
                          <a:spcPts val="200"/>
                        </a:spcAft>
                        <a:buFont typeface="+mj-lt"/>
                        <a:buAutoNum type="alphaLcPeriod"/>
                      </a:pPr>
                      <a:r>
                        <a:rPr lang="en-CA" sz="1000" b="0" i="0">
                          <a:latin typeface="Avenir Next LT Pro"/>
                        </a:rPr>
                        <a:t>Determine alternative agriculture practices such as resilient crop/land alternatives.</a:t>
                      </a:r>
                      <a:endParaRPr lang="en-US" sz="1000">
                        <a:latin typeface="Avenir Next LT Pro"/>
                      </a:endParaRPr>
                    </a:p>
                    <a:p>
                      <a:pPr marL="457200" lvl="0" indent="-228600" algn="just">
                        <a:lnSpc>
                          <a:spcPct val="100000"/>
                        </a:lnSpc>
                        <a:spcBef>
                          <a:spcPts val="200"/>
                        </a:spcBef>
                        <a:spcAft>
                          <a:spcPts val="200"/>
                        </a:spcAft>
                        <a:buFont typeface="+mj-lt"/>
                        <a:buAutoNum type="alphaLcPeriod"/>
                      </a:pPr>
                      <a:r>
                        <a:rPr lang="en-CA" sz="1000" b="0" i="0">
                          <a:latin typeface="Avenir Next LT Pro"/>
                        </a:rPr>
                        <a:t>Develop plans on infrastructure and other electricity alternatives in the event of disruptions.</a:t>
                      </a:r>
                      <a:endParaRPr lang="en-US" sz="100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just">
                        <a:lnSpc>
                          <a:spcPct val="100000"/>
                        </a:lnSpc>
                        <a:spcBef>
                          <a:spcPts val="300"/>
                        </a:spcBef>
                        <a:spcAft>
                          <a:spcPts val="300"/>
                        </a:spcAft>
                        <a:buFont typeface="Arial" panose="020B0604020202020204" pitchFamily="34" charset="0"/>
                        <a:buChar char="•"/>
                      </a:pPr>
                      <a:r>
                        <a:rPr lang="en-US" sz="900" b="1">
                          <a:solidFill>
                            <a:srgbClr val="203864"/>
                          </a:solidFill>
                          <a:latin typeface="Avenir Next LT Pro"/>
                        </a:rPr>
                        <a:t>Limited observation tools and monitoring systems.</a:t>
                      </a:r>
                      <a:endParaRPr lang="en-US" sz="900">
                        <a:latin typeface="Avenir Next LT Pro"/>
                      </a:endParaRPr>
                    </a:p>
                    <a:p>
                      <a:pPr marL="171450" indent="-171450" algn="just">
                        <a:lnSpc>
                          <a:spcPct val="100000"/>
                        </a:lnSpc>
                        <a:spcBef>
                          <a:spcPts val="300"/>
                        </a:spcBef>
                        <a:spcAft>
                          <a:spcPts val="300"/>
                        </a:spcAft>
                        <a:buFont typeface="Arial" panose="020B0604020202020204" pitchFamily="34" charset="0"/>
                        <a:buChar char="•"/>
                      </a:pPr>
                      <a:r>
                        <a:rPr lang="en-US" sz="900" b="1">
                          <a:solidFill>
                            <a:srgbClr val="203864"/>
                          </a:solidFill>
                          <a:latin typeface="Avenir Next LT Pro"/>
                        </a:rPr>
                        <a:t>Limited methodological equipment and modern metrological equipment</a:t>
                      </a:r>
                      <a:r>
                        <a:rPr lang="en-US" sz="900">
                          <a:latin typeface="Avenir Next LT Pro"/>
                        </a:rPr>
                        <a:t> such as radars. </a:t>
                      </a:r>
                    </a:p>
                    <a:p>
                      <a:pPr marL="171450" indent="-171450" algn="just">
                        <a:lnSpc>
                          <a:spcPct val="100000"/>
                        </a:lnSpc>
                        <a:spcBef>
                          <a:spcPts val="300"/>
                        </a:spcBef>
                        <a:spcAft>
                          <a:spcPts val="300"/>
                        </a:spcAft>
                        <a:buFont typeface="Arial" panose="020B0604020202020204" pitchFamily="34" charset="0"/>
                        <a:buChar char="•"/>
                      </a:pPr>
                      <a:r>
                        <a:rPr lang="en-US" sz="900" b="1">
                          <a:solidFill>
                            <a:srgbClr val="203864"/>
                          </a:solidFill>
                          <a:latin typeface="Avenir Next LT Pro"/>
                        </a:rPr>
                        <a:t>Limited timely/comprehensive knowledge</a:t>
                      </a:r>
                      <a:r>
                        <a:rPr lang="en-US" sz="900">
                          <a:latin typeface="Avenir Next LT Pro"/>
                        </a:rPr>
                        <a:t> and information. Inadequate access to data.</a:t>
                      </a:r>
                    </a:p>
                    <a:p>
                      <a:pPr marL="171450" indent="-171450" algn="just">
                        <a:lnSpc>
                          <a:spcPct val="100000"/>
                        </a:lnSpc>
                        <a:spcBef>
                          <a:spcPts val="300"/>
                        </a:spcBef>
                        <a:spcAft>
                          <a:spcPts val="300"/>
                        </a:spcAft>
                        <a:buFont typeface="Arial" panose="020B0604020202020204" pitchFamily="34" charset="0"/>
                        <a:buChar char="•"/>
                      </a:pPr>
                      <a:r>
                        <a:rPr lang="en-US" sz="900" b="1">
                          <a:solidFill>
                            <a:srgbClr val="203864"/>
                          </a:solidFill>
                          <a:latin typeface="Avenir Next LT Pro"/>
                        </a:rPr>
                        <a:t>Lack of skilled expertise in different organizations;</a:t>
                      </a:r>
                      <a:r>
                        <a:rPr lang="en-US" sz="900">
                          <a:latin typeface="Avenir Next LT Pro"/>
                        </a:rPr>
                        <a:t> gaps in requisite skills of meteorological staff (i.e., technical expertise on how to use sophisticated weather forecast equipment).</a:t>
                      </a:r>
                    </a:p>
                    <a:p>
                      <a:pPr marL="171450" indent="-171450" algn="just">
                        <a:lnSpc>
                          <a:spcPct val="100000"/>
                        </a:lnSpc>
                        <a:spcBef>
                          <a:spcPts val="300"/>
                        </a:spcBef>
                        <a:spcAft>
                          <a:spcPts val="300"/>
                        </a:spcAft>
                        <a:buFont typeface="Arial" panose="020B0604020202020204" pitchFamily="34" charset="0"/>
                        <a:buChar char="•"/>
                      </a:pPr>
                      <a:r>
                        <a:rPr lang="en-US" sz="900" b="1">
                          <a:solidFill>
                            <a:srgbClr val="203864"/>
                          </a:solidFill>
                          <a:latin typeface="Avenir Next LT Pro"/>
                        </a:rPr>
                        <a:t>Limited local models </a:t>
                      </a:r>
                      <a:r>
                        <a:rPr lang="en-US" sz="900">
                          <a:latin typeface="Avenir Next LT Pro"/>
                        </a:rPr>
                        <a:t>for the accurate forecasting of temperatures.</a:t>
                      </a:r>
                    </a:p>
                    <a:p>
                      <a:pPr marL="171450" lvl="0" indent="-171450">
                        <a:lnSpc>
                          <a:spcPct val="100000"/>
                        </a:lnSpc>
                        <a:spcBef>
                          <a:spcPts val="300"/>
                        </a:spcBef>
                        <a:spcAft>
                          <a:spcPts val="300"/>
                        </a:spcAft>
                        <a:buFont typeface="Arial" panose="020B0604020202020204" pitchFamily="34" charset="0"/>
                        <a:buChar char="•"/>
                      </a:pPr>
                      <a:r>
                        <a:rPr lang="en-CA" sz="900" b="1">
                          <a:solidFill>
                            <a:srgbClr val="203864"/>
                          </a:solidFill>
                          <a:latin typeface="Avenir Next LT Pro"/>
                        </a:rPr>
                        <a:t>Lack of cross-sectoral scoping</a:t>
                      </a:r>
                      <a:r>
                        <a:rPr lang="en-CA" sz="900">
                          <a:latin typeface="Avenir Next LT Pro"/>
                        </a:rPr>
                        <a:t> integrated into climate assessments i.e., sectors tend to be addressed independently with limited cross-sectoral impacts and limited interaction/feedback sharing between sectors (e.g., gap in response and action integration in cross-sectoral management such as the energy sector).</a:t>
                      </a:r>
                    </a:p>
                    <a:p>
                      <a:pPr marL="171450" marR="0" lvl="0" indent="-171450" algn="l" rtl="0">
                        <a:lnSpc>
                          <a:spcPct val="100000"/>
                        </a:lnSpc>
                        <a:spcBef>
                          <a:spcPts val="300"/>
                        </a:spcBef>
                        <a:spcAft>
                          <a:spcPts val="300"/>
                        </a:spcAft>
                        <a:buClrTx/>
                        <a:buSzTx/>
                        <a:buFont typeface="Arial" panose="020B0604020202020204" pitchFamily="34" charset="0"/>
                        <a:buChar char="•"/>
                      </a:pPr>
                      <a:r>
                        <a:rPr lang="en-CA" sz="900" b="1">
                          <a:solidFill>
                            <a:srgbClr val="203864"/>
                          </a:solidFill>
                          <a:latin typeface="Avenir Next LT Pro"/>
                        </a:rPr>
                        <a:t>Lack of effective coordination</a:t>
                      </a:r>
                      <a:r>
                        <a:rPr lang="en-CA" sz="900">
                          <a:latin typeface="Avenir Next LT Pro"/>
                        </a:rPr>
                        <a:t> between districts and national levels.</a:t>
                      </a:r>
                      <a:endParaRPr lang="en-US"/>
                    </a:p>
                    <a:p>
                      <a:pPr marL="171450" lvl="0" indent="-171450">
                        <a:lnSpc>
                          <a:spcPct val="100000"/>
                        </a:lnSpc>
                        <a:spcBef>
                          <a:spcPts val="300"/>
                        </a:spcBef>
                        <a:spcAft>
                          <a:spcPts val="300"/>
                        </a:spcAft>
                        <a:buFont typeface="Arial" panose="020B0604020202020204" pitchFamily="34" charset="0"/>
                        <a:buChar char="•"/>
                      </a:pPr>
                      <a:endParaRPr lang="en-US" sz="90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nSpc>
                          <a:spcPct val="100000"/>
                        </a:lnSpc>
                        <a:spcBef>
                          <a:spcPts val="300"/>
                        </a:spcBef>
                        <a:spcAft>
                          <a:spcPts val="300"/>
                        </a:spcAft>
                        <a:buFont typeface="Arial" panose="020B0604020202020204" pitchFamily="34" charset="0"/>
                        <a:buChar char="•"/>
                      </a:pPr>
                      <a:r>
                        <a:rPr lang="en-CA" sz="900" b="1">
                          <a:solidFill>
                            <a:srgbClr val="203864"/>
                          </a:solidFill>
                          <a:latin typeface="Avenir Next LT Pro"/>
                        </a:rPr>
                        <a:t>Monitoring and assessment </a:t>
                      </a:r>
                      <a:r>
                        <a:rPr lang="en-CA" sz="900">
                          <a:latin typeface="Avenir Next LT Pro"/>
                        </a:rPr>
                        <a:t>of up-to-date climate change projections and models to assess impact on livelihood.</a:t>
                      </a:r>
                    </a:p>
                    <a:p>
                      <a:pPr marL="171450" indent="-171450">
                        <a:lnSpc>
                          <a:spcPct val="100000"/>
                        </a:lnSpc>
                        <a:spcBef>
                          <a:spcPts val="300"/>
                        </a:spcBef>
                        <a:spcAft>
                          <a:spcPts val="300"/>
                        </a:spcAft>
                        <a:buFont typeface="Arial" panose="020B0604020202020204" pitchFamily="34" charset="0"/>
                        <a:buChar char="•"/>
                      </a:pPr>
                      <a:r>
                        <a:rPr lang="en-CA" sz="900" b="1">
                          <a:solidFill>
                            <a:srgbClr val="203864"/>
                          </a:solidFill>
                          <a:latin typeface="Avenir Next LT Pro"/>
                        </a:rPr>
                        <a:t>Capacity-building programs</a:t>
                      </a:r>
                      <a:r>
                        <a:rPr lang="en-CA" sz="900">
                          <a:latin typeface="Avenir Next LT Pro"/>
                        </a:rPr>
                        <a:t> to capacitate new experts in climate change as there is high-turnover across ministries.</a:t>
                      </a:r>
                    </a:p>
                    <a:p>
                      <a:pPr marL="171450" marR="0" lvl="0" indent="-171450" algn="l" rtl="0">
                        <a:lnSpc>
                          <a:spcPct val="100000"/>
                        </a:lnSpc>
                        <a:spcBef>
                          <a:spcPts val="300"/>
                        </a:spcBef>
                        <a:spcAft>
                          <a:spcPts val="300"/>
                        </a:spcAft>
                        <a:buClrTx/>
                        <a:buSzTx/>
                        <a:buFont typeface="Arial" panose="020B0604020202020204" pitchFamily="34" charset="0"/>
                        <a:buChar char="•"/>
                      </a:pPr>
                      <a:r>
                        <a:rPr lang="en-US" sz="900" b="1">
                          <a:solidFill>
                            <a:srgbClr val="203864"/>
                          </a:solidFill>
                          <a:latin typeface="Avenir Next LT Pro"/>
                        </a:rPr>
                        <a:t>Capacity building for community, community leaders, and technical officers</a:t>
                      </a:r>
                      <a:r>
                        <a:rPr lang="en-US" sz="900">
                          <a:latin typeface="Avenir Next LT Pro"/>
                        </a:rPr>
                        <a:t> that is tailor-made to address areas of conflict between traditional and scientific knowledge.</a:t>
                      </a:r>
                      <a:endParaRPr lang="en-NP"/>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7" name="TextBox 6">
            <a:extLst>
              <a:ext uri="{FF2B5EF4-FFF2-40B4-BE49-F238E27FC236}">
                <a16:creationId xmlns:a16="http://schemas.microsoft.com/office/drawing/2014/main" id="{4D13D1AD-8993-680D-E588-00D74B8FF66C}"/>
              </a:ext>
            </a:extLst>
          </p:cNvPr>
          <p:cNvSpPr txBox="1"/>
          <p:nvPr/>
        </p:nvSpPr>
        <p:spPr>
          <a:xfrm>
            <a:off x="135874" y="1110056"/>
            <a:ext cx="119202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Projected increase in average temperatures, incidence of heatwaves, low rainfall, poor grazing, food/water/energy insecurity due to associated hazards, livelihood instability.</a:t>
            </a:r>
            <a:endParaRPr kumimoji="0" lang="en-NP"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139566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sunset over a mountain range">
            <a:extLst>
              <a:ext uri="{FF2B5EF4-FFF2-40B4-BE49-F238E27FC236}">
                <a16:creationId xmlns:a16="http://schemas.microsoft.com/office/drawing/2014/main" id="{0356220C-C281-C7DF-89CC-3AF241FF31A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514"/>
          <a:stretch/>
        </p:blipFill>
        <p:spPr bwMode="auto">
          <a:xfrm>
            <a:off x="-1" y="0"/>
            <a:ext cx="12303889" cy="640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8A7097A-68F1-7451-8C25-15052FD640C3}"/>
              </a:ext>
            </a:extLst>
          </p:cNvPr>
          <p:cNvSpPr/>
          <p:nvPr/>
        </p:nvSpPr>
        <p:spPr>
          <a:xfrm>
            <a:off x="-1" y="-8256"/>
            <a:ext cx="12192001" cy="64921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DAEF5E8-9D83-B1EF-8D01-C2105D7CBF69}"/>
              </a:ext>
            </a:extLst>
          </p:cNvPr>
          <p:cNvSpPr txBox="1"/>
          <p:nvPr/>
        </p:nvSpPr>
        <p:spPr>
          <a:xfrm>
            <a:off x="217714" y="125447"/>
            <a:ext cx="546976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INCREASING TEMPERATURES</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417998894"/>
              </p:ext>
            </p:extLst>
          </p:nvPr>
        </p:nvGraphicFramePr>
        <p:xfrm>
          <a:off x="144534" y="1141409"/>
          <a:ext cx="11884076" cy="5450673"/>
        </p:xfrm>
        <a:graphic>
          <a:graphicData uri="http://schemas.openxmlformats.org/drawingml/2006/table">
            <a:tbl>
              <a:tblPr firstRow="1" bandRow="1">
                <a:tableStyleId>{5940675A-B579-460E-94D1-54222C63F5DA}</a:tableStyleId>
              </a:tblPr>
              <a:tblGrid>
                <a:gridCol w="5784779">
                  <a:extLst>
                    <a:ext uri="{9D8B030D-6E8A-4147-A177-3AD203B41FA5}">
                      <a16:colId xmlns:a16="http://schemas.microsoft.com/office/drawing/2014/main" val="2816558029"/>
                    </a:ext>
                  </a:extLst>
                </a:gridCol>
                <a:gridCol w="2433931">
                  <a:extLst>
                    <a:ext uri="{9D8B030D-6E8A-4147-A177-3AD203B41FA5}">
                      <a16:colId xmlns:a16="http://schemas.microsoft.com/office/drawing/2014/main" val="1300160662"/>
                    </a:ext>
                  </a:extLst>
                </a:gridCol>
                <a:gridCol w="3665366">
                  <a:extLst>
                    <a:ext uri="{9D8B030D-6E8A-4147-A177-3AD203B41FA5}">
                      <a16:colId xmlns:a16="http://schemas.microsoft.com/office/drawing/2014/main" val="3786587790"/>
                    </a:ext>
                  </a:extLst>
                </a:gridCol>
              </a:tblGrid>
              <a:tr h="220529">
                <a:tc>
                  <a:txBody>
                    <a:bodyPr/>
                    <a:lstStyle/>
                    <a:p>
                      <a:pPr>
                        <a:lnSpc>
                          <a:spcPct val="100000"/>
                        </a:lnSpc>
                      </a:pPr>
                      <a:r>
                        <a:rPr lang="en-NP" sz="850" b="1">
                          <a:solidFill>
                            <a:schemeClr val="bg1"/>
                          </a:solidFill>
                          <a:latin typeface="Avenir Next LT Pro"/>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00000"/>
                        </a:lnSpc>
                      </a:pPr>
                      <a:r>
                        <a:rPr lang="en-NP" sz="850" b="1">
                          <a:solidFill>
                            <a:schemeClr val="bg1"/>
                          </a:solidFill>
                          <a:latin typeface="Avenir Next LT Pro"/>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00000"/>
                        </a:lnSpc>
                      </a:pPr>
                      <a:r>
                        <a:rPr lang="en-NP" sz="850" b="1">
                          <a:solidFill>
                            <a:schemeClr val="bg1"/>
                          </a:solidFill>
                          <a:latin typeface="Avenir Next LT Pro"/>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5229693">
                <a:tc>
                  <a:txBody>
                    <a:bodyPr/>
                    <a:lstStyle/>
                    <a:p>
                      <a:pPr marL="228600" marR="0" lvl="0" indent="-228600" algn="l">
                        <a:lnSpc>
                          <a:spcPct val="100000"/>
                        </a:lnSpc>
                        <a:spcBef>
                          <a:spcPts val="0"/>
                        </a:spcBef>
                        <a:spcAft>
                          <a:spcPts val="0"/>
                        </a:spcAft>
                        <a:buClr>
                          <a:srgbClr val="203864"/>
                        </a:buClr>
                        <a:buAutoNum type="arabicPeriod"/>
                      </a:pPr>
                      <a:r>
                        <a:rPr lang="en-US" sz="850" b="1" i="0" u="none" strike="noStrike" noProof="0">
                          <a:solidFill>
                            <a:schemeClr val="accent5">
                              <a:lumMod val="50000"/>
                            </a:schemeClr>
                          </a:solidFill>
                          <a:latin typeface="Avenir Next LT Pro"/>
                        </a:rPr>
                        <a:t>Establish / maintain / build capacity of early warning systems</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US" sz="850" b="0" i="0" u="none" strike="noStrike" noProof="0">
                          <a:solidFill>
                            <a:srgbClr val="000000"/>
                          </a:solidFill>
                          <a:latin typeface="Avenir Next LT Pro"/>
                        </a:rPr>
                        <a:t>Issue heat wave early warnings;</a:t>
                      </a:r>
                    </a:p>
                    <a:p>
                      <a:pPr marL="514350" marR="0" lvl="1" indent="-228600" algn="l">
                        <a:lnSpc>
                          <a:spcPct val="100000"/>
                        </a:lnSpc>
                        <a:spcBef>
                          <a:spcPts val="0"/>
                        </a:spcBef>
                        <a:spcAft>
                          <a:spcPts val="0"/>
                        </a:spcAft>
                        <a:buClr>
                          <a:srgbClr val="000000"/>
                        </a:buClr>
                        <a:buFont typeface="+mj-lt"/>
                        <a:buAutoNum type="alphaLcPeriod"/>
                      </a:pPr>
                      <a:r>
                        <a:rPr lang="en-US" sz="850" b="0" i="0" u="none" strike="noStrike" noProof="0">
                          <a:solidFill>
                            <a:srgbClr val="000000"/>
                          </a:solidFill>
                          <a:latin typeface="Avenir Next LT Pro"/>
                        </a:rPr>
                        <a:t>Activate health early warning systems.</a:t>
                      </a:r>
                    </a:p>
                    <a:p>
                      <a:pPr marL="285750" marR="0" lvl="1" indent="0" algn="l">
                        <a:lnSpc>
                          <a:spcPct val="100000"/>
                        </a:lnSpc>
                        <a:spcBef>
                          <a:spcPts val="0"/>
                        </a:spcBef>
                        <a:spcAft>
                          <a:spcPts val="0"/>
                        </a:spcAft>
                        <a:buClr>
                          <a:srgbClr val="000000"/>
                        </a:buClr>
                        <a:buNone/>
                      </a:pPr>
                      <a:endParaRPr lang="en-US" sz="850" b="0" i="0" u="none" strike="noStrike" noProof="0">
                        <a:solidFill>
                          <a:srgbClr val="000000"/>
                        </a:solidFill>
                        <a:latin typeface="Avenir Next LT Pro"/>
                      </a:endParaRPr>
                    </a:p>
                    <a:p>
                      <a:pPr marL="228600" marR="0" lvl="0" indent="-228600" algn="l">
                        <a:lnSpc>
                          <a:spcPct val="100000"/>
                        </a:lnSpc>
                        <a:spcBef>
                          <a:spcPts val="0"/>
                        </a:spcBef>
                        <a:spcAft>
                          <a:spcPts val="0"/>
                        </a:spcAft>
                        <a:buClr>
                          <a:srgbClr val="203864"/>
                        </a:buClr>
                        <a:buAutoNum type="arabicPeriod"/>
                      </a:pPr>
                      <a:r>
                        <a:rPr lang="en-US" sz="850" b="1" i="0" u="none" strike="noStrike" noProof="0">
                          <a:solidFill>
                            <a:schemeClr val="accent5">
                              <a:lumMod val="50000"/>
                            </a:schemeClr>
                          </a:solidFill>
                          <a:latin typeface="Avenir Next LT Pro"/>
                        </a:rPr>
                        <a:t>Issue anticipatory heat wave / water scarcity / agriculture warnings and corresponding recommendations</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US" sz="850" b="0" i="0" u="none" strike="noStrike" noProof="0">
                          <a:solidFill>
                            <a:schemeClr val="tx1"/>
                          </a:solidFill>
                          <a:latin typeface="Avenir Next LT Pro"/>
                        </a:rPr>
                        <a:t>Issue heat wave early warnings;</a:t>
                      </a:r>
                    </a:p>
                    <a:p>
                      <a:pPr marL="514350" marR="0" lvl="1" indent="-228600" algn="l">
                        <a:lnSpc>
                          <a:spcPct val="100000"/>
                        </a:lnSpc>
                        <a:spcBef>
                          <a:spcPts val="0"/>
                        </a:spcBef>
                        <a:spcAft>
                          <a:spcPts val="0"/>
                        </a:spcAft>
                        <a:buClr>
                          <a:srgbClr val="203864"/>
                        </a:buClr>
                        <a:buFont typeface="+mj-lt"/>
                        <a:buAutoNum type="alphaLcPeriod"/>
                      </a:pPr>
                      <a:r>
                        <a:rPr lang="en-US" sz="850" b="1" i="0" u="none" strike="noStrike" noProof="0">
                          <a:solidFill>
                            <a:srgbClr val="203864"/>
                          </a:solidFill>
                          <a:latin typeface="Avenir Next LT Pro"/>
                        </a:rPr>
                        <a:t>Water: </a:t>
                      </a:r>
                      <a:r>
                        <a:rPr lang="en-US" sz="850" b="0" i="0" u="none" strike="noStrike" noProof="0">
                          <a:solidFill>
                            <a:schemeClr val="tx1"/>
                          </a:solidFill>
                          <a:latin typeface="Avenir Next LT Pro"/>
                        </a:rPr>
                        <a:t>Issue</a:t>
                      </a:r>
                      <a:r>
                        <a:rPr lang="en-US" sz="850" b="1" i="0" u="none" strike="noStrike" noProof="0">
                          <a:solidFill>
                            <a:srgbClr val="203864"/>
                          </a:solidFill>
                          <a:latin typeface="Avenir Next LT Pro"/>
                        </a:rPr>
                        <a:t> </a:t>
                      </a:r>
                      <a:r>
                        <a:rPr lang="en-US" sz="850" b="0" i="0" u="none" strike="noStrike" noProof="0">
                          <a:solidFill>
                            <a:schemeClr val="tx1"/>
                          </a:solidFill>
                          <a:latin typeface="Avenir Next LT Pro"/>
                        </a:rPr>
                        <a:t>warnings of predicted water scarcity and recommended mitigation steps;</a:t>
                      </a:r>
                    </a:p>
                    <a:p>
                      <a:pPr marL="514350" marR="0" lvl="1" indent="-228600" algn="l" defTabSz="914400" rtl="0" eaLnBrk="1" fontAlgn="auto" latinLnBrk="0" hangingPunct="1">
                        <a:lnSpc>
                          <a:spcPct val="100000"/>
                        </a:lnSpc>
                        <a:spcBef>
                          <a:spcPts val="0"/>
                        </a:spcBef>
                        <a:spcAft>
                          <a:spcPts val="0"/>
                        </a:spcAft>
                        <a:buClr>
                          <a:srgbClr val="203864"/>
                        </a:buClr>
                        <a:buSzTx/>
                        <a:buFont typeface="+mj-lt"/>
                        <a:buAutoNum type="alphaLcPeriod"/>
                        <a:tabLst/>
                        <a:defRPr/>
                      </a:pPr>
                      <a:r>
                        <a:rPr lang="en-US" sz="850" b="1" i="0" u="none" strike="noStrike" noProof="0">
                          <a:solidFill>
                            <a:srgbClr val="203864"/>
                          </a:solidFill>
                          <a:latin typeface="Avenir Next LT Pro"/>
                        </a:rPr>
                        <a:t>Agriculture:</a:t>
                      </a:r>
                      <a:r>
                        <a:rPr lang="en-US" sz="850" b="1" i="0" u="none" strike="noStrike" noProof="0">
                          <a:solidFill>
                            <a:schemeClr val="tx1"/>
                          </a:solidFill>
                          <a:latin typeface="Avenir Next LT Pro"/>
                        </a:rPr>
                        <a:t> </a:t>
                      </a:r>
                      <a:r>
                        <a:rPr lang="en-US" sz="850" b="0" i="0" u="none" strike="noStrike" noProof="0">
                          <a:solidFill>
                            <a:schemeClr val="tx1"/>
                          </a:solidFill>
                          <a:latin typeface="Avenir Next LT Pro"/>
                        </a:rPr>
                        <a:t>Issue recommendations to farmers based on seasonal forecasts (i.e., securing of timely crop supply for farmers in the growing season).</a:t>
                      </a:r>
                      <a:endParaRPr lang="en-US" sz="850" b="0" i="0" u="none" strike="noStrike" noProof="0">
                        <a:solidFill>
                          <a:srgbClr val="000000"/>
                        </a:solidFill>
                        <a:latin typeface="Avenir Next LT Pro"/>
                      </a:endParaRPr>
                    </a:p>
                    <a:p>
                      <a:pPr marL="285750" marR="0" lvl="1" indent="0" algn="l">
                        <a:lnSpc>
                          <a:spcPct val="100000"/>
                        </a:lnSpc>
                        <a:spcBef>
                          <a:spcPts val="0"/>
                        </a:spcBef>
                        <a:spcAft>
                          <a:spcPts val="0"/>
                        </a:spcAft>
                        <a:buClr>
                          <a:srgbClr val="000000"/>
                        </a:buClr>
                        <a:buNone/>
                      </a:pPr>
                      <a:endParaRPr lang="en-US" sz="850" b="0" i="0" u="none" strike="noStrike" noProof="0">
                        <a:solidFill>
                          <a:schemeClr val="tx1"/>
                        </a:solidFill>
                        <a:latin typeface="Avenir Next LT Pro"/>
                      </a:endParaRPr>
                    </a:p>
                    <a:p>
                      <a:pPr marL="228600" marR="0" lvl="0" indent="-228600" algn="l">
                        <a:lnSpc>
                          <a:spcPct val="100000"/>
                        </a:lnSpc>
                        <a:spcBef>
                          <a:spcPts val="0"/>
                        </a:spcBef>
                        <a:spcAft>
                          <a:spcPts val="0"/>
                        </a:spcAft>
                        <a:buClr>
                          <a:srgbClr val="203864"/>
                        </a:buClr>
                        <a:buAutoNum type="arabicPeriod"/>
                      </a:pPr>
                      <a:r>
                        <a:rPr lang="en-US" sz="850" b="1" i="0" u="none" strike="noStrike" noProof="0">
                          <a:solidFill>
                            <a:schemeClr val="accent5">
                              <a:lumMod val="50000"/>
                            </a:schemeClr>
                          </a:solidFill>
                          <a:latin typeface="Avenir Next LT Pro"/>
                        </a:rPr>
                        <a:t>Develop policies, plans, guidelines and legal frameworks for national / regional / local responses</a:t>
                      </a:r>
                    </a:p>
                    <a:p>
                      <a:pPr marL="514350" marR="0" lvl="1" indent="-228600" algn="l">
                        <a:lnSpc>
                          <a:spcPct val="100000"/>
                        </a:lnSpc>
                        <a:spcBef>
                          <a:spcPts val="0"/>
                        </a:spcBef>
                        <a:spcAft>
                          <a:spcPts val="0"/>
                        </a:spcAft>
                        <a:buClr>
                          <a:srgbClr val="000000"/>
                        </a:buClr>
                        <a:buFont typeface="+mj-lt"/>
                        <a:buAutoNum type="alphaLcPeriod"/>
                      </a:pPr>
                      <a:r>
                        <a:rPr lang="en-US" sz="850" b="0" i="0" u="none" strike="noStrike" noProof="0">
                          <a:solidFill>
                            <a:schemeClr val="tx1"/>
                          </a:solidFill>
                          <a:latin typeface="Avenir Next LT Pro"/>
                        </a:rPr>
                        <a:t>Develop guidelines and manuals for emergency preparation;</a:t>
                      </a:r>
                      <a:endParaRPr lang="en-US" sz="850" b="0" i="0" u="none" strike="noStrike" noProof="0">
                        <a:solidFill>
                          <a:srgbClr val="000000"/>
                        </a:solidFill>
                        <a:latin typeface="Avenir Next LT Pro"/>
                      </a:endParaRPr>
                    </a:p>
                    <a:p>
                      <a:pPr marL="514350" lvl="1" indent="-228600">
                        <a:lnSpc>
                          <a:spcPct val="100000"/>
                        </a:lnSpc>
                        <a:spcBef>
                          <a:spcPts val="0"/>
                        </a:spcBef>
                        <a:spcAft>
                          <a:spcPts val="0"/>
                        </a:spcAft>
                        <a:buClr>
                          <a:srgbClr val="000000"/>
                        </a:buClr>
                        <a:buFont typeface="+mj-lt"/>
                        <a:buAutoNum type="alphaLcPeriod"/>
                      </a:pPr>
                      <a:r>
                        <a:rPr lang="en-US" sz="850" b="0" i="0" u="none" strike="noStrike" noProof="0">
                          <a:solidFill>
                            <a:schemeClr val="tx1"/>
                          </a:solidFill>
                          <a:latin typeface="Avenir Next LT Pro"/>
                        </a:rPr>
                        <a:t>Focus on building health care system capacity;</a:t>
                      </a:r>
                      <a:endParaRPr lang="en-US" sz="850" b="0" i="0" u="none" strike="noStrike" noProof="0">
                        <a:solidFill>
                          <a:srgbClr val="000000"/>
                        </a:solidFill>
                        <a:latin typeface="Avenir Next LT Pro"/>
                      </a:endParaRPr>
                    </a:p>
                    <a:p>
                      <a:pPr marL="514350" lvl="1" indent="-228600">
                        <a:lnSpc>
                          <a:spcPct val="100000"/>
                        </a:lnSpc>
                        <a:spcBef>
                          <a:spcPts val="0"/>
                        </a:spcBef>
                        <a:spcAft>
                          <a:spcPts val="0"/>
                        </a:spcAft>
                        <a:buClr>
                          <a:srgbClr val="000000"/>
                        </a:buClr>
                        <a:buFont typeface="+mj-lt"/>
                        <a:buAutoNum type="alphaLcPeriod"/>
                      </a:pPr>
                      <a:r>
                        <a:rPr lang="en-US" sz="850" b="0" i="0" u="none" strike="noStrike" noProof="0">
                          <a:solidFill>
                            <a:schemeClr val="tx1"/>
                          </a:solidFill>
                          <a:latin typeface="Avenir Next LT Pro"/>
                        </a:rPr>
                        <a:t>Create legal framework for climate action to align measures and mechanisms (i.e., GHG inventory, carbon credits, incentives);</a:t>
                      </a:r>
                      <a:endParaRPr lang="en-US" sz="850" b="0" i="0" u="none" strike="noStrike" noProof="0">
                        <a:solidFill>
                          <a:srgbClr val="000000"/>
                        </a:solidFill>
                        <a:latin typeface="Avenir Next LT Pro"/>
                      </a:endParaRPr>
                    </a:p>
                    <a:p>
                      <a:pPr marL="514350" lvl="1" indent="-228600">
                        <a:lnSpc>
                          <a:spcPct val="100000"/>
                        </a:lnSpc>
                        <a:spcBef>
                          <a:spcPts val="0"/>
                        </a:spcBef>
                        <a:spcAft>
                          <a:spcPts val="0"/>
                        </a:spcAft>
                        <a:buClr>
                          <a:srgbClr val="000000"/>
                        </a:buClr>
                        <a:buFont typeface="+mj-lt"/>
                        <a:buAutoNum type="alphaLcPeriod"/>
                      </a:pPr>
                      <a:r>
                        <a:rPr lang="en-US" sz="850" b="0" i="0" u="none" strike="noStrike" noProof="0">
                          <a:solidFill>
                            <a:schemeClr val="tx1"/>
                          </a:solidFill>
                          <a:latin typeface="Avenir Next LT Pro"/>
                        </a:rPr>
                        <a:t>Enact &amp; revise regulatory frameworks to manage the conservation and utilization of biodiversity at the national level including incentive measures, conservation instruments, and sustainable utilization of biodiversity (i.e., living modified organisms).</a:t>
                      </a:r>
                      <a:endParaRPr lang="en-US" sz="850">
                        <a:latin typeface="Avenir Next LT Pro"/>
                      </a:endParaRPr>
                    </a:p>
                    <a:p>
                      <a:pPr marL="285750" lvl="1" indent="0">
                        <a:lnSpc>
                          <a:spcPct val="100000"/>
                        </a:lnSpc>
                        <a:spcBef>
                          <a:spcPts val="0"/>
                        </a:spcBef>
                        <a:spcAft>
                          <a:spcPts val="0"/>
                        </a:spcAft>
                        <a:buClr>
                          <a:srgbClr val="000000"/>
                        </a:buClr>
                        <a:buNone/>
                      </a:pPr>
                      <a:endParaRPr lang="en-US" sz="850" b="0" i="0" u="none" strike="noStrike" noProof="0">
                        <a:solidFill>
                          <a:schemeClr val="tx1"/>
                        </a:solidFill>
                        <a:latin typeface="Avenir Next LT Pro"/>
                      </a:endParaRPr>
                    </a:p>
                    <a:p>
                      <a:pPr marL="228600" marR="0" lvl="0" indent="-228600" algn="l">
                        <a:lnSpc>
                          <a:spcPct val="100000"/>
                        </a:lnSpc>
                        <a:spcBef>
                          <a:spcPts val="0"/>
                        </a:spcBef>
                        <a:spcAft>
                          <a:spcPts val="0"/>
                        </a:spcAft>
                        <a:buClr>
                          <a:srgbClr val="203864"/>
                        </a:buClr>
                        <a:buAutoNum type="arabicPeriod"/>
                      </a:pPr>
                      <a:r>
                        <a:rPr lang="en-CA" sz="850" b="1" i="0" u="none" strike="noStrike" noProof="0">
                          <a:solidFill>
                            <a:schemeClr val="accent5">
                              <a:lumMod val="50000"/>
                            </a:schemeClr>
                          </a:solidFill>
                          <a:latin typeface="Avenir Next LT Pro"/>
                        </a:rPr>
                        <a:t>Raise public awareness, encourage adaptative considerations, and issue advice</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CA" sz="850" b="0" i="0" u="none" strike="noStrike" noProof="0">
                          <a:solidFill>
                            <a:schemeClr val="tx1"/>
                          </a:solidFill>
                          <a:latin typeface="Avenir Next LT Pro"/>
                        </a:rPr>
                        <a:t>Disseminate information on vector borne diseases before the spread of the disease;</a:t>
                      </a:r>
                    </a:p>
                    <a:p>
                      <a:pPr marL="514350" marR="0" lvl="1" indent="-228600" algn="l">
                        <a:lnSpc>
                          <a:spcPct val="100000"/>
                        </a:lnSpc>
                        <a:buClr>
                          <a:srgbClr val="000000"/>
                        </a:buClr>
                        <a:buFont typeface="+mj-lt"/>
                        <a:buAutoNum type="alphaLcPeriod"/>
                      </a:pPr>
                      <a:r>
                        <a:rPr lang="en-CA" sz="850" b="0" i="0" u="none" strike="noStrike" noProof="0">
                          <a:solidFill>
                            <a:schemeClr val="tx1"/>
                          </a:solidFill>
                          <a:latin typeface="Avenir Next LT Pro"/>
                        </a:rPr>
                        <a:t>Release seasonal climate / temperature forecast reports that aim to initiate responses by community engagement and public awareness with widespread information dissemination;</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CA" sz="850" b="0" i="0" u="none" strike="noStrike" noProof="0">
                          <a:solidFill>
                            <a:schemeClr val="tx1"/>
                          </a:solidFill>
                          <a:latin typeface="Avenir Next LT Pro"/>
                        </a:rPr>
                        <a:t>Raise awareness for how to prevent water/food borne diseases (i.e., WASH programs);</a:t>
                      </a:r>
                      <a:endParaRPr lang="en-US" sz="850" b="0" i="0" u="none" strike="noStrike" noProof="0">
                        <a:solidFill>
                          <a:srgbClr val="000000"/>
                        </a:solidFill>
                        <a:latin typeface="Avenir Next LT Pro"/>
                      </a:endParaRPr>
                    </a:p>
                    <a:p>
                      <a:pPr marL="514350" lvl="1" indent="-228600">
                        <a:lnSpc>
                          <a:spcPct val="100000"/>
                        </a:lnSpc>
                        <a:spcBef>
                          <a:spcPts val="0"/>
                        </a:spcBef>
                        <a:spcAft>
                          <a:spcPts val="0"/>
                        </a:spcAft>
                        <a:buClr>
                          <a:srgbClr val="000000"/>
                        </a:buClr>
                        <a:buFont typeface="+mj-lt"/>
                        <a:buAutoNum type="alphaLcPeriod"/>
                      </a:pPr>
                      <a:r>
                        <a:rPr lang="en-CA" sz="850" b="0" i="0" u="none" strike="noStrike" noProof="0">
                          <a:solidFill>
                            <a:schemeClr val="tx1"/>
                          </a:solidFill>
                          <a:latin typeface="Avenir Next LT Pro"/>
                        </a:rPr>
                        <a:t>Issue memos on heatwaves, dates, and advice on how to best mitigate against negatives effects.</a:t>
                      </a:r>
                      <a:endParaRPr lang="en-US" sz="850" b="0" i="0" u="none" strike="noStrike" noProof="0">
                        <a:solidFill>
                          <a:srgbClr val="000000"/>
                        </a:solidFill>
                        <a:latin typeface="Avenir Next LT Pro"/>
                      </a:endParaRPr>
                    </a:p>
                    <a:p>
                      <a:pPr marL="285750" lvl="1" indent="0">
                        <a:lnSpc>
                          <a:spcPct val="100000"/>
                        </a:lnSpc>
                        <a:spcBef>
                          <a:spcPts val="0"/>
                        </a:spcBef>
                        <a:spcAft>
                          <a:spcPts val="0"/>
                        </a:spcAft>
                        <a:buClr>
                          <a:srgbClr val="000000"/>
                        </a:buClr>
                        <a:buNone/>
                      </a:pPr>
                      <a:endParaRPr lang="en-CA" sz="850" b="0" i="0" u="none" strike="noStrike" noProof="0">
                        <a:solidFill>
                          <a:schemeClr val="tx1"/>
                        </a:solidFill>
                        <a:latin typeface="Avenir Next LT Pro"/>
                      </a:endParaRPr>
                    </a:p>
                    <a:p>
                      <a:pPr marL="228600" marR="0" lvl="0" indent="-228600" algn="l">
                        <a:lnSpc>
                          <a:spcPct val="100000"/>
                        </a:lnSpc>
                        <a:spcBef>
                          <a:spcPts val="0"/>
                        </a:spcBef>
                        <a:spcAft>
                          <a:spcPts val="0"/>
                        </a:spcAft>
                        <a:buClr>
                          <a:srgbClr val="203864"/>
                        </a:buClr>
                        <a:buAutoNum type="arabicPeriod"/>
                      </a:pPr>
                      <a:r>
                        <a:rPr lang="en-CA" sz="850" b="1" i="0" u="none" strike="noStrike" noProof="0">
                          <a:solidFill>
                            <a:schemeClr val="accent5">
                              <a:lumMod val="50000"/>
                            </a:schemeClr>
                          </a:solidFill>
                          <a:latin typeface="Avenir Next LT Pro"/>
                        </a:rPr>
                        <a:t>Prepare sectoral/community resilience measures and alternatives (i.e., agriculture, health, etc.)</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CA" sz="850" b="0" i="0" u="none" strike="noStrike" noProof="0">
                          <a:solidFill>
                            <a:schemeClr val="tx1"/>
                          </a:solidFill>
                          <a:latin typeface="Avenir Next LT Pro"/>
                        </a:rPr>
                        <a:t>Foster literacy on health response and prepare for increased capacity;</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US" sz="850" b="0" i="0" u="none" strike="noStrike" noProof="0">
                          <a:solidFill>
                            <a:srgbClr val="000000"/>
                          </a:solidFill>
                          <a:latin typeface="Avenir Next LT Pro"/>
                        </a:rPr>
                        <a:t>Train community on how to handle veld fires;</a:t>
                      </a:r>
                      <a:endParaRPr lang="en-CA" sz="850" b="0" i="0" u="none" strike="noStrike" noProof="0">
                        <a:solidFill>
                          <a:schemeClr val="tx1"/>
                        </a:solidFill>
                        <a:latin typeface="Avenir Next LT Pro"/>
                      </a:endParaRPr>
                    </a:p>
                    <a:p>
                      <a:pPr marL="514350" marR="0" lvl="1" indent="-228600" algn="l">
                        <a:lnSpc>
                          <a:spcPct val="100000"/>
                        </a:lnSpc>
                        <a:buClr>
                          <a:srgbClr val="000000"/>
                        </a:buClr>
                        <a:buFont typeface="+mj-lt"/>
                        <a:buAutoNum type="alphaLcPeriod"/>
                      </a:pPr>
                      <a:r>
                        <a:rPr lang="en-CA" sz="850" b="0" i="0" u="none" strike="noStrike" noProof="0">
                          <a:solidFill>
                            <a:schemeClr val="tx1"/>
                          </a:solidFill>
                          <a:latin typeface="Avenir Next LT Pro"/>
                        </a:rPr>
                        <a:t>Develop plans on electricity alternatives in the event of disruptions, energy demand spike planning;</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CA" sz="850" b="0" i="0" u="none" strike="noStrike" noProof="0">
                          <a:solidFill>
                            <a:schemeClr val="tx1"/>
                          </a:solidFill>
                          <a:latin typeface="Avenir Next LT Pro"/>
                        </a:rPr>
                        <a:t>Promote resource management and urban green space management;</a:t>
                      </a:r>
                      <a:endParaRPr lang="en-US" sz="850" b="0" i="0" u="none" strike="noStrike" noProof="0">
                        <a:solidFill>
                          <a:srgbClr val="000000"/>
                        </a:solidFill>
                        <a:latin typeface="Avenir Next LT Pro"/>
                      </a:endParaRPr>
                    </a:p>
                    <a:p>
                      <a:pPr marL="514350" lvl="1" indent="-228600">
                        <a:lnSpc>
                          <a:spcPct val="100000"/>
                        </a:lnSpc>
                        <a:spcBef>
                          <a:spcPts val="0"/>
                        </a:spcBef>
                        <a:spcAft>
                          <a:spcPts val="0"/>
                        </a:spcAft>
                        <a:buClr>
                          <a:srgbClr val="000000"/>
                        </a:buClr>
                        <a:buFont typeface="+mj-lt"/>
                        <a:buAutoNum type="alphaLcPeriod"/>
                      </a:pPr>
                      <a:r>
                        <a:rPr lang="en-CA" sz="850" b="0" i="0" u="none" strike="noStrike" noProof="0">
                          <a:solidFill>
                            <a:schemeClr val="tx1"/>
                          </a:solidFill>
                          <a:latin typeface="Avenir Next LT Pro"/>
                        </a:rPr>
                        <a:t>Integrate climate change adaptation into sectoral action plans, e.g., crop heat resilience, water supply and demand planning.</a:t>
                      </a:r>
                      <a:endParaRPr lang="en-US" sz="850" b="0" i="0" u="none" strike="noStrike" noProof="0">
                        <a:solidFill>
                          <a:srgbClr val="000000"/>
                        </a:solidFill>
                        <a:latin typeface="Avenir Next LT Pro"/>
                      </a:endParaRPr>
                    </a:p>
                    <a:p>
                      <a:pPr marL="285750" marR="0" lvl="1" indent="0" algn="l">
                        <a:lnSpc>
                          <a:spcPct val="100000"/>
                        </a:lnSpc>
                        <a:spcBef>
                          <a:spcPts val="0"/>
                        </a:spcBef>
                        <a:spcAft>
                          <a:spcPts val="0"/>
                        </a:spcAft>
                        <a:buClr>
                          <a:srgbClr val="000000"/>
                        </a:buClr>
                        <a:buNone/>
                      </a:pPr>
                      <a:endParaRPr lang="en-US" sz="850" b="0" i="0" u="none" strike="noStrike" noProof="0">
                        <a:solidFill>
                          <a:srgbClr val="000000"/>
                        </a:solidFill>
                        <a:latin typeface="Avenir Next LT Pro"/>
                      </a:endParaRPr>
                    </a:p>
                    <a:p>
                      <a:pPr marL="228600" marR="0" lvl="0" indent="-228600" algn="l">
                        <a:lnSpc>
                          <a:spcPct val="100000"/>
                        </a:lnSpc>
                        <a:spcBef>
                          <a:spcPts val="0"/>
                        </a:spcBef>
                        <a:spcAft>
                          <a:spcPts val="0"/>
                        </a:spcAft>
                        <a:buClr>
                          <a:srgbClr val="203864"/>
                        </a:buClr>
                        <a:buAutoNum type="arabicPeriod"/>
                      </a:pPr>
                      <a:r>
                        <a:rPr lang="en-US" sz="850" b="1" i="0" u="none" strike="noStrike" noProof="0">
                          <a:solidFill>
                            <a:schemeClr val="accent5">
                              <a:lumMod val="50000"/>
                            </a:schemeClr>
                          </a:solidFill>
                          <a:latin typeface="Avenir Next LT Pro"/>
                        </a:rPr>
                        <a:t>Establish insurance and emergency funds</a:t>
                      </a: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US" sz="850" b="0" i="0" u="none" strike="noStrike" noProof="0">
                          <a:solidFill>
                            <a:srgbClr val="000000"/>
                          </a:solidFill>
                          <a:latin typeface="Avenir Next LT Pro"/>
                        </a:rPr>
                        <a:t>Prepare emergency funding for humanitarian assistance;</a:t>
                      </a:r>
                      <a:endParaRPr lang="en-US" sz="850">
                        <a:latin typeface="Avenir Next LT Pro"/>
                      </a:endParaRPr>
                    </a:p>
                    <a:p>
                      <a:pPr marL="514350" marR="0" lvl="1"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en-US" sz="850" b="0" i="0" u="none" strike="noStrike" noProof="0">
                          <a:solidFill>
                            <a:srgbClr val="000000"/>
                          </a:solidFill>
                          <a:latin typeface="Avenir Next LT Pro"/>
                        </a:rPr>
                        <a:t>Determine health insurance options and mechanisms;</a:t>
                      </a:r>
                    </a:p>
                    <a:p>
                      <a:pPr marL="514350" marR="0" lvl="1" indent="-228600" algn="l">
                        <a:lnSpc>
                          <a:spcPct val="100000"/>
                        </a:lnSpc>
                        <a:spcBef>
                          <a:spcPts val="0"/>
                        </a:spcBef>
                        <a:spcAft>
                          <a:spcPts val="0"/>
                        </a:spcAft>
                        <a:buClr>
                          <a:srgbClr val="000000"/>
                        </a:buClr>
                        <a:buFont typeface="+mj-lt"/>
                        <a:buAutoNum type="alphaLcPeriod"/>
                      </a:pPr>
                      <a:r>
                        <a:rPr lang="en-US" sz="850" b="0" i="0" u="none" strike="noStrike" noProof="0">
                          <a:solidFill>
                            <a:srgbClr val="000000"/>
                          </a:solidFill>
                          <a:latin typeface="Avenir Next LT Pro"/>
                        </a:rPr>
                        <a:t>Establish crop insurance; ensuring timely crop supply for farmers in the growing season.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nSpc>
                          <a:spcPct val="100000"/>
                        </a:lnSpc>
                        <a:buFont typeface="Arial" panose="020B0604020202020204" pitchFamily="34" charset="0"/>
                        <a:buChar char="•"/>
                      </a:pPr>
                      <a:r>
                        <a:rPr lang="en-CA" sz="850" b="1">
                          <a:solidFill>
                            <a:srgbClr val="203864"/>
                          </a:solidFill>
                          <a:latin typeface="Avenir Next LT Pro"/>
                        </a:rPr>
                        <a:t>Inadequate preparedness </a:t>
                      </a:r>
                      <a:r>
                        <a:rPr lang="en-CA" sz="850">
                          <a:latin typeface="Avenir Next LT Pro"/>
                        </a:rPr>
                        <a:t>for hazard events at regional/local levels.</a:t>
                      </a:r>
                    </a:p>
                    <a:p>
                      <a:pPr marL="171450" lvl="0" indent="-171450">
                        <a:lnSpc>
                          <a:spcPct val="100000"/>
                        </a:lnSpc>
                        <a:buFont typeface="Arial" panose="020B0604020202020204" pitchFamily="34" charset="0"/>
                        <a:buChar char="•"/>
                      </a:pPr>
                      <a:endParaRPr lang="en-CA" sz="850">
                        <a:latin typeface="Avenir Next LT Pro"/>
                      </a:endParaRPr>
                    </a:p>
                    <a:p>
                      <a:pPr marL="171450" indent="-171450">
                        <a:lnSpc>
                          <a:spcPct val="100000"/>
                        </a:lnSpc>
                        <a:buFont typeface="Arial" panose="020B0604020202020204" pitchFamily="34" charset="0"/>
                        <a:buChar char="•"/>
                      </a:pPr>
                      <a:r>
                        <a:rPr lang="en-CA" sz="850" b="1">
                          <a:solidFill>
                            <a:srgbClr val="203864"/>
                          </a:solidFill>
                          <a:latin typeface="Avenir Next LT Pro"/>
                        </a:rPr>
                        <a:t>Lack of climate information data</a:t>
                      </a:r>
                      <a:r>
                        <a:rPr lang="en-CA" sz="850">
                          <a:latin typeface="Avenir Next LT Pro"/>
                        </a:rPr>
                        <a:t> is lacking.</a:t>
                      </a:r>
                    </a:p>
                    <a:p>
                      <a:pPr marL="171450" lvl="0" indent="-171450">
                        <a:lnSpc>
                          <a:spcPct val="100000"/>
                        </a:lnSpc>
                        <a:buFont typeface="Arial" panose="020B0604020202020204" pitchFamily="34" charset="0"/>
                        <a:buChar char="•"/>
                      </a:pPr>
                      <a:endParaRPr lang="en-CA" sz="850">
                        <a:latin typeface="Avenir Next LT Pro"/>
                      </a:endParaRPr>
                    </a:p>
                    <a:p>
                      <a:pPr marL="171450" indent="-171450">
                        <a:lnSpc>
                          <a:spcPct val="100000"/>
                        </a:lnSpc>
                        <a:buFont typeface="Arial" panose="020B0604020202020204" pitchFamily="34" charset="0"/>
                        <a:buChar char="•"/>
                      </a:pPr>
                      <a:r>
                        <a:rPr lang="en-CA" sz="850" b="1">
                          <a:solidFill>
                            <a:srgbClr val="203864"/>
                          </a:solidFill>
                          <a:latin typeface="Avenir Next LT Pro"/>
                        </a:rPr>
                        <a:t>Issues in terms of biodiversity targets, measures, and strategic indicators.</a:t>
                      </a:r>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a:latin typeface="Avenir Next LT Pro"/>
                        </a:rPr>
                        <a:t>Lack of </a:t>
                      </a:r>
                      <a:r>
                        <a:rPr lang="en-CA" sz="850" b="1">
                          <a:solidFill>
                            <a:srgbClr val="203864"/>
                          </a:solidFill>
                          <a:latin typeface="Avenir Next LT Pro"/>
                        </a:rPr>
                        <a:t>public awareness.</a:t>
                      </a:r>
                      <a:endParaRPr lang="en-CA" sz="850" b="1">
                        <a:solidFill>
                          <a:srgbClr val="203864"/>
                        </a:solidFill>
                      </a:endParaRPr>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Lack of effective climate information data communication</a:t>
                      </a:r>
                      <a:r>
                        <a:rPr lang="en-CA" sz="850">
                          <a:latin typeface="Avenir Next LT Pro"/>
                        </a:rPr>
                        <a:t> is lacking.</a:t>
                      </a:r>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Health insurance</a:t>
                      </a:r>
                      <a:r>
                        <a:rPr lang="en-CA" sz="850">
                          <a:latin typeface="Avenir Next LT Pro"/>
                        </a:rPr>
                        <a:t> is available but not activated for implementation; particularly in drought-prone areas.</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marR="0" lvl="0" indent="-171450" algn="l" rtl="0">
                        <a:lnSpc>
                          <a:spcPct val="100000"/>
                        </a:lnSpc>
                        <a:spcBef>
                          <a:spcPts val="0"/>
                        </a:spcBef>
                        <a:spcAft>
                          <a:spcPts val="0"/>
                        </a:spcAft>
                        <a:buClrTx/>
                        <a:buSzTx/>
                        <a:buFont typeface="Arial" panose="020B0604020202020204" pitchFamily="34" charset="0"/>
                        <a:buChar char="•"/>
                      </a:pPr>
                      <a:r>
                        <a:rPr lang="en-CA" sz="850" b="1">
                          <a:solidFill>
                            <a:srgbClr val="203864"/>
                          </a:solidFill>
                          <a:latin typeface="Avenir Next LT Pro"/>
                        </a:rPr>
                        <a:t>Gaps in quality and credibility</a:t>
                      </a:r>
                      <a:r>
                        <a:rPr lang="en-CA" sz="850">
                          <a:latin typeface="Avenir Next LT Pro"/>
                        </a:rPr>
                        <a:t> of early warning systems.</a:t>
                      </a:r>
                      <a:endParaRPr lang="en-CA" sz="850"/>
                    </a:p>
                    <a:p>
                      <a:pPr marL="171450" marR="0" lvl="0" indent="-171450" algn="l">
                        <a:lnSpc>
                          <a:spcPct val="100000"/>
                        </a:lnSpc>
                        <a:spcBef>
                          <a:spcPts val="0"/>
                        </a:spcBef>
                        <a:spcAft>
                          <a:spcPts val="0"/>
                        </a:spcAft>
                        <a:buClrTx/>
                        <a:buSzTx/>
                        <a:buFont typeface="Arial" panose="020B0604020202020204" pitchFamily="34" charset="0"/>
                        <a:buChar char="•"/>
                      </a:pPr>
                      <a:endParaRPr lang="en-CA" sz="850">
                        <a:latin typeface="Avenir Next LT Pro"/>
                      </a:endParaRPr>
                    </a:p>
                    <a:p>
                      <a:pPr marL="171450" marR="0" lvl="0" indent="-171450" algn="l" rtl="0">
                        <a:lnSpc>
                          <a:spcPct val="100000"/>
                        </a:lnSpc>
                        <a:spcBef>
                          <a:spcPts val="0"/>
                        </a:spcBef>
                        <a:spcAft>
                          <a:spcPts val="0"/>
                        </a:spcAft>
                        <a:buClrTx/>
                        <a:buSzTx/>
                        <a:buFont typeface="Arial" panose="020B0604020202020204" pitchFamily="34" charset="0"/>
                        <a:buChar char="•"/>
                      </a:pPr>
                      <a:r>
                        <a:rPr lang="en-CA" sz="850" b="1">
                          <a:solidFill>
                            <a:srgbClr val="203864"/>
                          </a:solidFill>
                          <a:latin typeface="Avenir Next LT Pro"/>
                        </a:rPr>
                        <a:t>Inadequate communication system</a:t>
                      </a:r>
                      <a:r>
                        <a:rPr lang="en-CA" sz="850">
                          <a:latin typeface="Avenir Next LT Pro"/>
                        </a:rPr>
                        <a:t> tailored to specific hazard information. </a:t>
                      </a:r>
                    </a:p>
                    <a:p>
                      <a:pPr marL="171450" marR="0" lvl="0" indent="-171450" algn="l">
                        <a:lnSpc>
                          <a:spcPct val="100000"/>
                        </a:lnSpc>
                        <a:spcBef>
                          <a:spcPts val="0"/>
                        </a:spcBef>
                        <a:spcAft>
                          <a:spcPts val="0"/>
                        </a:spcAft>
                        <a:buClrTx/>
                        <a:buSzTx/>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Financial constraints </a:t>
                      </a:r>
                      <a:r>
                        <a:rPr lang="en-CA" sz="850">
                          <a:latin typeface="Avenir Next LT Pro"/>
                        </a:rPr>
                        <a:t>on implementation of conservation programs.</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Inadequate facilities</a:t>
                      </a:r>
                      <a:r>
                        <a:rPr lang="en-CA" sz="850">
                          <a:latin typeface="Avenir Next LT Pro"/>
                        </a:rPr>
                        <a:t> to improve irrigation.</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Inadequate provision</a:t>
                      </a:r>
                      <a:r>
                        <a:rPr lang="en-CA" sz="850">
                          <a:latin typeface="Avenir Next LT Pro"/>
                        </a:rPr>
                        <a:t> of drought resistance facilities.</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Gap in energy affordability</a:t>
                      </a:r>
                      <a:r>
                        <a:rPr lang="en-CA" sz="850">
                          <a:latin typeface="Avenir Next LT Pro"/>
                        </a:rPr>
                        <a:t> as a result of increased prices.</a:t>
                      </a:r>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Poor timely public engagement</a:t>
                      </a:r>
                      <a:r>
                        <a:rPr lang="en-CA" sz="850">
                          <a:latin typeface="Avenir Next LT Pro"/>
                        </a:rPr>
                        <a:t> means.</a:t>
                      </a:r>
                      <a:endParaRPr lang="en-US" sz="85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850" b="1">
                          <a:solidFill>
                            <a:srgbClr val="203864"/>
                          </a:solidFill>
                          <a:latin typeface="Avenir Next LT Pro"/>
                        </a:rPr>
                        <a:t>Capacity-building and technical support</a:t>
                      </a:r>
                      <a:r>
                        <a:rPr lang="en-CA" sz="850">
                          <a:latin typeface="Avenir Next LT Pro"/>
                        </a:rPr>
                        <a:t> in terms of non-financial assistance from experts in the form of sharing information, expertise, transmissions of working knowledge, etc.</a:t>
                      </a:r>
                    </a:p>
                    <a:p>
                      <a:pPr marL="171450" marR="0" lvl="0" indent="-171450" algn="l">
                        <a:lnSpc>
                          <a:spcPct val="100000"/>
                        </a:lnSpc>
                        <a:spcBef>
                          <a:spcPts val="0"/>
                        </a:spcBef>
                        <a:spcAft>
                          <a:spcPts val="0"/>
                        </a:spcAft>
                        <a:buClrTx/>
                        <a:buSzTx/>
                        <a:buFont typeface="Arial" panose="020B0604020202020204" pitchFamily="34" charset="0"/>
                        <a:buChar char="•"/>
                      </a:pPr>
                      <a:endParaRPr lang="en-CA" sz="850">
                        <a:latin typeface="Avenir Next LT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850" b="1">
                          <a:solidFill>
                            <a:srgbClr val="203864"/>
                          </a:solidFill>
                          <a:latin typeface="Avenir Next LT Pro"/>
                        </a:rPr>
                        <a:t>Financial support in terms of funds, financial instruments </a:t>
                      </a:r>
                      <a:r>
                        <a:rPr lang="en-CA" sz="850">
                          <a:latin typeface="Avenir Next LT Pro"/>
                        </a:rPr>
                        <a:t>such as grants, soft loans, equity, or guarantees to support and leverage government and private sector investments in climate actions.</a:t>
                      </a:r>
                    </a:p>
                    <a:p>
                      <a:pPr marL="171450" marR="0" lvl="0" indent="-171450" algn="l">
                        <a:lnSpc>
                          <a:spcPct val="100000"/>
                        </a:lnSpc>
                        <a:spcBef>
                          <a:spcPts val="0"/>
                        </a:spcBef>
                        <a:spcAft>
                          <a:spcPts val="0"/>
                        </a:spcAft>
                        <a:buClrTx/>
                        <a:buSzTx/>
                        <a:buFont typeface="Arial" panose="020B0604020202020204" pitchFamily="34" charset="0"/>
                        <a:buChar char="•"/>
                      </a:pPr>
                      <a:endParaRPr lang="en-CA" sz="850">
                        <a:latin typeface="Avenir Next LT 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850" b="1">
                          <a:solidFill>
                            <a:srgbClr val="203864"/>
                          </a:solidFill>
                          <a:latin typeface="Avenir Next LT Pro"/>
                        </a:rPr>
                        <a:t>International support </a:t>
                      </a:r>
                      <a:r>
                        <a:rPr lang="en-CA" sz="850">
                          <a:latin typeface="Avenir Next LT Pro"/>
                        </a:rPr>
                        <a:t>from different agencies, governmental, and non-governmental organizations, particularly loss and damage.</a:t>
                      </a:r>
                    </a:p>
                    <a:p>
                      <a:pPr marL="171450" marR="0" lvl="0" indent="-171450" algn="l">
                        <a:lnSpc>
                          <a:spcPct val="100000"/>
                        </a:lnSpc>
                        <a:spcBef>
                          <a:spcPts val="0"/>
                        </a:spcBef>
                        <a:spcAft>
                          <a:spcPts val="0"/>
                        </a:spcAft>
                        <a:buClrTx/>
                        <a:buSzTx/>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Support needed to create tailor made messaging system </a:t>
                      </a:r>
                      <a:r>
                        <a:rPr lang="en-CA" sz="850">
                          <a:latin typeface="Avenir Next LT Pro"/>
                        </a:rPr>
                        <a:t>for community awareness and specific hazards.</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Public information distribution system.</a:t>
                      </a:r>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Sustainable funding</a:t>
                      </a:r>
                      <a:r>
                        <a:rPr lang="en-CA" sz="850">
                          <a:latin typeface="Avenir Next LT Pro"/>
                        </a:rPr>
                        <a:t> available to cover insurance in disaster occurrences.</a:t>
                      </a:r>
                      <a:endParaRPr lang="en-US" sz="850">
                        <a:latin typeface="Avenir Next LT Pro"/>
                      </a:endParaRPr>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Integrated early warning system </a:t>
                      </a:r>
                      <a:r>
                        <a:rPr lang="en-CA" sz="850">
                          <a:latin typeface="Avenir Next LT Pro"/>
                        </a:rPr>
                        <a:t>to reduce challenges of information gathering.</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Modern infrastructure</a:t>
                      </a:r>
                      <a:r>
                        <a:rPr lang="en-CA" sz="850">
                          <a:latin typeface="Avenir Next LT Pro"/>
                        </a:rPr>
                        <a:t> to enhance communication in remote rural areas to gain access to crucial early warning information.</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Infrastructure facilities </a:t>
                      </a:r>
                      <a:r>
                        <a:rPr lang="en-CA" sz="850">
                          <a:latin typeface="Avenir Next LT Pro"/>
                        </a:rPr>
                        <a:t>that are focused on drought resistance. E.g., climate-resilient infrastructure and drought information facilities.</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Sensitization programs, smart agriculture projects </a:t>
                      </a:r>
                      <a:r>
                        <a:rPr lang="en-CA" sz="850">
                          <a:latin typeface="Avenir Next LT Pro"/>
                        </a:rPr>
                        <a:t>with improved techniques, water conservation programs.</a:t>
                      </a:r>
                      <a:endParaRPr lang="en-CA" sz="850"/>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Support needed in terms of technology development and transfer</a:t>
                      </a:r>
                      <a:r>
                        <a:rPr lang="en-CA" sz="850">
                          <a:latin typeface="Avenir Next LT Pro"/>
                        </a:rPr>
                        <a:t>; innovative and practical technologies to support climate actions such as infrastructure development and climate related technology (i.e., renewables, GHG reduction etc.).</a:t>
                      </a:r>
                    </a:p>
                    <a:p>
                      <a:pPr marL="171450" lvl="0" indent="-171450">
                        <a:lnSpc>
                          <a:spcPct val="100000"/>
                        </a:lnSpc>
                        <a:buFont typeface="Arial" panose="020B0604020202020204" pitchFamily="34" charset="0"/>
                        <a:buChar char="•"/>
                      </a:pPr>
                      <a:endParaRPr lang="en-CA" sz="850">
                        <a:latin typeface="Avenir Next LT Pro"/>
                      </a:endParaRPr>
                    </a:p>
                    <a:p>
                      <a:pPr marL="171450" lvl="0" indent="-171450">
                        <a:lnSpc>
                          <a:spcPct val="100000"/>
                        </a:lnSpc>
                        <a:buFont typeface="Arial" panose="020B0604020202020204" pitchFamily="34" charset="0"/>
                        <a:buChar char="•"/>
                      </a:pPr>
                      <a:r>
                        <a:rPr lang="en-CA" sz="850" b="1">
                          <a:solidFill>
                            <a:srgbClr val="203864"/>
                          </a:solidFill>
                          <a:latin typeface="Avenir Next LT Pro"/>
                        </a:rPr>
                        <a:t>Staff / expert capacity-building </a:t>
                      </a:r>
                      <a:r>
                        <a:rPr lang="en-CA" sz="850">
                          <a:latin typeface="Avenir Next LT Pro"/>
                        </a:rPr>
                        <a:t>required.</a:t>
                      </a:r>
                      <a:endParaRPr lang="en-US" sz="850">
                        <a:latin typeface="Avenir Next LT Pro"/>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662986"/>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(Exploring policy options and strategies to reduce identified risks and vulnerabilities)</a:t>
            </a:r>
          </a:p>
        </p:txBody>
      </p:sp>
      <p:sp>
        <p:nvSpPr>
          <p:cNvPr id="4" name="TextBox 3">
            <a:extLst>
              <a:ext uri="{FF2B5EF4-FFF2-40B4-BE49-F238E27FC236}">
                <a16:creationId xmlns:a16="http://schemas.microsoft.com/office/drawing/2014/main" id="{7BB49C36-A30D-FC31-43DA-9F276C82F588}"/>
              </a:ext>
            </a:extLst>
          </p:cNvPr>
          <p:cNvSpPr txBox="1"/>
          <p:nvPr/>
        </p:nvSpPr>
        <p:spPr>
          <a:xfrm>
            <a:off x="84795" y="875422"/>
            <a:ext cx="12229630" cy="253916"/>
          </a:xfrm>
          <a:prstGeom prst="rect">
            <a:avLst/>
          </a:prstGeom>
          <a:noFill/>
        </p:spPr>
        <p:txBody>
          <a:bodyPr wrap="none" rtlCol="0">
            <a:spAutoFit/>
          </a:bodyPr>
          <a:lstStyle>
            <a:defPPr>
              <a:defRPr lang="en-NP"/>
            </a:defPPr>
            <a:lvl1pPr marR="0" lvl="0" indent="0" fontAlgn="auto">
              <a:lnSpc>
                <a:spcPct val="100000"/>
              </a:lnSpc>
              <a:spcBef>
                <a:spcPts val="0"/>
              </a:spcBef>
              <a:spcAft>
                <a:spcPts val="0"/>
              </a:spcAft>
              <a:buClrTx/>
              <a:buSzTx/>
              <a:buFontTx/>
              <a:buNone/>
              <a:tabLst/>
              <a:defRPr kumimoji="0" sz="1100" b="1" u="none" strike="noStrike" cap="none" spc="0" normalizeH="0" baseline="0">
                <a:ln>
                  <a:noFill/>
                </a:ln>
                <a:solidFill>
                  <a:srgbClr val="5B9BD5">
                    <a:lumMod val="50000"/>
                  </a:srgb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Increase in average temperatures, heatwaves, low rainfall, poor grazing, food/water/energy insecurity impacts, livelihood instability. Health/infrastructure/settlements require interventions</a:t>
            </a:r>
            <a:endParaRPr kumimoji="0" lang="en-NP"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182452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4D64A8-2871-3E61-0118-0EBA434D3685}"/>
              </a:ext>
            </a:extLst>
          </p:cNvPr>
          <p:cNvGraphicFramePr>
            <a:graphicFrameLocks noChangeAspect="1"/>
          </p:cNvGraphicFramePr>
          <p:nvPr>
            <p:custDataLst>
              <p:tags r:id="rId1"/>
            </p:custDataLst>
            <p:extLst>
              <p:ext uri="{D42A27DB-BD31-4B8C-83A1-F6EECF244321}">
                <p14:modId xmlns:p14="http://schemas.microsoft.com/office/powerpoint/2010/main" val="22948802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A04D64A8-2871-3E61-0118-0EBA434D368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FC49E5-5E36-A11A-2A46-A188C46797D1}"/>
              </a:ext>
            </a:extLst>
          </p:cNvPr>
          <p:cNvSpPr>
            <a:spLocks noGrp="1"/>
          </p:cNvSpPr>
          <p:nvPr>
            <p:ph type="title"/>
          </p:nvPr>
        </p:nvSpPr>
        <p:spPr>
          <a:xfrm>
            <a:off x="1010652" y="16450"/>
            <a:ext cx="10847670" cy="1292662"/>
          </a:xfrm>
        </p:spPr>
        <p:txBody>
          <a:bodyPr vert="horz"/>
          <a:lstStyle/>
          <a:p>
            <a:r>
              <a:rPr lang="en-US" sz="2800" b="1"/>
              <a:t>Spectrum of actions in responding to climate impacts</a:t>
            </a:r>
            <a:br>
              <a:rPr lang="en-US" sz="2800" b="1"/>
            </a:br>
            <a:r>
              <a:rPr lang="en-US" sz="2800" b="1"/>
              <a:t>(short-lived events: </a:t>
            </a:r>
            <a:r>
              <a:rPr lang="en-US" sz="2800" b="1">
                <a:solidFill>
                  <a:srgbClr val="FF0000"/>
                </a:solidFill>
              </a:rPr>
              <a:t>sudden or instant onset to several days, e.g. landslides, wildfire</a:t>
            </a:r>
            <a:r>
              <a:rPr lang="en-US" sz="2800" b="1"/>
              <a:t>)</a:t>
            </a:r>
            <a:endParaRPr lang="en-GB"/>
          </a:p>
        </p:txBody>
      </p:sp>
      <p:sp>
        <p:nvSpPr>
          <p:cNvPr id="4" name="Slide Number Placeholder 3">
            <a:extLst>
              <a:ext uri="{FF2B5EF4-FFF2-40B4-BE49-F238E27FC236}">
                <a16:creationId xmlns:a16="http://schemas.microsoft.com/office/drawing/2014/main" id="{80327941-F384-8543-E7A2-8C1BAA51CF08}"/>
              </a:ext>
            </a:extLst>
          </p:cNvPr>
          <p:cNvSpPr>
            <a:spLocks noGrp="1"/>
          </p:cNvSpPr>
          <p:nvPr>
            <p:ph type="sldNum" sz="quarter" idx="12"/>
          </p:nvPr>
        </p:nvSpPr>
        <p:spPr/>
        <p:txBody>
          <a:bodyPr/>
          <a:lstStyle/>
          <a:p>
            <a:fld id="{6BD9EE9C-3A9A-458B-8C8B-545D7DF0CA2D}" type="slidenum">
              <a:rPr lang="en-ID" smtClean="0"/>
              <a:pPr/>
              <a:t>6</a:t>
            </a:fld>
            <a:endParaRPr lang="en-ID"/>
          </a:p>
        </p:txBody>
      </p:sp>
      <p:sp>
        <p:nvSpPr>
          <p:cNvPr id="7" name="TextBox 6">
            <a:extLst>
              <a:ext uri="{FF2B5EF4-FFF2-40B4-BE49-F238E27FC236}">
                <a16:creationId xmlns:a16="http://schemas.microsoft.com/office/drawing/2014/main" id="{84DACE97-2381-315F-D8A0-2E96CEE4DF01}"/>
              </a:ext>
            </a:extLst>
          </p:cNvPr>
          <p:cNvSpPr txBox="1"/>
          <p:nvPr/>
        </p:nvSpPr>
        <p:spPr>
          <a:xfrm>
            <a:off x="1010652" y="1663293"/>
            <a:ext cx="83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Start of impact</a:t>
            </a:r>
          </a:p>
        </p:txBody>
      </p:sp>
      <p:sp>
        <p:nvSpPr>
          <p:cNvPr id="8" name="TextBox 7">
            <a:extLst>
              <a:ext uri="{FF2B5EF4-FFF2-40B4-BE49-F238E27FC236}">
                <a16:creationId xmlns:a16="http://schemas.microsoft.com/office/drawing/2014/main" id="{A8581089-A4E1-2B7A-825D-DCB0AEB46EF8}"/>
              </a:ext>
            </a:extLst>
          </p:cNvPr>
          <p:cNvSpPr txBox="1"/>
          <p:nvPr/>
        </p:nvSpPr>
        <p:spPr>
          <a:xfrm>
            <a:off x="3014029" y="1646710"/>
            <a:ext cx="10425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Immediate impact ends</a:t>
            </a:r>
          </a:p>
        </p:txBody>
      </p:sp>
      <p:sp>
        <p:nvSpPr>
          <p:cNvPr id="9" name="TextBox 8">
            <a:extLst>
              <a:ext uri="{FF2B5EF4-FFF2-40B4-BE49-F238E27FC236}">
                <a16:creationId xmlns:a16="http://schemas.microsoft.com/office/drawing/2014/main" id="{4EA48614-E1E8-7BC1-2D43-A66EB17DB919}"/>
              </a:ext>
            </a:extLst>
          </p:cNvPr>
          <p:cNvSpPr txBox="1"/>
          <p:nvPr/>
        </p:nvSpPr>
        <p:spPr>
          <a:xfrm>
            <a:off x="6189041" y="1663293"/>
            <a:ext cx="1786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Impact under control and reactive adaptation underway </a:t>
            </a:r>
          </a:p>
        </p:txBody>
      </p:sp>
      <p:graphicFrame>
        <p:nvGraphicFramePr>
          <p:cNvPr id="10" name="Diagram 9">
            <a:extLst>
              <a:ext uri="{FF2B5EF4-FFF2-40B4-BE49-F238E27FC236}">
                <a16:creationId xmlns:a16="http://schemas.microsoft.com/office/drawing/2014/main" id="{A653A4AD-46DC-52DA-300E-2A71A02F443E}"/>
              </a:ext>
            </a:extLst>
          </p:cNvPr>
          <p:cNvGraphicFramePr/>
          <p:nvPr>
            <p:extLst>
              <p:ext uri="{D42A27DB-BD31-4B8C-83A1-F6EECF244321}">
                <p14:modId xmlns:p14="http://schemas.microsoft.com/office/powerpoint/2010/main" val="2899363008"/>
              </p:ext>
            </p:extLst>
          </p:nvPr>
        </p:nvGraphicFramePr>
        <p:xfrm>
          <a:off x="1331584" y="2307220"/>
          <a:ext cx="9252000" cy="2789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1" name="Straight Connector 10">
            <a:extLst>
              <a:ext uri="{FF2B5EF4-FFF2-40B4-BE49-F238E27FC236}">
                <a16:creationId xmlns:a16="http://schemas.microsoft.com/office/drawing/2014/main" id="{6ED3A0FD-3FA6-EDF8-414C-CBD90AC36724}"/>
              </a:ext>
            </a:extLst>
          </p:cNvPr>
          <p:cNvCxnSpPr/>
          <p:nvPr/>
        </p:nvCxnSpPr>
        <p:spPr bwMode="auto">
          <a:xfrm>
            <a:off x="1764192" y="4328599"/>
            <a:ext cx="0" cy="1205344"/>
          </a:xfrm>
          <a:prstGeom prst="line">
            <a:avLst/>
          </a:prstGeom>
          <a:solidFill>
            <a:srgbClr val="B7D4F1"/>
          </a:solidFill>
          <a:ln w="28575" cap="flat" cmpd="sng" algn="ctr">
            <a:solidFill>
              <a:srgbClr val="FF0000">
                <a:alpha val="89804"/>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AAF47E12-A691-2D55-AA15-DD3B806B8AC9}"/>
              </a:ext>
            </a:extLst>
          </p:cNvPr>
          <p:cNvSpPr/>
          <p:nvPr/>
        </p:nvSpPr>
        <p:spPr bwMode="auto">
          <a:xfrm>
            <a:off x="1685824" y="5423411"/>
            <a:ext cx="162000" cy="162788"/>
          </a:xfrm>
          <a:prstGeom prst="ellipse">
            <a:avLst/>
          </a:prstGeom>
          <a:solidFill>
            <a:srgbClr val="FF0000">
              <a:alpha val="89804"/>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3" name="Straight Connector 12">
            <a:extLst>
              <a:ext uri="{FF2B5EF4-FFF2-40B4-BE49-F238E27FC236}">
                <a16:creationId xmlns:a16="http://schemas.microsoft.com/office/drawing/2014/main" id="{418F28E2-BB32-BB71-B21B-D82EA2CAB58A}"/>
              </a:ext>
            </a:extLst>
          </p:cNvPr>
          <p:cNvCxnSpPr/>
          <p:nvPr/>
        </p:nvCxnSpPr>
        <p:spPr bwMode="auto">
          <a:xfrm>
            <a:off x="4300715" y="4408548"/>
            <a:ext cx="0" cy="1205344"/>
          </a:xfrm>
          <a:prstGeom prst="line">
            <a:avLst/>
          </a:prstGeom>
          <a:solidFill>
            <a:srgbClr val="B7D4F1"/>
          </a:solidFill>
          <a:ln w="28575" cap="flat" cmpd="sng" algn="ctr">
            <a:solidFill>
              <a:srgbClr val="FFC000">
                <a:alpha val="74902"/>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3C4CAF0B-3963-B14F-C065-B3FB5F75D492}"/>
              </a:ext>
            </a:extLst>
          </p:cNvPr>
          <p:cNvSpPr/>
          <p:nvPr/>
        </p:nvSpPr>
        <p:spPr bwMode="auto">
          <a:xfrm>
            <a:off x="4297370" y="5656946"/>
            <a:ext cx="162000" cy="162788"/>
          </a:xfrm>
          <a:prstGeom prst="ellipse">
            <a:avLst/>
          </a:prstGeom>
          <a:solidFill>
            <a:srgbClr val="FFFF00">
              <a:alpha val="74902"/>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5" name="Straight Connector 14">
            <a:extLst>
              <a:ext uri="{FF2B5EF4-FFF2-40B4-BE49-F238E27FC236}">
                <a16:creationId xmlns:a16="http://schemas.microsoft.com/office/drawing/2014/main" id="{5239E1B8-2624-93EF-BD35-A1EEEFE04E36}"/>
              </a:ext>
            </a:extLst>
          </p:cNvPr>
          <p:cNvCxnSpPr/>
          <p:nvPr/>
        </p:nvCxnSpPr>
        <p:spPr bwMode="auto">
          <a:xfrm>
            <a:off x="7546391" y="4355353"/>
            <a:ext cx="0" cy="1205344"/>
          </a:xfrm>
          <a:prstGeom prst="line">
            <a:avLst/>
          </a:prstGeom>
          <a:solidFill>
            <a:srgbClr val="B7D4F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a:extLst>
              <a:ext uri="{FF2B5EF4-FFF2-40B4-BE49-F238E27FC236}">
                <a16:creationId xmlns:a16="http://schemas.microsoft.com/office/drawing/2014/main" id="{BAB33B21-83DD-1D05-0BBB-21D4E362A77D}"/>
              </a:ext>
            </a:extLst>
          </p:cNvPr>
          <p:cNvSpPr/>
          <p:nvPr/>
        </p:nvSpPr>
        <p:spPr bwMode="auto">
          <a:xfrm>
            <a:off x="7465391" y="5451104"/>
            <a:ext cx="162000" cy="162788"/>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7" name="Straight Arrow Connector 16">
            <a:extLst>
              <a:ext uri="{FF2B5EF4-FFF2-40B4-BE49-F238E27FC236}">
                <a16:creationId xmlns:a16="http://schemas.microsoft.com/office/drawing/2014/main" id="{09DFFEE6-FE8A-A755-BA19-58D0E5F9B2C2}"/>
              </a:ext>
            </a:extLst>
          </p:cNvPr>
          <p:cNvCxnSpPr/>
          <p:nvPr/>
        </p:nvCxnSpPr>
        <p:spPr bwMode="auto">
          <a:xfrm flipV="1">
            <a:off x="1429238" y="2205126"/>
            <a:ext cx="0" cy="1496964"/>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A046E912-12A9-846E-F438-DC5103758AD3}"/>
              </a:ext>
            </a:extLst>
          </p:cNvPr>
          <p:cNvCxnSpPr/>
          <p:nvPr/>
        </p:nvCxnSpPr>
        <p:spPr bwMode="auto">
          <a:xfrm flipV="1">
            <a:off x="3555346" y="2436741"/>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11293197-F72A-44BE-ED82-F4A93F85E54E}"/>
              </a:ext>
            </a:extLst>
          </p:cNvPr>
          <p:cNvCxnSpPr/>
          <p:nvPr/>
        </p:nvCxnSpPr>
        <p:spPr bwMode="auto">
          <a:xfrm flipV="1">
            <a:off x="7081820" y="2436741"/>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9">
            <a:extLst>
              <a:ext uri="{FF2B5EF4-FFF2-40B4-BE49-F238E27FC236}">
                <a16:creationId xmlns:a16="http://schemas.microsoft.com/office/drawing/2014/main" id="{D2327639-934C-C674-719C-5AD5F4556E80}"/>
              </a:ext>
            </a:extLst>
          </p:cNvPr>
          <p:cNvSpPr/>
          <p:nvPr/>
        </p:nvSpPr>
        <p:spPr bwMode="auto">
          <a:xfrm>
            <a:off x="1668664" y="2288607"/>
            <a:ext cx="1369560" cy="1101676"/>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Short-term: </a:t>
            </a:r>
            <a:r>
              <a:rPr kumimoji="0" lang="en-US" sz="1200" b="1" i="1" u="none" strike="noStrike" kern="1200" cap="none" spc="0" normalizeH="0" baseline="0" noProof="0">
                <a:ln>
                  <a:noFill/>
                </a:ln>
                <a:solidFill>
                  <a:srgbClr val="000000"/>
                </a:solidFill>
                <a:effectLst/>
                <a:uLnTx/>
                <a:uFillTx/>
                <a:latin typeface="Arial" charset="0"/>
                <a:ea typeface="+mn-ea"/>
                <a:cs typeface="+mn-cs"/>
              </a:rPr>
              <a:t>Deal with immediate impact</a:t>
            </a:r>
          </a:p>
        </p:txBody>
      </p:sp>
      <p:sp>
        <p:nvSpPr>
          <p:cNvPr id="21" name="Oval 20">
            <a:extLst>
              <a:ext uri="{FF2B5EF4-FFF2-40B4-BE49-F238E27FC236}">
                <a16:creationId xmlns:a16="http://schemas.microsoft.com/office/drawing/2014/main" id="{19D5577E-04D4-2EC8-7B98-A7792994A32C}"/>
              </a:ext>
            </a:extLst>
          </p:cNvPr>
          <p:cNvSpPr/>
          <p:nvPr/>
        </p:nvSpPr>
        <p:spPr bwMode="auto">
          <a:xfrm>
            <a:off x="4395631" y="2260172"/>
            <a:ext cx="1369551" cy="1149598"/>
          </a:xfrm>
          <a:prstGeom prst="ellipse">
            <a:avLst/>
          </a:prstGeom>
          <a:ln>
            <a:solidFill>
              <a:srgbClr val="4385C7">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Medium-term: </a:t>
            </a:r>
            <a:r>
              <a:rPr kumimoji="0" lang="en-US" sz="1200" b="1" i="1" u="none" strike="noStrike" kern="1200" cap="none" spc="0" normalizeH="0" baseline="0" noProof="0">
                <a:ln>
                  <a:noFill/>
                </a:ln>
                <a:solidFill>
                  <a:srgbClr val="000000"/>
                </a:solidFill>
                <a:effectLst/>
                <a:uLnTx/>
                <a:uFillTx/>
                <a:latin typeface="Arial" charset="0"/>
                <a:ea typeface="+mn-ea"/>
                <a:cs typeface="+mn-cs"/>
              </a:rPr>
              <a:t>Restore essential services</a:t>
            </a:r>
          </a:p>
        </p:txBody>
      </p:sp>
      <p:sp>
        <p:nvSpPr>
          <p:cNvPr id="22" name="Oval 21">
            <a:extLst>
              <a:ext uri="{FF2B5EF4-FFF2-40B4-BE49-F238E27FC236}">
                <a16:creationId xmlns:a16="http://schemas.microsoft.com/office/drawing/2014/main" id="{35ED1C5E-5E9A-9B0A-F410-0AFEF0CB2185}"/>
              </a:ext>
            </a:extLst>
          </p:cNvPr>
          <p:cNvSpPr/>
          <p:nvPr/>
        </p:nvSpPr>
        <p:spPr bwMode="auto">
          <a:xfrm>
            <a:off x="7975471" y="2398211"/>
            <a:ext cx="1368722" cy="1110679"/>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Arial" charset="0"/>
                <a:ea typeface="+mn-ea"/>
                <a:cs typeface="+mn-cs"/>
              </a:rPr>
              <a:t>Long-term:</a:t>
            </a:r>
            <a:br>
              <a:rPr kumimoji="0" lang="en-US" sz="1200" b="1" i="0" u="none" strike="noStrike" kern="1200" cap="none" spc="0" normalizeH="0" baseline="0" noProof="0">
                <a:ln>
                  <a:noFill/>
                </a:ln>
                <a:solidFill>
                  <a:srgbClr val="00B050"/>
                </a:solidFill>
                <a:effectLst/>
                <a:uLnTx/>
                <a:uFillTx/>
                <a:latin typeface="Arial" charset="0"/>
                <a:ea typeface="+mn-ea"/>
                <a:cs typeface="+mn-cs"/>
              </a:rPr>
            </a:br>
            <a:r>
              <a:rPr kumimoji="0" lang="en-US" sz="1200" b="1" i="1" u="none" strike="noStrike" kern="1200" cap="none" spc="0" normalizeH="0" baseline="0" noProof="0">
                <a:ln>
                  <a:noFill/>
                </a:ln>
                <a:solidFill>
                  <a:srgbClr val="000000"/>
                </a:solidFill>
                <a:effectLst/>
                <a:uLnTx/>
                <a:uFillTx/>
                <a:latin typeface="Arial" charset="0"/>
                <a:ea typeface="+mn-ea"/>
                <a:cs typeface="+mn-cs"/>
              </a:rPr>
              <a:t>Recovery, building forward better</a:t>
            </a:r>
          </a:p>
        </p:txBody>
      </p:sp>
      <p:sp>
        <p:nvSpPr>
          <p:cNvPr id="23" name="Oval 22">
            <a:extLst>
              <a:ext uri="{FF2B5EF4-FFF2-40B4-BE49-F238E27FC236}">
                <a16:creationId xmlns:a16="http://schemas.microsoft.com/office/drawing/2014/main" id="{5A0FE61B-20D9-4270-DBC9-9813B4DF118E}"/>
              </a:ext>
            </a:extLst>
          </p:cNvPr>
          <p:cNvSpPr/>
          <p:nvPr/>
        </p:nvSpPr>
        <p:spPr bwMode="auto">
          <a:xfrm>
            <a:off x="2242628" y="4240891"/>
            <a:ext cx="433244" cy="432762"/>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FF0000"/>
                </a:solidFill>
                <a:effectLst/>
                <a:uLnTx/>
                <a:uFillTx/>
                <a:latin typeface="Arial" charset="0"/>
                <a:ea typeface="+mn-ea"/>
                <a:cs typeface="+mn-cs"/>
              </a:rPr>
              <a:t>1</a:t>
            </a:r>
          </a:p>
        </p:txBody>
      </p:sp>
      <p:sp>
        <p:nvSpPr>
          <p:cNvPr id="24" name="Oval 23">
            <a:extLst>
              <a:ext uri="{FF2B5EF4-FFF2-40B4-BE49-F238E27FC236}">
                <a16:creationId xmlns:a16="http://schemas.microsoft.com/office/drawing/2014/main" id="{75534B0C-33FA-C6D1-07B4-6C84FE918C24}"/>
              </a:ext>
            </a:extLst>
          </p:cNvPr>
          <p:cNvSpPr/>
          <p:nvPr/>
        </p:nvSpPr>
        <p:spPr bwMode="auto">
          <a:xfrm>
            <a:off x="5190783" y="4269463"/>
            <a:ext cx="434168" cy="421876"/>
          </a:xfrm>
          <a:prstGeom prst="ellipse">
            <a:avLst/>
          </a:prstGeom>
          <a:ln>
            <a:solidFill>
              <a:srgbClr val="00B0F0">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5" name="Oval 24">
            <a:extLst>
              <a:ext uri="{FF2B5EF4-FFF2-40B4-BE49-F238E27FC236}">
                <a16:creationId xmlns:a16="http://schemas.microsoft.com/office/drawing/2014/main" id="{0CC0F6D7-7274-9F12-1BFE-747FA381A58D}"/>
              </a:ext>
            </a:extLst>
          </p:cNvPr>
          <p:cNvSpPr/>
          <p:nvPr/>
        </p:nvSpPr>
        <p:spPr bwMode="auto">
          <a:xfrm>
            <a:off x="8443210" y="4189844"/>
            <a:ext cx="433244" cy="432762"/>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Arial" charset="0"/>
                <a:ea typeface="+mn-ea"/>
                <a:cs typeface="+mn-cs"/>
              </a:rPr>
              <a:t>3</a:t>
            </a:r>
          </a:p>
        </p:txBody>
      </p:sp>
      <p:sp>
        <p:nvSpPr>
          <p:cNvPr id="26" name="TextBox 25">
            <a:extLst>
              <a:ext uri="{FF2B5EF4-FFF2-40B4-BE49-F238E27FC236}">
                <a16:creationId xmlns:a16="http://schemas.microsoft.com/office/drawing/2014/main" id="{228B091A-203D-C036-5C51-6821C54555B6}"/>
              </a:ext>
            </a:extLst>
          </p:cNvPr>
          <p:cNvSpPr txBox="1"/>
          <p:nvPr/>
        </p:nvSpPr>
        <p:spPr>
          <a:xfrm>
            <a:off x="1791389" y="4638581"/>
            <a:ext cx="1615967"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Impact, followed by immediate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Evacuations, Temporary shelter, search and rescue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Formal triggers for assistance</a:t>
            </a:r>
          </a:p>
        </p:txBody>
      </p:sp>
      <p:sp>
        <p:nvSpPr>
          <p:cNvPr id="27" name="TextBox 26">
            <a:extLst>
              <a:ext uri="{FF2B5EF4-FFF2-40B4-BE49-F238E27FC236}">
                <a16:creationId xmlns:a16="http://schemas.microsoft.com/office/drawing/2014/main" id="{5F775F6A-50B9-A77D-5BCF-78259C210E5F}"/>
              </a:ext>
            </a:extLst>
          </p:cNvPr>
          <p:cNvSpPr txBox="1"/>
          <p:nvPr/>
        </p:nvSpPr>
        <p:spPr>
          <a:xfrm>
            <a:off x="4881468" y="4755262"/>
            <a:ext cx="140613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Arial"/>
              </a:rPr>
              <a:t>A f</a:t>
            </a:r>
            <a:r>
              <a:rPr kumimoji="0" lang="en-US" sz="1200" b="0" i="0" u="none" strike="noStrike" kern="1200" cap="none" spc="0" normalizeH="0" baseline="0" noProof="0" err="1">
                <a:ln>
                  <a:noFill/>
                </a:ln>
                <a:solidFill>
                  <a:srgbClr val="000000"/>
                </a:solidFill>
                <a:effectLst/>
                <a:uLnTx/>
                <a:uFillTx/>
                <a:latin typeface="Arial"/>
                <a:ea typeface="+mn-ea"/>
                <a:cs typeface="+mn-cs"/>
              </a:rPr>
              <a:t>ew</a:t>
            </a:r>
            <a:r>
              <a:rPr kumimoji="0" lang="en-US" sz="1200" b="0" i="0" u="none" strike="noStrike" kern="1200" cap="none" spc="0" normalizeH="0" baseline="0" noProof="0">
                <a:ln>
                  <a:noFill/>
                </a:ln>
                <a:solidFill>
                  <a:srgbClr val="000000"/>
                </a:solidFill>
                <a:effectLst/>
                <a:uLnTx/>
                <a:uFillTx/>
                <a:latin typeface="Arial"/>
                <a:ea typeface="+mn-ea"/>
                <a:cs typeface="+mn-cs"/>
              </a:rPr>
              <a:t> days to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Restoration of essential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Cleanup</a:t>
            </a:r>
          </a:p>
        </p:txBody>
      </p:sp>
      <p:sp>
        <p:nvSpPr>
          <p:cNvPr id="28" name="TextBox 27">
            <a:extLst>
              <a:ext uri="{FF2B5EF4-FFF2-40B4-BE49-F238E27FC236}">
                <a16:creationId xmlns:a16="http://schemas.microsoft.com/office/drawing/2014/main" id="{33A2362B-09B1-2807-479B-403DD6C56C80}"/>
              </a:ext>
            </a:extLst>
          </p:cNvPr>
          <p:cNvSpPr txBox="1"/>
          <p:nvPr/>
        </p:nvSpPr>
        <p:spPr>
          <a:xfrm>
            <a:off x="7654913" y="4673653"/>
            <a:ext cx="1795157"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Months to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Building forward better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Policy adjustment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Integration of actions into reactive adaptation</a:t>
            </a:r>
          </a:p>
        </p:txBody>
      </p:sp>
    </p:spTree>
    <p:extLst>
      <p:ext uri="{BB962C8B-B14F-4D97-AF65-F5344CB8AC3E}">
        <p14:creationId xmlns:p14="http://schemas.microsoft.com/office/powerpoint/2010/main" val="1593144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3133992807"/>
              </p:ext>
            </p:extLst>
          </p:nvPr>
        </p:nvGraphicFramePr>
        <p:xfrm>
          <a:off x="153951" y="1401833"/>
          <a:ext cx="11884091" cy="5364480"/>
        </p:xfrm>
        <a:graphic>
          <a:graphicData uri="http://schemas.openxmlformats.org/drawingml/2006/table">
            <a:tbl>
              <a:tblPr firstRow="1" bandRow="1">
                <a:tableStyleId>{5940675A-B579-460E-94D1-54222C63F5DA}</a:tableStyleId>
              </a:tblPr>
              <a:tblGrid>
                <a:gridCol w="8716672">
                  <a:extLst>
                    <a:ext uri="{9D8B030D-6E8A-4147-A177-3AD203B41FA5}">
                      <a16:colId xmlns:a16="http://schemas.microsoft.com/office/drawing/2014/main" val="2816558029"/>
                    </a:ext>
                  </a:extLst>
                </a:gridCol>
                <a:gridCol w="1797377">
                  <a:extLst>
                    <a:ext uri="{9D8B030D-6E8A-4147-A177-3AD203B41FA5}">
                      <a16:colId xmlns:a16="http://schemas.microsoft.com/office/drawing/2014/main" val="1300160662"/>
                    </a:ext>
                  </a:extLst>
                </a:gridCol>
                <a:gridCol w="1370042">
                  <a:extLst>
                    <a:ext uri="{9D8B030D-6E8A-4147-A177-3AD203B41FA5}">
                      <a16:colId xmlns:a16="http://schemas.microsoft.com/office/drawing/2014/main" val="3786587790"/>
                    </a:ext>
                  </a:extLst>
                </a:gridCol>
              </a:tblGrid>
              <a:tr h="228092">
                <a:tc>
                  <a:txBody>
                    <a:bodyPr/>
                    <a:lstStyle/>
                    <a:p>
                      <a:r>
                        <a:rPr lang="en-NP" sz="1000" b="1">
                          <a:solidFill>
                            <a:schemeClr val="bg1"/>
                          </a:solidFill>
                          <a:latin typeface="Avenir Next LT Pro" panose="020B0504020202020204" pitchFamily="34" charset="0"/>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0"/>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endParaRPr lang="en-NP" sz="1000" b="1">
                        <a:solidFill>
                          <a:schemeClr val="bg1"/>
                        </a:solidFill>
                        <a:latin typeface="Avenir Next LT Pro" panose="020B05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4789925">
                <a:tc>
                  <a:txBody>
                    <a:bodyPr/>
                    <a:lstStyle/>
                    <a:p>
                      <a:pPr marL="228600" marR="0" lvl="0" indent="-228600" algn="l" rtl="0" eaLnBrk="1" fontAlgn="auto" latinLnBrk="0" hangingPunct="1">
                        <a:lnSpc>
                          <a:spcPct val="100000"/>
                        </a:lnSpc>
                        <a:spcBef>
                          <a:spcPts val="0"/>
                        </a:spcBef>
                        <a:spcAft>
                          <a:spcPts val="0"/>
                        </a:spcAft>
                        <a:buClr>
                          <a:srgbClr val="203864"/>
                        </a:buClr>
                        <a:buSzTx/>
                        <a:buFont typeface="+mj-lt"/>
                        <a:buAutoNum type="arabicPeriod"/>
                      </a:pPr>
                      <a:r>
                        <a:rPr lang="en-US" sz="1000" b="1">
                          <a:solidFill>
                            <a:schemeClr val="accent5">
                              <a:lumMod val="50000"/>
                            </a:schemeClr>
                          </a:solidFill>
                          <a:latin typeface="Avenir Next LT Pro" panose="020B0504020202020204" pitchFamily="34" charset="0"/>
                        </a:rPr>
                        <a:t>Initiate health and humanitarian relief efforts </a:t>
                      </a:r>
                      <a:endParaRPr lang="en-US" sz="1000" b="1" i="0" u="none" strike="noStrike" noProof="0">
                        <a:solidFill>
                          <a:srgbClr val="1F4E79"/>
                        </a:solidFill>
                        <a:latin typeface="Avenir Next LT Pro" panose="020B0504020202020204" pitchFamily="34" charset="0"/>
                      </a:endParaRPr>
                    </a:p>
                    <a:p>
                      <a:pPr marL="3556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Issue warnings of imminent hazards (i.e., heat waves);</a:t>
                      </a:r>
                    </a:p>
                    <a:p>
                      <a:pPr marL="3556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Make public service announcements: urging people to avoid direct sun exposure and remain hydrated;</a:t>
                      </a:r>
                    </a:p>
                    <a:p>
                      <a:pPr marL="3556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Bolster health care response (i.e., special services acting on health action plans, addressing injuries and sickness tied to heat stress such as heat stroke and dehydration, medical/water/food emergency supplies to vulnerable areas);</a:t>
                      </a:r>
                    </a:p>
                    <a:p>
                      <a:pPr marL="3556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Mobilize resources and basic supplies, including ensuring food and water supply with technical approach to addressing affected areas and impacted populations;</a:t>
                      </a:r>
                    </a:p>
                    <a:p>
                      <a:pPr marL="3556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Construct additional health-care facilities to occupy and treat heat-related illnesses and diseases.</a:t>
                      </a:r>
                      <a:endParaRPr lang="en-US" sz="1000" b="0">
                        <a:latin typeface="Avenir Next LT Pro" panose="020B0504020202020204" pitchFamily="34" charset="0"/>
                      </a:endParaRPr>
                    </a:p>
                    <a:p>
                      <a:pPr marL="127000" marR="0" lvl="1" indent="0" algn="l">
                        <a:lnSpc>
                          <a:spcPct val="100000"/>
                        </a:lnSpc>
                        <a:spcBef>
                          <a:spcPts val="0"/>
                        </a:spcBef>
                        <a:spcAft>
                          <a:spcPts val="0"/>
                        </a:spcAft>
                        <a:buClr>
                          <a:srgbClr val="000000"/>
                        </a:buClr>
                        <a:buNone/>
                      </a:pPr>
                      <a:endParaRPr lang="en-US" sz="1000" b="0" i="0" u="none" strike="noStrike" noProof="0">
                        <a:solidFill>
                          <a:srgbClr val="000000"/>
                        </a:solidFill>
                        <a:latin typeface="Avenir Next LT Pro" panose="020B0504020202020204" pitchFamily="34" charset="0"/>
                      </a:endParaRPr>
                    </a:p>
                    <a:p>
                      <a:pPr marL="228600" marR="0" lvl="0" indent="-228600" algn="l">
                        <a:lnSpc>
                          <a:spcPct val="100000"/>
                        </a:lnSpc>
                        <a:spcBef>
                          <a:spcPts val="0"/>
                        </a:spcBef>
                        <a:spcAft>
                          <a:spcPts val="0"/>
                        </a:spcAft>
                        <a:buClr>
                          <a:srgbClr val="203864"/>
                        </a:buClr>
                        <a:buSzTx/>
                        <a:buAutoNum type="arabicPeriod"/>
                      </a:pPr>
                      <a:r>
                        <a:rPr lang="en-US" sz="1000" b="1" i="0" u="none" strike="noStrike" noProof="0">
                          <a:solidFill>
                            <a:schemeClr val="accent5">
                              <a:lumMod val="50000"/>
                            </a:schemeClr>
                          </a:solidFill>
                          <a:latin typeface="Avenir Next LT Pro" panose="020B0504020202020204" pitchFamily="34" charset="0"/>
                        </a:rPr>
                        <a:t>Implement water/energy/food security &amp; resilience measures</a:t>
                      </a:r>
                      <a:endParaRPr lang="en-US" sz="1000" b="1" i="0" u="none" strike="noStrike" noProof="0">
                        <a:solidFill>
                          <a:srgbClr val="1F4E79"/>
                        </a:solidFill>
                        <a:latin typeface="Avenir Next LT Pro" panose="020B0504020202020204" pitchFamily="34" charset="0"/>
                      </a:endParaRPr>
                    </a:p>
                    <a:p>
                      <a:pPr marL="3429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Adjust integrated water management and controlled water irrigation flows;</a:t>
                      </a:r>
                    </a:p>
                    <a:p>
                      <a:pPr marL="3429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Adjust water consumption to appropriate levels considering water reserves and carrying capacity;</a:t>
                      </a:r>
                    </a:p>
                    <a:p>
                      <a:pPr marL="3429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Adjust power generation capacity;</a:t>
                      </a:r>
                    </a:p>
                    <a:p>
                      <a:pPr marL="342900" marR="0" lvl="1" indent="-228600" algn="l">
                        <a:lnSpc>
                          <a:spcPct val="100000"/>
                        </a:lnSpc>
                        <a:spcBef>
                          <a:spcPts val="0"/>
                        </a:spcBef>
                        <a:spcAft>
                          <a:spcPts val="0"/>
                        </a:spcAft>
                        <a:buClr>
                          <a:srgbClr val="000000"/>
                        </a:buClr>
                        <a:buAutoNum type="alphaLcPeriod"/>
                      </a:pPr>
                      <a:r>
                        <a:rPr lang="en-US" sz="1000" b="0" i="0" u="none" strike="noStrike" noProof="0">
                          <a:solidFill>
                            <a:srgbClr val="000000"/>
                          </a:solidFill>
                          <a:latin typeface="Avenir Next LT Pro" panose="020B0504020202020204" pitchFamily="34" charset="0"/>
                        </a:rPr>
                        <a:t>Engage emergency food, water supply, and sustenance response; Provide necessary supplies for areas where extreme events have made substantial impact (e.g., crop yield, medical supplies for people and livestock, etc.</a:t>
                      </a:r>
                    </a:p>
                    <a:p>
                      <a:pPr marL="114300" marR="0" lvl="1" indent="0" algn="l">
                        <a:lnSpc>
                          <a:spcPct val="100000"/>
                        </a:lnSpc>
                        <a:spcBef>
                          <a:spcPts val="0"/>
                        </a:spcBef>
                        <a:spcAft>
                          <a:spcPts val="0"/>
                        </a:spcAft>
                        <a:buClr>
                          <a:srgbClr val="000000"/>
                        </a:buClr>
                        <a:buNone/>
                      </a:pPr>
                      <a:endParaRPr lang="en-US" sz="1000" b="0" i="0" u="none" strike="noStrike" noProof="0">
                        <a:solidFill>
                          <a:srgbClr val="000000"/>
                        </a:solidFill>
                        <a:latin typeface="Avenir Next LT Pro" panose="020B0504020202020204" pitchFamily="34" charset="0"/>
                      </a:endParaRPr>
                    </a:p>
                    <a:p>
                      <a:pPr marL="228600" marR="0" lvl="0" indent="-228600" algn="l">
                        <a:lnSpc>
                          <a:spcPct val="100000"/>
                        </a:lnSpc>
                        <a:spcBef>
                          <a:spcPts val="0"/>
                        </a:spcBef>
                        <a:spcAft>
                          <a:spcPts val="0"/>
                        </a:spcAft>
                        <a:buClr>
                          <a:srgbClr val="203864"/>
                        </a:buClr>
                        <a:buSzTx/>
                        <a:buFont typeface="+mj-lt"/>
                        <a:buAutoNum type="arabicPeriod"/>
                      </a:pPr>
                      <a:r>
                        <a:rPr lang="en-US" sz="1000" b="1" i="0" u="none" strike="noStrike" noProof="0">
                          <a:solidFill>
                            <a:schemeClr val="accent5">
                              <a:lumMod val="50000"/>
                            </a:schemeClr>
                          </a:solidFill>
                          <a:latin typeface="Avenir Next LT Pro" panose="020B0504020202020204" pitchFamily="34" charset="0"/>
                        </a:rPr>
                        <a:t>Engage funding and initiate cash transfers</a:t>
                      </a:r>
                      <a:endParaRPr lang="en-US" sz="1000" b="1" i="0" u="none" strike="noStrike" noProof="0">
                        <a:solidFill>
                          <a:srgbClr val="1F4E79"/>
                        </a:solidFill>
                        <a:latin typeface="Avenir Next LT Pro" panose="020B0504020202020204" pitchFamily="34" charset="0"/>
                      </a:endParaRPr>
                    </a:p>
                    <a:p>
                      <a:pPr marL="342900" marR="0" lvl="1"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Secure financial funding for impacted communities bearing the impacts of increasing temperatures;</a:t>
                      </a:r>
                    </a:p>
                    <a:p>
                      <a:pPr marL="342900" marR="0" lvl="1"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Support impoverished people or vulnerable areas with cash transfers and/or food for work initiatives to reduce food insecurity issues before extreme events occur.</a:t>
                      </a:r>
                    </a:p>
                    <a:p>
                      <a:pPr marL="342900" marR="0" lvl="1" indent="-228600" algn="l">
                        <a:lnSpc>
                          <a:spcPct val="100000"/>
                        </a:lnSpc>
                        <a:spcBef>
                          <a:spcPts val="0"/>
                        </a:spcBef>
                        <a:spcAft>
                          <a:spcPts val="0"/>
                        </a:spcAft>
                        <a:buClr>
                          <a:srgbClr val="000000"/>
                        </a:buClr>
                        <a:buSzTx/>
                        <a:buAutoNum type="alphaLcPeriod"/>
                      </a:pPr>
                      <a:endParaRPr lang="en-US" sz="1000" b="0" i="0" u="none" strike="noStrike" noProof="0">
                        <a:solidFill>
                          <a:srgbClr val="000000"/>
                        </a:solidFill>
                        <a:latin typeface="Avenir Next LT Pro" panose="020B0504020202020204" pitchFamily="34" charset="0"/>
                      </a:endParaRPr>
                    </a:p>
                    <a:p>
                      <a:pPr marL="228600" marR="0" lvl="0" indent="-228600" algn="l">
                        <a:lnSpc>
                          <a:spcPct val="100000"/>
                        </a:lnSpc>
                        <a:spcBef>
                          <a:spcPts val="0"/>
                        </a:spcBef>
                        <a:spcAft>
                          <a:spcPts val="0"/>
                        </a:spcAft>
                        <a:buClr>
                          <a:srgbClr val="203864"/>
                        </a:buClr>
                        <a:buSzTx/>
                        <a:buAutoNum type="arabicPeriod"/>
                      </a:pPr>
                      <a:r>
                        <a:rPr lang="en-US" sz="1000" b="1" i="0" u="none" strike="noStrike" noProof="0">
                          <a:solidFill>
                            <a:schemeClr val="accent5">
                              <a:lumMod val="50000"/>
                            </a:schemeClr>
                          </a:solidFill>
                          <a:latin typeface="Avenir Next LT Pro" panose="020B0504020202020204" pitchFamily="34" charset="0"/>
                        </a:rPr>
                        <a:t>Implement additional adaptation and response measures</a:t>
                      </a:r>
                    </a:p>
                    <a:p>
                      <a:pPr marL="342900" marR="0" lvl="0"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Cooperate with and technically assist ministries and departments at the state level in the implementation of adaptation/response measures, such as water and agriculture planning, health and employment, etc.</a:t>
                      </a:r>
                    </a:p>
                    <a:p>
                      <a:pPr marL="342900" marR="0" lvl="0"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Engage epidemic surveillance and monitoring;</a:t>
                      </a:r>
                      <a:endParaRPr lang="en-US" sz="1000" b="0">
                        <a:latin typeface="Avenir Next LT Pro" panose="020B0504020202020204" pitchFamily="34" charset="0"/>
                      </a:endParaRPr>
                    </a:p>
                    <a:p>
                      <a:pPr marL="342900" marR="0" lvl="0"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Continuously monitor temperatures and disseminate information;</a:t>
                      </a:r>
                      <a:endParaRPr lang="en-US" sz="1000" b="0">
                        <a:latin typeface="Avenir Next LT Pro" panose="020B0504020202020204" pitchFamily="34" charset="0"/>
                      </a:endParaRPr>
                    </a:p>
                    <a:p>
                      <a:pPr marL="342900" marR="0" lvl="0"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Implement policies associated with disaster risk management relief and national climate action plans such as strengthening resilience to future impacts, mitigating occurring harms and risks, and integrating disaster risk plans with climate change monitoring/considerations;</a:t>
                      </a:r>
                      <a:endParaRPr lang="en-US" sz="1000" b="0">
                        <a:latin typeface="Avenir Next LT Pro" panose="020B0504020202020204" pitchFamily="34" charset="0"/>
                      </a:endParaRPr>
                    </a:p>
                    <a:p>
                      <a:pPr marL="342900" marR="0" lvl="0"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Suspend tourist destinations under significant heat stress; dispersing of tourism locations and cycle of opening and closing of parks and islands to prevent negative human impacts on ecosystems;</a:t>
                      </a:r>
                      <a:endParaRPr lang="en-US" sz="1000" b="0">
                        <a:latin typeface="Avenir Next LT Pro" panose="020B0504020202020204" pitchFamily="34" charset="0"/>
                      </a:endParaRPr>
                    </a:p>
                    <a:p>
                      <a:pPr marL="342900" marR="0" lvl="0" indent="-228600" algn="l">
                        <a:lnSpc>
                          <a:spcPct val="100000"/>
                        </a:lnSpc>
                        <a:spcBef>
                          <a:spcPts val="0"/>
                        </a:spcBef>
                        <a:spcAft>
                          <a:spcPts val="0"/>
                        </a:spcAft>
                        <a:buClr>
                          <a:srgbClr val="000000"/>
                        </a:buClr>
                        <a:buSzTx/>
                        <a:buAutoNum type="alphaLcPeriod"/>
                      </a:pPr>
                      <a:r>
                        <a:rPr lang="en-US" sz="1000" b="0" i="0" u="none" strike="noStrike" noProof="0">
                          <a:solidFill>
                            <a:srgbClr val="000000"/>
                          </a:solidFill>
                          <a:latin typeface="Avenir Next LT Pro" panose="020B0504020202020204" pitchFamily="34" charset="0"/>
                        </a:rPr>
                        <a:t>Request that locals report coral bleaching and assist in monitoring changes.</a:t>
                      </a:r>
                      <a:endParaRPr lang="en-US" sz="1000" b="0">
                        <a:latin typeface="Avenir Next LT Pro" panose="020B0504020202020204" pitchFamily="34" charset="0"/>
                      </a:endParaRPr>
                    </a:p>
                    <a:p>
                      <a:pPr marL="228600" marR="0" lvl="0" indent="-228600" algn="l">
                        <a:lnSpc>
                          <a:spcPct val="100000"/>
                        </a:lnSpc>
                        <a:spcBef>
                          <a:spcPts val="0"/>
                        </a:spcBef>
                        <a:spcAft>
                          <a:spcPts val="0"/>
                        </a:spcAft>
                        <a:buClrTx/>
                        <a:buSzTx/>
                        <a:buAutoNum type="arabicPeriod"/>
                      </a:pPr>
                      <a:endParaRPr lang="en-US" sz="1000" b="0" i="0" u="none" strike="noStrike" noProof="0">
                        <a:solidFill>
                          <a:schemeClr val="accent5">
                            <a:lumMod val="50000"/>
                          </a:schemeClr>
                        </a:solidFill>
                        <a:latin typeface="Avenir Next LT Pro" panose="020B0504020202020204" pitchFamily="34" charset="0"/>
                      </a:endParaRPr>
                    </a:p>
                    <a:p>
                      <a:pPr marL="342900" marR="0" lvl="0" indent="-228600" algn="l">
                        <a:lnSpc>
                          <a:spcPct val="100000"/>
                        </a:lnSpc>
                        <a:spcBef>
                          <a:spcPts val="0"/>
                        </a:spcBef>
                        <a:spcAft>
                          <a:spcPts val="0"/>
                        </a:spcAft>
                        <a:buClr>
                          <a:srgbClr val="000000"/>
                        </a:buClr>
                        <a:buSzTx/>
                        <a:buAutoNum type="alphaLcPeriod"/>
                      </a:pPr>
                      <a:endParaRPr lang="en-US" sz="1000" b="0" i="0" u="none" strike="noStrike" noProof="0">
                        <a:solidFill>
                          <a:srgbClr val="000000"/>
                        </a:solidFill>
                        <a:latin typeface="Avenir Next LT Pro" panose="020B05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1">
                          <a:solidFill>
                            <a:srgbClr val="203864"/>
                          </a:solidFill>
                          <a:latin typeface="Avenir Next LT Pro" panose="020B0504020202020204" pitchFamily="34" charset="0"/>
                        </a:rPr>
                        <a:t>Poor communication infrastructure </a:t>
                      </a:r>
                      <a:r>
                        <a:rPr lang="en-CA" sz="1000" b="0">
                          <a:latin typeface="Avenir Next LT Pro" panose="020B0504020202020204" pitchFamily="34" charset="0"/>
                        </a:rPr>
                        <a:t>to reach last-mile recipients.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b="0">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1">
                          <a:solidFill>
                            <a:srgbClr val="203864"/>
                          </a:solidFill>
                          <a:latin typeface="Avenir Next LT Pro" panose="020B0504020202020204" pitchFamily="34" charset="0"/>
                        </a:rPr>
                        <a:t>Gap in response and action integration in cross-sectoral management </a:t>
                      </a:r>
                      <a:r>
                        <a:rPr lang="en-CA" sz="1000" b="0">
                          <a:latin typeface="Avenir Next LT Pro" panose="020B0504020202020204" pitchFamily="34" charset="0"/>
                        </a:rPr>
                        <a:t>such as the energy sector.</a:t>
                      </a:r>
                      <a:endParaRPr lang="en-NP" sz="1000" b="0">
                        <a:latin typeface="Avenir Next LT Pro" panose="020B0504020202020204" pitchFamily="34" charset="0"/>
                      </a:endParaRPr>
                    </a:p>
                    <a:p>
                      <a:pPr marL="171450" indent="-171450">
                        <a:buFont typeface="Arial" panose="020B0604020202020204" pitchFamily="34" charset="0"/>
                        <a:buChar char="•"/>
                      </a:pPr>
                      <a:endParaRPr lang="en-NP" sz="1000" b="0">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1">
                          <a:solidFill>
                            <a:srgbClr val="203864"/>
                          </a:solidFill>
                          <a:latin typeface="Avenir Next LT Pro" panose="020B0504020202020204" pitchFamily="34" charset="0"/>
                        </a:rPr>
                        <a:t>Inadequate funds</a:t>
                      </a:r>
                      <a:r>
                        <a:rPr lang="en-CA" sz="1000" b="0">
                          <a:latin typeface="Avenir Next LT Pro" panose="020B0504020202020204" pitchFamily="34" charset="0"/>
                        </a:rPr>
                        <a:t> to engage in widespread cash transfers.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b="0">
                        <a:latin typeface="Avenir Next LT Pro" panose="020B0504020202020204" pitchFamily="34" charset="0"/>
                      </a:endParaRPr>
                    </a:p>
                    <a:p>
                      <a:pPr marL="171450" indent="-171450">
                        <a:buFont typeface="Arial" panose="020B0604020202020204" pitchFamily="34" charset="0"/>
                        <a:buChar char="•"/>
                      </a:pPr>
                      <a:r>
                        <a:rPr lang="en-CA" sz="1000" b="1">
                          <a:solidFill>
                            <a:srgbClr val="203864"/>
                          </a:solidFill>
                          <a:latin typeface="Avenir Next LT Pro" panose="020B0504020202020204" pitchFamily="34" charset="0"/>
                        </a:rPr>
                        <a:t>Inappropriate implementation </a:t>
                      </a:r>
                      <a:r>
                        <a:rPr lang="en-CA" sz="1000" b="0">
                          <a:latin typeface="Avenir Next LT Pro" panose="020B0504020202020204" pitchFamily="34" charset="0"/>
                        </a:rPr>
                        <a:t>of related policies.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000" b="1">
                          <a:solidFill>
                            <a:srgbClr val="203864"/>
                          </a:solidFill>
                          <a:latin typeface="Avenir Next LT Pro" panose="020B0504020202020204" pitchFamily="34" charset="0"/>
                        </a:rPr>
                        <a:t>Land degradation and adaptation </a:t>
                      </a:r>
                      <a:r>
                        <a:rPr lang="en-CA" sz="1000">
                          <a:latin typeface="Avenir Next LT Pro" panose="020B0504020202020204" pitchFamily="34" charset="0"/>
                        </a:rPr>
                        <a:t>program.</a:t>
                      </a:r>
                      <a:endParaRPr lang="en-NP" sz="1000">
                        <a:latin typeface="Avenir Next LT Pro" panose="020B05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86180374"/>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3. ADAPTATION IMPLEMENTATION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CA"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Implementation of action plans, policies, response/relief efforts</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4" name="TextBox 3">
            <a:extLst>
              <a:ext uri="{FF2B5EF4-FFF2-40B4-BE49-F238E27FC236}">
                <a16:creationId xmlns:a16="http://schemas.microsoft.com/office/drawing/2014/main" id="{7BB49C36-A30D-FC31-43DA-9F276C82F588}"/>
              </a:ext>
            </a:extLst>
          </p:cNvPr>
          <p:cNvSpPr txBox="1"/>
          <p:nvPr/>
        </p:nvSpPr>
        <p:spPr>
          <a:xfrm>
            <a:off x="88634" y="1140300"/>
            <a:ext cx="9549409" cy="253916"/>
          </a:xfrm>
          <a:prstGeom prst="rect">
            <a:avLst/>
          </a:prstGeom>
          <a:noFill/>
        </p:spPr>
        <p:txBody>
          <a:bodyPr wrap="none" rtlCol="0">
            <a:spAutoFit/>
          </a:bodyPr>
          <a:lstStyle>
            <a:defPPr>
              <a:defRPr lang="en-NP"/>
            </a:defPPr>
            <a:lvl1pPr marR="0" lvl="0" indent="0" fontAlgn="auto">
              <a:lnSpc>
                <a:spcPct val="100000"/>
              </a:lnSpc>
              <a:spcBef>
                <a:spcPts val="0"/>
              </a:spcBef>
              <a:spcAft>
                <a:spcPts val="0"/>
              </a:spcAft>
              <a:buClrTx/>
              <a:buSzTx/>
              <a:buFontTx/>
              <a:buNone/>
              <a:tabLst/>
              <a:defRPr kumimoji="0" sz="1050" b="1" u="none" strike="noStrike" cap="none" spc="0" normalizeH="0" baseline="0">
                <a:ln>
                  <a:noFill/>
                </a:ln>
                <a:solidFill>
                  <a:srgbClr val="5B9BD5">
                    <a:lumMod val="50000"/>
                  </a:srgb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Increased incidences of extreme events due to increasing temperature, national declaration of extreme events, coral bleaching, loss &amp; damage</a:t>
            </a:r>
            <a:endParaRPr kumimoji="0" lang="en-NP"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pic>
        <p:nvPicPr>
          <p:cNvPr id="2" name="Picture 4" descr="a sunset over a mountain range">
            <a:extLst>
              <a:ext uri="{FF2B5EF4-FFF2-40B4-BE49-F238E27FC236}">
                <a16:creationId xmlns:a16="http://schemas.microsoft.com/office/drawing/2014/main" id="{FDD7FD04-9D2C-A4DF-E363-FF515325182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514"/>
          <a:stretch/>
        </p:blipFill>
        <p:spPr bwMode="auto">
          <a:xfrm>
            <a:off x="-1" y="0"/>
            <a:ext cx="12303889" cy="7882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7D9911B-D353-B145-251A-4AB07844D6CC}"/>
              </a:ext>
            </a:extLst>
          </p:cNvPr>
          <p:cNvSpPr/>
          <p:nvPr/>
        </p:nvSpPr>
        <p:spPr>
          <a:xfrm>
            <a:off x="-1" y="-8256"/>
            <a:ext cx="12192001" cy="78827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CE2586F-6ECD-89CC-1D28-CBC3347D33F6}"/>
              </a:ext>
            </a:extLst>
          </p:cNvPr>
          <p:cNvSpPr txBox="1"/>
          <p:nvPr/>
        </p:nvSpPr>
        <p:spPr>
          <a:xfrm>
            <a:off x="153951" y="171202"/>
            <a:ext cx="546976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INCREASING TEMPERATURES</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2526491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436822951"/>
              </p:ext>
            </p:extLst>
          </p:nvPr>
        </p:nvGraphicFramePr>
        <p:xfrm>
          <a:off x="153950" y="1434440"/>
          <a:ext cx="11884088" cy="2214000"/>
        </p:xfrm>
        <a:graphic>
          <a:graphicData uri="http://schemas.openxmlformats.org/drawingml/2006/table">
            <a:tbl>
              <a:tblPr firstRow="1" bandRow="1">
                <a:tableStyleId>{5940675A-B579-460E-94D1-54222C63F5DA}</a:tableStyleId>
              </a:tblPr>
              <a:tblGrid>
                <a:gridCol w="6168640">
                  <a:extLst>
                    <a:ext uri="{9D8B030D-6E8A-4147-A177-3AD203B41FA5}">
                      <a16:colId xmlns:a16="http://schemas.microsoft.com/office/drawing/2014/main" val="2816558029"/>
                    </a:ext>
                  </a:extLst>
                </a:gridCol>
                <a:gridCol w="2291168">
                  <a:extLst>
                    <a:ext uri="{9D8B030D-6E8A-4147-A177-3AD203B41FA5}">
                      <a16:colId xmlns:a16="http://schemas.microsoft.com/office/drawing/2014/main" val="1300160662"/>
                    </a:ext>
                  </a:extLst>
                </a:gridCol>
                <a:gridCol w="3424280">
                  <a:extLst>
                    <a:ext uri="{9D8B030D-6E8A-4147-A177-3AD203B41FA5}">
                      <a16:colId xmlns:a16="http://schemas.microsoft.com/office/drawing/2014/main" val="3786587790"/>
                    </a:ext>
                  </a:extLst>
                </a:gridCol>
              </a:tblGrid>
              <a:tr h="241957">
                <a:tc>
                  <a:txBody>
                    <a:bodyPr/>
                    <a:lstStyle/>
                    <a:p>
                      <a:r>
                        <a:rPr lang="en-NP" sz="105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962540">
                <a:tc>
                  <a:txBody>
                    <a:bodyPr/>
                    <a:lstStyle/>
                    <a:p>
                      <a:pPr marL="228600" marR="0" lvl="0" indent="-228600" algn="l" defTabSz="914400" rtl="0" eaLnBrk="1" fontAlgn="auto" latinLnBrk="0" hangingPunct="1">
                        <a:lnSpc>
                          <a:spcPct val="100000"/>
                        </a:lnSpc>
                        <a:spcBef>
                          <a:spcPts val="0"/>
                        </a:spcBef>
                        <a:spcAft>
                          <a:spcPts val="0"/>
                        </a:spcAft>
                        <a:buClr>
                          <a:srgbClr val="203864"/>
                        </a:buClr>
                        <a:buSzTx/>
                        <a:buFont typeface="Arial" panose="020B0604020202020204" pitchFamily="34" charset="0"/>
                        <a:buAutoNum type="arabicPeriod"/>
                        <a:tabLst/>
                        <a:defRPr/>
                      </a:pPr>
                      <a:r>
                        <a:rPr lang="en-US" sz="1050" b="1">
                          <a:solidFill>
                            <a:srgbClr val="203864"/>
                          </a:solidFill>
                          <a:latin typeface="Avenir Next LT Pro" panose="020B0504020202020204" pitchFamily="34" charset="77"/>
                        </a:rPr>
                        <a:t>Start cleanup and recovery efforts.</a:t>
                      </a:r>
                      <a:br>
                        <a:rPr lang="en-US" sz="1050" b="1">
                          <a:solidFill>
                            <a:srgbClr val="203864"/>
                          </a:solidFill>
                          <a:latin typeface="Avenir Next LT Pro" panose="020B0504020202020204" pitchFamily="34" charset="77"/>
                        </a:rPr>
                      </a:br>
                      <a:endParaRPr lang="en-US" sz="1050" b="1">
                        <a:solidFill>
                          <a:srgbClr val="203864"/>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
                          <a:srgbClr val="203864"/>
                        </a:buClr>
                        <a:buSzTx/>
                        <a:buFont typeface="Arial" panose="020B0604020202020204" pitchFamily="34" charset="0"/>
                        <a:buAutoNum type="arabicPeriod"/>
                        <a:tabLst/>
                        <a:defRPr/>
                      </a:pPr>
                      <a:r>
                        <a:rPr lang="en-US" sz="1050" b="1">
                          <a:solidFill>
                            <a:srgbClr val="203864"/>
                          </a:solidFill>
                          <a:latin typeface="Avenir Next LT Pro" panose="020B0504020202020204" pitchFamily="34" charset="77"/>
                        </a:rPr>
                        <a:t>Restore public and essential services.</a:t>
                      </a:r>
                      <a:br>
                        <a:rPr lang="en-US" sz="1050" b="1">
                          <a:solidFill>
                            <a:srgbClr val="203864"/>
                          </a:solidFill>
                          <a:latin typeface="Avenir Next LT Pro" panose="020B0504020202020204" pitchFamily="34" charset="77"/>
                        </a:rPr>
                      </a:br>
                      <a:endParaRPr lang="en-US" sz="1050" b="1">
                        <a:solidFill>
                          <a:srgbClr val="203864"/>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
                          <a:srgbClr val="203864"/>
                        </a:buClr>
                        <a:buSzTx/>
                        <a:buFont typeface="Arial" panose="020B0604020202020204" pitchFamily="34" charset="0"/>
                        <a:buAutoNum type="arabicPeriod"/>
                        <a:tabLst/>
                        <a:defRPr/>
                      </a:pPr>
                      <a:r>
                        <a:rPr lang="en-US" sz="1050" b="1">
                          <a:solidFill>
                            <a:srgbClr val="203864"/>
                          </a:solidFill>
                          <a:latin typeface="Avenir Next LT Pro" panose="020B0504020202020204" pitchFamily="34" charset="77"/>
                        </a:rPr>
                        <a:t>Deploy relocation services following emergency response.</a:t>
                      </a:r>
                      <a:br>
                        <a:rPr lang="en-US" sz="1050" b="1">
                          <a:solidFill>
                            <a:srgbClr val="203864"/>
                          </a:solidFill>
                          <a:latin typeface="Avenir Next LT Pro" panose="020B0504020202020204" pitchFamily="34" charset="77"/>
                        </a:rPr>
                      </a:br>
                      <a:endParaRPr lang="en-US" sz="1050" b="1">
                        <a:solidFill>
                          <a:srgbClr val="203864"/>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
                          <a:srgbClr val="203864"/>
                        </a:buClr>
                        <a:buSzTx/>
                        <a:buFont typeface="Arial" panose="020B0604020202020204" pitchFamily="34" charset="0"/>
                        <a:buAutoNum type="arabicPeriod"/>
                        <a:tabLst/>
                        <a:defRPr/>
                      </a:pPr>
                      <a:r>
                        <a:rPr lang="en-US" sz="1050" b="1">
                          <a:solidFill>
                            <a:srgbClr val="203864"/>
                          </a:solidFill>
                          <a:latin typeface="Avenir Next LT Pro" panose="020B0504020202020204" pitchFamily="34" charset="77"/>
                        </a:rPr>
                        <a:t>Initiate cash transfers for rebuilding of lost/disrupted livelihoods (either in same or altered occupations).</a:t>
                      </a:r>
                      <a:br>
                        <a:rPr lang="en-US" sz="1050" b="1">
                          <a:solidFill>
                            <a:srgbClr val="203864"/>
                          </a:solidFill>
                          <a:latin typeface="Avenir Next LT Pro" panose="020B0504020202020204" pitchFamily="34" charset="77"/>
                        </a:rPr>
                      </a:br>
                      <a:endParaRPr lang="en-US" sz="1050" b="1">
                        <a:solidFill>
                          <a:srgbClr val="203864"/>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
                          <a:srgbClr val="203864"/>
                        </a:buClr>
                        <a:buSzTx/>
                        <a:buFont typeface="Arial" panose="020B0604020202020204" pitchFamily="34" charset="0"/>
                        <a:buAutoNum type="arabicPeriod"/>
                        <a:tabLst/>
                        <a:defRPr/>
                      </a:pPr>
                      <a:r>
                        <a:rPr lang="en-US" sz="1050" b="1">
                          <a:solidFill>
                            <a:srgbClr val="203864"/>
                          </a:solidFill>
                          <a:latin typeface="Avenir Next LT Pro" panose="020B0504020202020204" pitchFamily="34" charset="77"/>
                        </a:rPr>
                        <a:t>Transition to specific long-term resilient measures (i.e., heat resilient crops).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050" b="1">
                          <a:solidFill>
                            <a:srgbClr val="203864"/>
                          </a:solidFill>
                          <a:latin typeface="Avenir Next LT Pro" panose="020B0504020202020204" pitchFamily="34" charset="77"/>
                        </a:rPr>
                        <a:t>Insufficient funds </a:t>
                      </a:r>
                      <a:r>
                        <a:rPr lang="en-CA" sz="1050">
                          <a:latin typeface="Avenir Next LT Pro" panose="020B0504020202020204" pitchFamily="34" charset="77"/>
                        </a:rPr>
                        <a:t>that are sustainable for long-term recovery.</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050" b="1">
                          <a:solidFill>
                            <a:srgbClr val="203864"/>
                          </a:solidFill>
                          <a:latin typeface="Avenir Next LT Pro" panose="020B0504020202020204" pitchFamily="34" charset="77"/>
                        </a:rPr>
                        <a:t>Reconstruction focus on social amenities.</a:t>
                      </a:r>
                      <a:endParaRPr lang="en-NP" sz="1050" b="1">
                        <a:solidFill>
                          <a:srgbClr val="203864"/>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4. </a:t>
            </a:r>
            <a:r>
              <a:rPr kumimoji="0" lang="en-CA"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RETREAT/RECOVERY</a:t>
            </a: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r>
              <a:rPr kumimoji="0" lang="en-CA"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Rebuilding, restoration of essential services, relocation and retreat where needed</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4" name="TextBox 3">
            <a:extLst>
              <a:ext uri="{FF2B5EF4-FFF2-40B4-BE49-F238E27FC236}">
                <a16:creationId xmlns:a16="http://schemas.microsoft.com/office/drawing/2014/main" id="{7BB49C36-A30D-FC31-43DA-9F276C82F588}"/>
              </a:ext>
            </a:extLst>
          </p:cNvPr>
          <p:cNvSpPr txBox="1"/>
          <p:nvPr/>
        </p:nvSpPr>
        <p:spPr>
          <a:xfrm>
            <a:off x="153951" y="1140300"/>
            <a:ext cx="1180944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0" i="1" u="none" strike="noStrike" kern="1200" cap="none" spc="0" normalizeH="0" baseline="0" noProof="0">
                <a:ln>
                  <a:noFill/>
                </a:ln>
                <a:solidFill>
                  <a:srgbClr val="5B9BD5">
                    <a:lumMod val="50000"/>
                  </a:srgbClr>
                </a:solidFill>
                <a:effectLst/>
                <a:uLnTx/>
                <a:uFillTx/>
                <a:latin typeface="Georgia" panose="02040502050405020303" pitchFamily="18" charset="0"/>
                <a:ea typeface="+mn-ea"/>
                <a:cs typeface="+mn-cs"/>
              </a:rPr>
              <a:t>Triggers:</a:t>
            </a:r>
            <a:r>
              <a:rPr kumimoji="0" lang="en-CA" sz="1100" b="0" i="1" u="none" strike="noStrike" kern="1200" cap="none" spc="0" normalizeH="0" baseline="0" noProof="0">
                <a:ln>
                  <a:noFill/>
                </a:ln>
                <a:solidFill>
                  <a:srgbClr val="5B9BD5">
                    <a:lumMod val="50000"/>
                  </a:srgbClr>
                </a:solidFill>
                <a:effectLst/>
                <a:uLnTx/>
                <a:uFillTx/>
                <a:latin typeface="Georgia" panose="02040502050405020303" pitchFamily="18" charset="0"/>
                <a:ea typeface="+mn-ea"/>
                <a:cs typeface="+mn-cs"/>
              </a:rPr>
              <a:t> Temperatures have subsided, opportunities arise for transitions/recoveries/relocations, no clear triggers (tend to be ad-hoc)</a:t>
            </a:r>
            <a:endParaRPr kumimoji="0" lang="en-NP" sz="1100" b="0" i="1" u="none" strike="noStrike" kern="1200" cap="none" spc="0" normalizeH="0" baseline="0" noProof="0">
              <a:ln>
                <a:noFill/>
              </a:ln>
              <a:solidFill>
                <a:srgbClr val="5B9BD5">
                  <a:lumMod val="50000"/>
                </a:srgbClr>
              </a:solidFill>
              <a:effectLst/>
              <a:uLnTx/>
              <a:uFillTx/>
              <a:latin typeface="Georgia" panose="02040502050405020303" pitchFamily="18" charset="0"/>
              <a:ea typeface="+mn-ea"/>
              <a:cs typeface="+mn-cs"/>
            </a:endParaRPr>
          </a:p>
        </p:txBody>
      </p:sp>
      <p:sp>
        <p:nvSpPr>
          <p:cNvPr id="7" name="Rectangle 6">
            <a:extLst>
              <a:ext uri="{FF2B5EF4-FFF2-40B4-BE49-F238E27FC236}">
                <a16:creationId xmlns:a16="http://schemas.microsoft.com/office/drawing/2014/main" id="{D4A67F42-C3EB-90BC-147D-BE05EF33CD55}"/>
              </a:ext>
            </a:extLst>
          </p:cNvPr>
          <p:cNvSpPr/>
          <p:nvPr/>
        </p:nvSpPr>
        <p:spPr>
          <a:xfrm>
            <a:off x="153952" y="3733814"/>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5. MONITORING AND EVALUATION</a:t>
            </a:r>
            <a:endPar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8" name="Table 6">
            <a:extLst>
              <a:ext uri="{FF2B5EF4-FFF2-40B4-BE49-F238E27FC236}">
                <a16:creationId xmlns:a16="http://schemas.microsoft.com/office/drawing/2014/main" id="{3A023465-74AC-883E-E6BC-FC508DB4D8E7}"/>
              </a:ext>
            </a:extLst>
          </p:cNvPr>
          <p:cNvGraphicFramePr>
            <a:graphicFrameLocks noGrp="1"/>
          </p:cNvGraphicFramePr>
          <p:nvPr>
            <p:extLst>
              <p:ext uri="{D42A27DB-BD31-4B8C-83A1-F6EECF244321}">
                <p14:modId xmlns:p14="http://schemas.microsoft.com/office/powerpoint/2010/main" val="2625745462"/>
              </p:ext>
            </p:extLst>
          </p:nvPr>
        </p:nvGraphicFramePr>
        <p:xfrm>
          <a:off x="153951" y="4042759"/>
          <a:ext cx="11884088" cy="2562379"/>
        </p:xfrm>
        <a:graphic>
          <a:graphicData uri="http://schemas.openxmlformats.org/drawingml/2006/table">
            <a:tbl>
              <a:tblPr firstRow="1" bandRow="1">
                <a:tableStyleId>{5940675A-B579-460E-94D1-54222C63F5DA}</a:tableStyleId>
              </a:tblPr>
              <a:tblGrid>
                <a:gridCol w="6189699">
                  <a:extLst>
                    <a:ext uri="{9D8B030D-6E8A-4147-A177-3AD203B41FA5}">
                      <a16:colId xmlns:a16="http://schemas.microsoft.com/office/drawing/2014/main" val="2816558029"/>
                    </a:ext>
                  </a:extLst>
                </a:gridCol>
                <a:gridCol w="2324100">
                  <a:extLst>
                    <a:ext uri="{9D8B030D-6E8A-4147-A177-3AD203B41FA5}">
                      <a16:colId xmlns:a16="http://schemas.microsoft.com/office/drawing/2014/main" val="1300160662"/>
                    </a:ext>
                  </a:extLst>
                </a:gridCol>
                <a:gridCol w="3370289">
                  <a:extLst>
                    <a:ext uri="{9D8B030D-6E8A-4147-A177-3AD203B41FA5}">
                      <a16:colId xmlns:a16="http://schemas.microsoft.com/office/drawing/2014/main" val="3786587790"/>
                    </a:ext>
                  </a:extLst>
                </a:gridCol>
              </a:tblGrid>
              <a:tr h="258296">
                <a:tc>
                  <a:txBody>
                    <a:bodyPr/>
                    <a:lstStyle/>
                    <a:p>
                      <a:r>
                        <a:rPr lang="en-NP" sz="105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304083">
                <a:tc>
                  <a:txBody>
                    <a:bodyPr/>
                    <a:lstStyle/>
                    <a:p>
                      <a:pPr marL="228600" marR="0" lvl="0" indent="-228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AutoNum type="arabicPeriod"/>
                        <a:tabLst/>
                        <a:defRPr/>
                      </a:pPr>
                      <a:r>
                        <a:rPr lang="en-US" sz="1050" b="1">
                          <a:solidFill>
                            <a:srgbClr val="203864"/>
                          </a:solidFill>
                          <a:latin typeface="Avenir Next LT Pro" panose="020B0504020202020204" pitchFamily="34" charset="77"/>
                        </a:rPr>
                        <a:t>Establish reevaluated sloe-onset event monitoring and integrate impacts into long-term projections.</a:t>
                      </a:r>
                      <a:br>
                        <a:rPr lang="en-US" sz="1050">
                          <a:latin typeface="Avenir Next LT Pro" panose="020B0504020202020204" pitchFamily="34" charset="77"/>
                        </a:rPr>
                      </a:br>
                      <a:endParaRPr lang="en-US" sz="105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AutoNum type="arabicPeriod"/>
                        <a:tabLst/>
                        <a:defRPr/>
                      </a:pPr>
                      <a:r>
                        <a:rPr lang="en-US" sz="1050" b="1">
                          <a:solidFill>
                            <a:srgbClr val="203864"/>
                          </a:solidFill>
                          <a:latin typeface="Avenir Next LT Pro" panose="020B0504020202020204" pitchFamily="34" charset="77"/>
                        </a:rPr>
                        <a:t>Integrate climate change considerations/outcomes into future development activities, energy policies, infrastructure policies, agriculture policies, water resource policies, and disaster preparedness policies.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050" b="1">
                          <a:solidFill>
                            <a:srgbClr val="203864"/>
                          </a:solidFill>
                          <a:latin typeface="Avenir Next LT Pro" panose="020B0504020202020204" pitchFamily="34" charset="77"/>
                        </a:rPr>
                        <a:t>Lack of proper indicator for SOE impact</a:t>
                      </a:r>
                      <a:r>
                        <a:rPr lang="en-CA" sz="1050">
                          <a:latin typeface="Avenir Next LT Pro" panose="020B0504020202020204" pitchFamily="34" charset="77"/>
                        </a:rPr>
                        <a:t> on biodiversity.</a:t>
                      </a:r>
                    </a:p>
                    <a:p>
                      <a:pPr marL="171450" indent="-171450">
                        <a:buFont typeface="Arial" panose="020B0604020202020204" pitchFamily="34" charset="0"/>
                        <a:buChar char="•"/>
                      </a:pPr>
                      <a:endParaRPr lang="en-CA" sz="1050">
                        <a:latin typeface="Avenir Next LT Pro" panose="020B0504020202020204" pitchFamily="34" charset="77"/>
                      </a:endParaRPr>
                    </a:p>
                    <a:p>
                      <a:pPr marL="171450" indent="-171450">
                        <a:buFont typeface="Arial" panose="020B0604020202020204" pitchFamily="34" charset="0"/>
                        <a:buChar char="•"/>
                      </a:pPr>
                      <a:r>
                        <a:rPr lang="en-CA" sz="1050" b="1">
                          <a:solidFill>
                            <a:srgbClr val="203864"/>
                          </a:solidFill>
                          <a:latin typeface="Avenir Next LT Pro" panose="020B0504020202020204" pitchFamily="34" charset="77"/>
                        </a:rPr>
                        <a:t>Lack of sufficient national climate information</a:t>
                      </a:r>
                      <a:r>
                        <a:rPr lang="en-CA" sz="1050">
                          <a:latin typeface="Avenir Next LT Pro" panose="020B0504020202020204" pitchFamily="34" charset="77"/>
                        </a:rPr>
                        <a:t> such as seasonal projects and long-term projections.</a:t>
                      </a:r>
                    </a:p>
                    <a:p>
                      <a:pPr marL="171450" indent="-171450">
                        <a:buFont typeface="Arial" panose="020B0604020202020204" pitchFamily="34" charset="0"/>
                        <a:buChar char="•"/>
                      </a:pPr>
                      <a:endParaRPr lang="en-CA" sz="1050">
                        <a:latin typeface="Avenir Next LT Pro" panose="020B0504020202020204" pitchFamily="34" charset="77"/>
                      </a:endParaRPr>
                    </a:p>
                    <a:p>
                      <a:pPr marL="171450" indent="-171450">
                        <a:buFont typeface="Arial" panose="020B0604020202020204" pitchFamily="34" charset="0"/>
                        <a:buChar char="•"/>
                      </a:pPr>
                      <a:r>
                        <a:rPr lang="en-CA" sz="1050" b="1">
                          <a:solidFill>
                            <a:srgbClr val="203864"/>
                          </a:solidFill>
                          <a:latin typeface="Avenir Next LT Pro" panose="020B0504020202020204" pitchFamily="34" charset="77"/>
                        </a:rPr>
                        <a:t>Lack of climate modelling capacity </a:t>
                      </a:r>
                      <a:r>
                        <a:rPr lang="en-CA" sz="1050">
                          <a:latin typeface="Avenir Next LT Pro" panose="020B0504020202020204" pitchFamily="34" charset="77"/>
                        </a:rPr>
                        <a:t>in long-term projection of impacts.</a:t>
                      </a: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050" b="1">
                          <a:solidFill>
                            <a:srgbClr val="203864"/>
                          </a:solidFill>
                          <a:latin typeface="Avenir Next LT Pro" panose="020B0504020202020204" pitchFamily="34" charset="77"/>
                        </a:rPr>
                        <a:t>Proper indicators for SOE impact </a:t>
                      </a:r>
                      <a:r>
                        <a:rPr lang="en-CA" sz="1050">
                          <a:latin typeface="Avenir Next LT Pro" panose="020B0504020202020204" pitchFamily="34" charset="77"/>
                        </a:rPr>
                        <a:t>on biodiversity.</a:t>
                      </a:r>
                    </a:p>
                    <a:p>
                      <a:pPr marL="171450" indent="-171450">
                        <a:buFont typeface="Arial" panose="020B0604020202020204" pitchFamily="34" charset="0"/>
                        <a:buChar char="•"/>
                      </a:pPr>
                      <a:endParaRPr lang="en-CA" sz="105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50" b="1">
                          <a:solidFill>
                            <a:srgbClr val="203864"/>
                          </a:solidFill>
                          <a:latin typeface="Avenir Next LT Pro" panose="020B0504020202020204" pitchFamily="34" charset="77"/>
                        </a:rPr>
                        <a:t>Monitoring of SOE impact </a:t>
                      </a:r>
                      <a:r>
                        <a:rPr lang="en-CA" sz="1050">
                          <a:latin typeface="Avenir Next LT Pro" panose="020B0504020202020204" pitchFamily="34" charset="77"/>
                        </a:rPr>
                        <a:t>uses proxy indicators at present. </a:t>
                      </a:r>
                    </a:p>
                    <a:p>
                      <a:pPr marL="171450" indent="-171450">
                        <a:buFont typeface="Arial" panose="020B0604020202020204" pitchFamily="34" charset="0"/>
                        <a:buChar char="•"/>
                      </a:pPr>
                      <a:endParaRPr lang="en-CA" sz="1050">
                        <a:latin typeface="Avenir Next LT Pro" panose="020B0504020202020204" pitchFamily="34" charset="77"/>
                      </a:endParaRPr>
                    </a:p>
                    <a:p>
                      <a:pPr marL="171450" indent="-171450">
                        <a:buFont typeface="Arial" panose="020B0604020202020204" pitchFamily="34" charset="0"/>
                        <a:buChar char="•"/>
                      </a:pPr>
                      <a:endParaRPr lang="en-CA" sz="1050">
                        <a:latin typeface="Avenir Next LT Pro" panose="020B0504020202020204" pitchFamily="34" charset="77"/>
                      </a:endParaRPr>
                    </a:p>
                    <a:p>
                      <a:pPr marL="171450" indent="-171450">
                        <a:buFont typeface="Arial" panose="020B0604020202020204" pitchFamily="34" charset="0"/>
                        <a:buChar char="•"/>
                      </a:pPr>
                      <a:endParaRPr lang="en-NP" sz="10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pic>
        <p:nvPicPr>
          <p:cNvPr id="2" name="Picture 4" descr="a sunset over a mountain range">
            <a:extLst>
              <a:ext uri="{FF2B5EF4-FFF2-40B4-BE49-F238E27FC236}">
                <a16:creationId xmlns:a16="http://schemas.microsoft.com/office/drawing/2014/main" id="{2093E94C-AFA3-65E4-F74D-A8A647FA070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514"/>
          <a:stretch/>
        </p:blipFill>
        <p:spPr bwMode="auto">
          <a:xfrm>
            <a:off x="-1" y="0"/>
            <a:ext cx="12303889" cy="7882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F50C14-2F6B-38F3-A11D-436992A63281}"/>
              </a:ext>
            </a:extLst>
          </p:cNvPr>
          <p:cNvSpPr/>
          <p:nvPr/>
        </p:nvSpPr>
        <p:spPr>
          <a:xfrm>
            <a:off x="-1" y="-8256"/>
            <a:ext cx="12192001" cy="78827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AFA0348-DAFB-3F13-AB31-34CA20EFCD00}"/>
              </a:ext>
            </a:extLst>
          </p:cNvPr>
          <p:cNvSpPr txBox="1"/>
          <p:nvPr/>
        </p:nvSpPr>
        <p:spPr>
          <a:xfrm>
            <a:off x="153951" y="171202"/>
            <a:ext cx="5469767"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INCREASING TEMPERATURES</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3223566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utiful scenic travel destination with sand dunes and desert with bright sky and mountains in landscape. Concept of desertification and climate change for global warming.">
            <a:extLst>
              <a:ext uri="{FF2B5EF4-FFF2-40B4-BE49-F238E27FC236}">
                <a16:creationId xmlns:a16="http://schemas.microsoft.com/office/drawing/2014/main" id="{09A6F833-A857-AEEE-C206-7E8D8A88BF1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175"/>
            <a:ext cx="4572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3FE315-79A2-2833-2D43-5FB16CE3A3C4}"/>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5" name="Rectangle 4">
            <a:extLst>
              <a:ext uri="{FF2B5EF4-FFF2-40B4-BE49-F238E27FC236}">
                <a16:creationId xmlns:a16="http://schemas.microsoft.com/office/drawing/2014/main" id="{262CDEC1-BD5A-55C0-BDA3-AB74292ED62C}"/>
              </a:ext>
            </a:extLst>
          </p:cNvPr>
          <p:cNvSpPr/>
          <p:nvPr/>
        </p:nvSpPr>
        <p:spPr>
          <a:xfrm rot="10800000">
            <a:off x="0" y="0"/>
            <a:ext cx="4572000" cy="6858000"/>
          </a:xfrm>
          <a:prstGeom prst="rect">
            <a:avLst/>
          </a:prstGeom>
          <a:gradFill>
            <a:gsLst>
              <a:gs pos="2000">
                <a:schemeClr val="tx1"/>
              </a:gs>
              <a:gs pos="61000">
                <a:schemeClr val="tx1">
                  <a:lumMod val="75000"/>
                  <a:lumOff val="25000"/>
                  <a:alpha val="15000"/>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A3A3A1D-D75D-7D3D-1F17-3F0504DD2692}"/>
              </a:ext>
            </a:extLst>
          </p:cNvPr>
          <p:cNvSpPr txBox="1"/>
          <p:nvPr/>
        </p:nvSpPr>
        <p:spPr>
          <a:xfrm>
            <a:off x="137081" y="3424200"/>
            <a:ext cx="4297835" cy="707886"/>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0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Desertification</a:t>
            </a:r>
          </a:p>
        </p:txBody>
      </p:sp>
      <p:sp>
        <p:nvSpPr>
          <p:cNvPr id="7" name="TextBox 6">
            <a:extLst>
              <a:ext uri="{FF2B5EF4-FFF2-40B4-BE49-F238E27FC236}">
                <a16:creationId xmlns:a16="http://schemas.microsoft.com/office/drawing/2014/main" id="{797E4248-C87D-6162-EBA7-31950038D815}"/>
              </a:ext>
            </a:extLst>
          </p:cNvPr>
          <p:cNvSpPr txBox="1"/>
          <p:nvPr/>
        </p:nvSpPr>
        <p:spPr>
          <a:xfrm>
            <a:off x="137531" y="5170209"/>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8" name="TextBox 7">
            <a:extLst>
              <a:ext uri="{FF2B5EF4-FFF2-40B4-BE49-F238E27FC236}">
                <a16:creationId xmlns:a16="http://schemas.microsoft.com/office/drawing/2014/main" id="{9B21B3FB-6B61-F1C2-B1F2-28AE9397792B}"/>
              </a:ext>
            </a:extLst>
          </p:cNvPr>
          <p:cNvSpPr txBox="1"/>
          <p:nvPr/>
        </p:nvSpPr>
        <p:spPr>
          <a:xfrm>
            <a:off x="137531" y="4222293"/>
            <a:ext cx="4831591" cy="307777"/>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Chad, Mauritania, Niger, Iran, Palestine</a:t>
            </a:r>
            <a:endParaRPr kumimoji="0" lang="en-NP"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10" name="TextBox 9">
            <a:extLst>
              <a:ext uri="{FF2B5EF4-FFF2-40B4-BE49-F238E27FC236}">
                <a16:creationId xmlns:a16="http://schemas.microsoft.com/office/drawing/2014/main" id="{AEB7A043-9985-9964-2786-0186BEAABDEE}"/>
              </a:ext>
            </a:extLst>
          </p:cNvPr>
          <p:cNvSpPr txBox="1"/>
          <p:nvPr/>
        </p:nvSpPr>
        <p:spPr>
          <a:xfrm>
            <a:off x="4709081" y="464415"/>
            <a:ext cx="6862809" cy="5919569"/>
          </a:xfrm>
          <a:prstGeom prst="rect">
            <a:avLst/>
          </a:prstGeom>
          <a:noFill/>
        </p:spPr>
        <p:txBody>
          <a:bodyPr wrap="square">
            <a:spAutoFit/>
          </a:bodyPr>
          <a:lstStyle/>
          <a:p>
            <a:pPr marL="342900" lvl="0" indent="-342900" fontAlgn="base">
              <a:spcBef>
                <a:spcPts val="400"/>
              </a:spcBef>
              <a:spcAft>
                <a:spcPts val="400"/>
              </a:spcAft>
              <a:buFont typeface="Arial" panose="020B0604020202020204" pitchFamily="34" charset="0"/>
              <a:buChar char="•"/>
              <a:tabLst>
                <a:tab pos="457200" algn="l"/>
              </a:tabLst>
            </a:pPr>
            <a:r>
              <a:rPr lang="en-US" sz="1600" b="1" kern="1200">
                <a:effectLst/>
                <a:latin typeface="Avenir Next LT Pro" panose="020B0504020202020204" pitchFamily="34" charset="77"/>
                <a:ea typeface="Times New Roman" panose="02020603050405020304" pitchFamily="18" charset="0"/>
                <a:cs typeface="Arial" panose="020B0604020202020204" pitchFamily="34" charset="0"/>
              </a:rPr>
              <a:t>Chad: </a:t>
            </a:r>
            <a:r>
              <a:rPr lang="en-US" sz="1600" kern="1200">
                <a:effectLst/>
                <a:latin typeface="Avenir Next LT Pro" panose="020B0504020202020204" pitchFamily="34" charset="77"/>
                <a:ea typeface="Times New Roman" panose="02020603050405020304" pitchFamily="18" charset="0"/>
                <a:cs typeface="Arial" panose="020B0604020202020204" pitchFamily="34" charset="0"/>
              </a:rPr>
              <a:t>Desertification is primarily caused by a lack of precipitation, strong winds, irregular rainfall due to climate variation, human activities, and poor land use.</a:t>
            </a:r>
            <a:endParaRPr lang="en-TH"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400"/>
              </a:spcBef>
              <a:spcAft>
                <a:spcPts val="400"/>
              </a:spcAft>
              <a:buFont typeface="Arial" panose="020B0604020202020204" pitchFamily="34" charset="0"/>
              <a:buChar char="•"/>
              <a:tabLst>
                <a:tab pos="457200" algn="l"/>
              </a:tabLst>
            </a:pPr>
            <a:r>
              <a:rPr lang="en-US" sz="1600" b="1" kern="1200">
                <a:effectLst/>
                <a:latin typeface="Avenir Next LT Pro" panose="020B0504020202020204" pitchFamily="34" charset="77"/>
                <a:ea typeface="Times New Roman" panose="02020603050405020304" pitchFamily="18" charset="0"/>
                <a:cs typeface="Arial" panose="020B0604020202020204" pitchFamily="34" charset="0"/>
              </a:rPr>
              <a:t>Mauritania</a:t>
            </a:r>
            <a:r>
              <a:rPr lang="en-US" sz="1600" kern="1200">
                <a:effectLst/>
                <a:latin typeface="Avenir Next LT Pro" panose="020B0504020202020204" pitchFamily="34" charset="77"/>
                <a:ea typeface="Times New Roman" panose="02020603050405020304" pitchFamily="18" charset="0"/>
                <a:cs typeface="Arial" panose="020B0604020202020204" pitchFamily="34" charset="0"/>
              </a:rPr>
              <a:t>: Predominantly desert country, with 80 per cent of its territory affected by desertification, has a hot, dry climate with mild winters. Unpredictable climate change and prolonged drought periods have been the main contributors to desertification.</a:t>
            </a:r>
            <a:endParaRPr lang="en-TH"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400"/>
              </a:spcBef>
              <a:spcAft>
                <a:spcPts val="400"/>
              </a:spcAft>
              <a:buFont typeface="Arial" panose="020B0604020202020204" pitchFamily="34" charset="0"/>
              <a:buChar char="•"/>
              <a:tabLst>
                <a:tab pos="457200" algn="l"/>
              </a:tabLst>
            </a:pPr>
            <a:r>
              <a:rPr lang="en-US" sz="1600" b="1" kern="1200">
                <a:effectLst/>
                <a:latin typeface="Avenir Next LT Pro" panose="020B0504020202020204" pitchFamily="34" charset="77"/>
                <a:ea typeface="Times New Roman" panose="02020603050405020304" pitchFamily="18" charset="0"/>
                <a:cs typeface="Arial" panose="020B0604020202020204" pitchFamily="34" charset="0"/>
              </a:rPr>
              <a:t>Niger</a:t>
            </a:r>
            <a:r>
              <a:rPr lang="en-US" sz="1600" kern="1200">
                <a:effectLst/>
                <a:latin typeface="Avenir Next LT Pro" panose="020B0504020202020204" pitchFamily="34" charset="77"/>
                <a:ea typeface="Times New Roman" panose="02020603050405020304" pitchFamily="18" charset="0"/>
                <a:cs typeface="Arial" panose="020B0604020202020204" pitchFamily="34" charset="0"/>
              </a:rPr>
              <a:t>: Agriculture and livestock breeding are the primary sources of livelihood for over 80 per cent of the population. With desert geography covering three quarters of the country, it faces significant desertification due to increasing extreme weather phenomena (droughts, temperature rises, violent winds), affecting sectors like forestry, livestock, agriculture, infrastructure and water resources.</a:t>
            </a:r>
            <a:endParaRPr lang="en-TH"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400"/>
              </a:spcBef>
              <a:spcAft>
                <a:spcPts val="400"/>
              </a:spcAft>
              <a:buFont typeface="Arial" panose="020B0604020202020204" pitchFamily="34" charset="0"/>
              <a:buChar char="•"/>
              <a:tabLst>
                <a:tab pos="457200" algn="l"/>
              </a:tabLst>
            </a:pPr>
            <a:r>
              <a:rPr lang="en-US" sz="1600" b="1" kern="1200">
                <a:effectLst/>
                <a:latin typeface="Avenir Next LT Pro" panose="020B0504020202020204" pitchFamily="34" charset="77"/>
                <a:ea typeface="Times New Roman" panose="02020603050405020304" pitchFamily="18" charset="0"/>
                <a:cs typeface="Arial" panose="020B0604020202020204" pitchFamily="34" charset="0"/>
              </a:rPr>
              <a:t>Iran</a:t>
            </a:r>
            <a:r>
              <a:rPr lang="en-US" sz="1600" kern="1200">
                <a:effectLst/>
                <a:latin typeface="Avenir Next LT Pro" panose="020B0504020202020204" pitchFamily="34" charset="77"/>
                <a:ea typeface="Times New Roman" panose="02020603050405020304" pitchFamily="18" charset="0"/>
                <a:cs typeface="Arial" panose="020B0604020202020204" pitchFamily="34" charset="0"/>
              </a:rPr>
              <a:t>: Iran's arid and semi-arid location makes it prone to desertification. Other contributors include destruction of rangelands due to overgrazing and out-of-season grazing, destruction of farmlands from incorrect irrigation practices, use of inappropriate agricultural machinery, and overuse of underground resources. With many crops being rain-fed, Iran's dry lands are prone to erosion and desertification, threatening about 100 million hectares.</a:t>
            </a:r>
            <a:endParaRPr lang="en-TH"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spcBef>
                <a:spcPts val="400"/>
              </a:spcBef>
              <a:spcAft>
                <a:spcPts val="400"/>
              </a:spcAft>
              <a:buFont typeface="Arial" panose="020B0604020202020204" pitchFamily="34" charset="0"/>
              <a:buChar char="•"/>
              <a:tabLst>
                <a:tab pos="457200" algn="l"/>
              </a:tabLst>
            </a:pPr>
            <a:r>
              <a:rPr lang="en-US" sz="1600" b="1" kern="1200">
                <a:effectLst/>
                <a:latin typeface="Avenir Next LT Pro" panose="020B0504020202020204" pitchFamily="34" charset="77"/>
                <a:ea typeface="Times New Roman" panose="02020603050405020304" pitchFamily="18" charset="0"/>
                <a:cs typeface="Arial" panose="020B0604020202020204" pitchFamily="34" charset="0"/>
              </a:rPr>
              <a:t>Palestine</a:t>
            </a:r>
            <a:r>
              <a:rPr lang="en-US" sz="1600" kern="1200">
                <a:effectLst/>
                <a:latin typeface="Avenir Next LT Pro" panose="020B0504020202020204" pitchFamily="34" charset="77"/>
                <a:ea typeface="Times New Roman" panose="02020603050405020304" pitchFamily="18" charset="0"/>
                <a:cs typeface="Arial" panose="020B0604020202020204" pitchFamily="34" charset="0"/>
              </a:rPr>
              <a:t>: The Jordan Valley lands have been particularly affected by soil salinity.</a:t>
            </a:r>
            <a:endParaRPr lang="en-TH"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411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eautiful scenic travel destination with sand dunes and desert with bright sky and mountains in landscape. Concept of desertification and climate change for global warming.">
            <a:extLst>
              <a:ext uri="{FF2B5EF4-FFF2-40B4-BE49-F238E27FC236}">
                <a16:creationId xmlns:a16="http://schemas.microsoft.com/office/drawing/2014/main" id="{2E76131F-B677-6D55-0288-E271F5826C1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9882"/>
            <a:ext cx="12192000" cy="7937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1" y="-26049"/>
            <a:ext cx="12191999" cy="78989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3507692"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DESERTIFICATION</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
        <p:nvSpPr>
          <p:cNvPr id="2" name="Rectangle 1">
            <a:extLst>
              <a:ext uri="{FF2B5EF4-FFF2-40B4-BE49-F238E27FC236}">
                <a16:creationId xmlns:a16="http://schemas.microsoft.com/office/drawing/2014/main" id="{F612BA88-B842-41AE-0E97-AD4EA6F9CBA7}"/>
              </a:ext>
            </a:extLst>
          </p:cNvPr>
          <p:cNvSpPr/>
          <p:nvPr/>
        </p:nvSpPr>
        <p:spPr>
          <a:xfrm>
            <a:off x="107302" y="845096"/>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1. SCOPING AND ASSESSMENT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(Evaluating potential impacts and specific vulnerabilities)</a:t>
            </a:r>
            <a:endPar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3451896453"/>
              </p:ext>
            </p:extLst>
          </p:nvPr>
        </p:nvGraphicFramePr>
        <p:xfrm>
          <a:off x="107301" y="1387502"/>
          <a:ext cx="11884090" cy="2312589"/>
        </p:xfrm>
        <a:graphic>
          <a:graphicData uri="http://schemas.openxmlformats.org/drawingml/2006/table">
            <a:tbl>
              <a:tblPr firstRow="1" bandRow="1">
                <a:tableStyleId>{5940675A-B579-460E-94D1-54222C63F5DA}</a:tableStyleId>
              </a:tblPr>
              <a:tblGrid>
                <a:gridCol w="4998099">
                  <a:extLst>
                    <a:ext uri="{9D8B030D-6E8A-4147-A177-3AD203B41FA5}">
                      <a16:colId xmlns:a16="http://schemas.microsoft.com/office/drawing/2014/main" val="2816558029"/>
                    </a:ext>
                  </a:extLst>
                </a:gridCol>
                <a:gridCol w="4028440">
                  <a:extLst>
                    <a:ext uri="{9D8B030D-6E8A-4147-A177-3AD203B41FA5}">
                      <a16:colId xmlns:a16="http://schemas.microsoft.com/office/drawing/2014/main" val="1300160662"/>
                    </a:ext>
                  </a:extLst>
                </a:gridCol>
                <a:gridCol w="2857551">
                  <a:extLst>
                    <a:ext uri="{9D8B030D-6E8A-4147-A177-3AD203B41FA5}">
                      <a16:colId xmlns:a16="http://schemas.microsoft.com/office/drawing/2014/main" val="3786587790"/>
                    </a:ext>
                  </a:extLst>
                </a:gridCol>
              </a:tblGrid>
              <a:tr h="302490">
                <a:tc>
                  <a:txBody>
                    <a:bodyPr/>
                    <a:lstStyle/>
                    <a:p>
                      <a:pPr>
                        <a:lnSpc>
                          <a:spcPct val="150000"/>
                        </a:lnSpc>
                      </a:pPr>
                      <a:r>
                        <a:rPr lang="en-NP" sz="10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50000"/>
                        </a:lnSpc>
                      </a:pPr>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50000"/>
                        </a:lnSpc>
                      </a:pPr>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010099">
                <a:tc>
                  <a:txBody>
                    <a:bodyPr/>
                    <a:lstStyle/>
                    <a:p>
                      <a:pPr marL="269875" lvl="0" indent="-269875">
                        <a:lnSpc>
                          <a:spcPct val="100000"/>
                        </a:lnSpc>
                        <a:buFont typeface="Arial" panose="020B0604020202020204" pitchFamily="34" charset="0"/>
                        <a:buAutoNum type="arabicPeriod"/>
                        <a:tabLst/>
                      </a:pPr>
                      <a:r>
                        <a:rPr lang="en-US" sz="1000" b="1">
                          <a:solidFill>
                            <a:srgbClr val="203864"/>
                          </a:solidFill>
                          <a:latin typeface="Avenir Next LT Pro" panose="020B0504020202020204" pitchFamily="34" charset="77"/>
                        </a:rPr>
                        <a:t>Research and raising public awareness</a:t>
                      </a:r>
                    </a:p>
                    <a:p>
                      <a:pPr marL="541338" lvl="1" indent="-269875">
                        <a:lnSpc>
                          <a:spcPct val="100000"/>
                        </a:lnSpc>
                        <a:buFont typeface="+mj-lt"/>
                        <a:buAutoNum type="alphaLcPeriod"/>
                        <a:tabLst/>
                      </a:pPr>
                      <a:r>
                        <a:rPr kumimoji="0" lang="en-CA"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Conduct research on the economic and non-economic impacts of desertification;</a:t>
                      </a:r>
                    </a:p>
                    <a:p>
                      <a:pPr marL="541338" lvl="1" indent="-269875">
                        <a:lnSpc>
                          <a:spcPct val="100000"/>
                        </a:lnSpc>
                        <a:buFont typeface="+mj-lt"/>
                        <a:buAutoNum type="alphaLcPeriod"/>
                        <a:tabLst/>
                      </a:pPr>
                      <a:r>
                        <a:rPr kumimoji="0" lang="en-CA"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Conduct technology and finance needs assessments for minimizing and averting impacts of desertification.</a:t>
                      </a:r>
                    </a:p>
                    <a:p>
                      <a:pPr marL="271463" lvl="1" indent="0">
                        <a:lnSpc>
                          <a:spcPct val="100000"/>
                        </a:lnSpc>
                        <a:buFont typeface="+mj-lt"/>
                        <a:buNone/>
                        <a:tabLst/>
                      </a:pPr>
                      <a:endParaRPr lang="en-US" sz="1000" b="1">
                        <a:solidFill>
                          <a:srgbClr val="203864"/>
                        </a:solidFill>
                        <a:latin typeface="Avenir Next LT Pro" panose="020B0504020202020204" pitchFamily="34" charset="77"/>
                      </a:endParaRP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CA" sz="1000" b="1" u="none">
                          <a:solidFill>
                            <a:srgbClr val="203864"/>
                          </a:solidFill>
                          <a:latin typeface="Avenir Next LT Pro" panose="020B0504020202020204" pitchFamily="34" charset="77"/>
                        </a:rPr>
                        <a:t>Assess</a:t>
                      </a:r>
                      <a:r>
                        <a:rPr lang="en-CA" sz="1000" b="1">
                          <a:solidFill>
                            <a:srgbClr val="203864"/>
                          </a:solidFill>
                          <a:latin typeface="Avenir Next LT Pro" panose="020B0504020202020204" pitchFamily="34" charset="77"/>
                        </a:rPr>
                        <a:t> impacts on vulnerable sectors (i.e., health, agriculture, etc.)</a:t>
                      </a:r>
                    </a:p>
                    <a:p>
                      <a:pPr marL="541338" marR="0" lvl="1" indent="-269875" algn="l" defTabSz="914400" rtl="0" eaLnBrk="1" fontAlgn="auto" latinLnBrk="0" hangingPunct="1">
                        <a:lnSpc>
                          <a:spcPct val="100000"/>
                        </a:lnSpc>
                        <a:spcBef>
                          <a:spcPts val="0"/>
                        </a:spcBef>
                        <a:spcAft>
                          <a:spcPts val="0"/>
                        </a:spcAft>
                        <a:buClrTx/>
                        <a:buSzTx/>
                        <a:buFont typeface="+mj-lt"/>
                        <a:buAutoNum type="alphaLcPeriod"/>
                        <a:tabLst/>
                        <a:defRPr/>
                      </a:pPr>
                      <a:r>
                        <a:rPr lang="en-CA" sz="1000" b="0" i="0">
                          <a:solidFill>
                            <a:schemeClr val="tx1"/>
                          </a:solidFill>
                          <a:latin typeface="Avenir Next LT Pro" panose="020B0504020202020204" pitchFamily="34" charset="77"/>
                        </a:rPr>
                        <a:t>Determine requisite technology roadmaps for agriculture and water sectors.</a:t>
                      </a:r>
                    </a:p>
                    <a:p>
                      <a:pPr marL="271463" marR="0" lvl="1" indent="0" algn="l" defTabSz="914400" rtl="0" eaLnBrk="1" fontAlgn="auto" latinLnBrk="0" hangingPunct="1">
                        <a:lnSpc>
                          <a:spcPct val="100000"/>
                        </a:lnSpc>
                        <a:spcBef>
                          <a:spcPts val="0"/>
                        </a:spcBef>
                        <a:spcAft>
                          <a:spcPts val="0"/>
                        </a:spcAft>
                        <a:buClrTx/>
                        <a:buSzTx/>
                        <a:buFont typeface="+mj-lt"/>
                        <a:buNone/>
                        <a:tabLst/>
                        <a:defRPr/>
                      </a:pPr>
                      <a:endParaRPr lang="en-CA" sz="1000" b="1">
                        <a:solidFill>
                          <a:schemeClr val="accent5">
                            <a:lumMod val="50000"/>
                          </a:schemeClr>
                        </a:solidFill>
                        <a:latin typeface="Avenir Next LT Pro" panose="020B0504020202020204" pitchFamily="34" charset="77"/>
                      </a:endParaRPr>
                    </a:p>
                    <a:p>
                      <a:pPr marL="269875" marR="0" lvl="0" indent="-269875"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000" b="1" u="none">
                          <a:solidFill>
                            <a:srgbClr val="203864"/>
                          </a:solidFill>
                          <a:latin typeface="Avenir Next LT Pro" panose="020B0504020202020204" pitchFamily="34" charset="77"/>
                        </a:rPr>
                        <a:t>Monitor disaster risks and vulnerabilities</a:t>
                      </a:r>
                      <a:endParaRPr kumimoji="0" lang="en-US" sz="1000" b="1" i="0" u="none" strike="noStrike" kern="1200" cap="none" spc="0" normalizeH="0" baseline="0">
                        <a:ln>
                          <a:noFill/>
                        </a:ln>
                        <a:solidFill>
                          <a:srgbClr val="203864"/>
                        </a:solidFill>
                        <a:effectLst/>
                        <a:uLnTx/>
                        <a:uFillTx/>
                        <a:latin typeface="Avenir Next LT Pro" panose="020B0504020202020204" pitchFamily="34" charset="77"/>
                        <a:ea typeface="+mn-ea"/>
                        <a:cs typeface="+mn-cs"/>
                      </a:endParaRPr>
                    </a:p>
                    <a:p>
                      <a:pPr marL="541338" indent="-228600" algn="just">
                        <a:lnSpc>
                          <a:spcPct val="100000"/>
                        </a:lnSpc>
                        <a:buFont typeface="+mj-lt"/>
                        <a:buAutoNum type="alphaLcPeriod"/>
                      </a:pPr>
                      <a:r>
                        <a:rPr lang="en-US" sz="1000">
                          <a:latin typeface="Avenir Next LT Pro" panose="020B0504020202020204" pitchFamily="34" charset="77"/>
                        </a:rPr>
                        <a:t>Set-up weather monitoring centers to provide warnings.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just">
                        <a:lnSpc>
                          <a:spcPct val="100000"/>
                        </a:lnSpc>
                        <a:buFont typeface="Arial" panose="020B0604020202020204" pitchFamily="34" charset="0"/>
                        <a:buChar char="•"/>
                      </a:pPr>
                      <a:r>
                        <a:rPr lang="en-US" sz="1000" b="1">
                          <a:solidFill>
                            <a:srgbClr val="203864"/>
                          </a:solidFill>
                          <a:latin typeface="Avenir Next LT Pro" panose="020B0504020202020204" pitchFamily="34" charset="77"/>
                        </a:rPr>
                        <a:t>Lack of comprehensive monitoring &amp; evaluation systems. </a:t>
                      </a:r>
                    </a:p>
                    <a:p>
                      <a:pPr marL="171450" indent="-171450" algn="just">
                        <a:lnSpc>
                          <a:spcPct val="100000"/>
                        </a:lnSpc>
                        <a:buFont typeface="Arial" panose="020B0604020202020204" pitchFamily="34" charset="0"/>
                        <a:buChar char="•"/>
                      </a:pPr>
                      <a:endParaRPr lang="en-US" sz="1000">
                        <a:solidFill>
                          <a:srgbClr val="203864"/>
                        </a:solidFill>
                        <a:latin typeface="Avenir Next LT Pro" panose="020B0504020202020204" pitchFamily="34" charset="77"/>
                      </a:endParaRPr>
                    </a:p>
                    <a:p>
                      <a:pPr marL="171450" indent="-171450" algn="just">
                        <a:lnSpc>
                          <a:spcPct val="100000"/>
                        </a:lnSpc>
                        <a:buFont typeface="Arial" panose="020B0604020202020204" pitchFamily="34" charset="0"/>
                        <a:buChar char="•"/>
                      </a:pPr>
                      <a:r>
                        <a:rPr lang="en-US" sz="1000" b="1">
                          <a:solidFill>
                            <a:srgbClr val="203864"/>
                          </a:solidFill>
                          <a:latin typeface="Avenir Next LT Pro" panose="020B0504020202020204" pitchFamily="34" charset="77"/>
                        </a:rPr>
                        <a:t>Limitations and inaccessibility </a:t>
                      </a:r>
                      <a:r>
                        <a:rPr lang="en-US" sz="1000">
                          <a:latin typeface="Avenir Next LT Pro" panose="020B0504020202020204" pitchFamily="34" charset="77"/>
                        </a:rPr>
                        <a:t>of using new technologies.</a:t>
                      </a:r>
                    </a:p>
                    <a:p>
                      <a:pPr marL="171450" indent="-171450" algn="just">
                        <a:lnSpc>
                          <a:spcPct val="100000"/>
                        </a:lnSpc>
                        <a:buFont typeface="Arial" panose="020B0604020202020204" pitchFamily="34" charset="0"/>
                        <a:buChar char="•"/>
                      </a:pPr>
                      <a:endParaRPr lang="en-US" sz="1000">
                        <a:latin typeface="Avenir Next LT Pro" panose="020B0504020202020204" pitchFamily="34" charset="77"/>
                      </a:endParaRPr>
                    </a:p>
                    <a:p>
                      <a:pPr marL="171450" indent="-171450">
                        <a:lnSpc>
                          <a:spcPct val="100000"/>
                        </a:lnSpc>
                        <a:buFont typeface="Arial" panose="020B0604020202020204" pitchFamily="34" charset="0"/>
                        <a:buChar char="•"/>
                      </a:pPr>
                      <a:r>
                        <a:rPr lang="en-CA" sz="1000" b="1">
                          <a:solidFill>
                            <a:srgbClr val="203864"/>
                          </a:solidFill>
                          <a:latin typeface="Avenir Next LT Pro" panose="020B0504020202020204" pitchFamily="34" charset="77"/>
                        </a:rPr>
                        <a:t>Missing data </a:t>
                      </a:r>
                      <a:r>
                        <a:rPr lang="en-CA" sz="1000">
                          <a:latin typeface="Avenir Next LT Pro" panose="020B0504020202020204" pitchFamily="34" charset="77"/>
                        </a:rPr>
                        <a:t>and lack of up-to-date information. </a:t>
                      </a:r>
                    </a:p>
                    <a:p>
                      <a:pPr marL="171450" indent="-171450">
                        <a:lnSpc>
                          <a:spcPct val="100000"/>
                        </a:lnSpc>
                        <a:buFont typeface="Arial" panose="020B0604020202020204" pitchFamily="34" charset="0"/>
                        <a:buChar char="•"/>
                      </a:pPr>
                      <a:endParaRPr lang="en-CA" sz="1000">
                        <a:latin typeface="Avenir Next LT Pro" panose="020B0504020202020204" pitchFamily="34" charset="77"/>
                      </a:endParaRPr>
                    </a:p>
                    <a:p>
                      <a:pPr marL="171450" indent="-171450">
                        <a:lnSpc>
                          <a:spcPct val="100000"/>
                        </a:lnSpc>
                        <a:buFont typeface="Arial" panose="020B0604020202020204" pitchFamily="34" charset="0"/>
                        <a:buChar char="•"/>
                      </a:pPr>
                      <a:r>
                        <a:rPr lang="en-CA" sz="1000" b="1">
                          <a:solidFill>
                            <a:srgbClr val="203864"/>
                          </a:solidFill>
                          <a:latin typeface="Avenir Next LT Pro" panose="020B0504020202020204" pitchFamily="34" charset="77"/>
                        </a:rPr>
                        <a:t>Lack of funds and resources </a:t>
                      </a:r>
                      <a:r>
                        <a:rPr lang="en-CA" sz="1000">
                          <a:latin typeface="Avenir Next LT Pro" panose="020B0504020202020204" pitchFamily="34" charset="77"/>
                        </a:rPr>
                        <a:t>for comprehensive assessments. </a:t>
                      </a:r>
                    </a:p>
                    <a:p>
                      <a:pPr marL="171450" indent="-171450">
                        <a:lnSpc>
                          <a:spcPct val="100000"/>
                        </a:lnSpc>
                        <a:buFont typeface="Arial" panose="020B0604020202020204" pitchFamily="34" charset="0"/>
                        <a:buChar char="•"/>
                      </a:pPr>
                      <a:endParaRPr lang="en-CA" sz="10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1">
                          <a:solidFill>
                            <a:srgbClr val="203864"/>
                          </a:solidFill>
                          <a:latin typeface="Avenir Next LT Pro" panose="020B0504020202020204" pitchFamily="34" charset="77"/>
                        </a:rPr>
                        <a:t>Lack of public awareness </a:t>
                      </a:r>
                      <a:r>
                        <a:rPr lang="en-CA" sz="1000">
                          <a:latin typeface="Avenir Next LT Pro" panose="020B0504020202020204" pitchFamily="34" charset="77"/>
                        </a:rPr>
                        <a:t>&amp; consciousness of desertification impacts.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1">
                          <a:solidFill>
                            <a:srgbClr val="203864"/>
                          </a:solidFill>
                          <a:latin typeface="Avenir Next LT Pro" panose="020B0504020202020204" pitchFamily="34" charset="77"/>
                        </a:rPr>
                        <a:t>Cultural challenges</a:t>
                      </a:r>
                      <a:r>
                        <a:rPr lang="en-CA" sz="1000">
                          <a:latin typeface="Avenir Next LT Pro" panose="020B0504020202020204" pitchFamily="34" charset="77"/>
                        </a:rPr>
                        <a:t>, entrenched views and distrust.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CA" sz="1000" b="1">
                          <a:solidFill>
                            <a:srgbClr val="203864"/>
                          </a:solidFill>
                          <a:latin typeface="Avenir Next LT Pro" panose="020B0504020202020204" pitchFamily="34" charset="77"/>
                        </a:rPr>
                        <a:t>Comprehensive regional vulnerability </a:t>
                      </a:r>
                      <a:r>
                        <a:rPr lang="en-CA" sz="1000">
                          <a:latin typeface="Avenir Next LT Pro" panose="020B0504020202020204" pitchFamily="34" charset="77"/>
                        </a:rPr>
                        <a:t>map.</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CA" sz="1000">
                        <a:latin typeface="Avenir Next LT Pro" panose="020B0504020202020204" pitchFamily="34" charset="77"/>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CA" sz="1000" b="1">
                          <a:solidFill>
                            <a:srgbClr val="203864"/>
                          </a:solidFill>
                          <a:latin typeface="Avenir Next LT Pro" panose="020B0504020202020204" pitchFamily="34" charset="77"/>
                        </a:rPr>
                        <a:t>Collection and data management </a:t>
                      </a:r>
                      <a:r>
                        <a:rPr lang="en-CA" sz="1000">
                          <a:latin typeface="Avenir Next LT Pro" panose="020B0504020202020204" pitchFamily="34" charset="77"/>
                        </a:rPr>
                        <a:t>support incl. establishing baselines.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CA" sz="1000">
                        <a:latin typeface="Avenir Next LT Pro" panose="020B0504020202020204" pitchFamily="34" charset="77"/>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00" b="1">
                          <a:solidFill>
                            <a:srgbClr val="203864"/>
                          </a:solidFill>
                          <a:latin typeface="Avenir Next LT Pro" panose="020B0504020202020204" pitchFamily="34" charset="77"/>
                        </a:rPr>
                        <a:t>Public campaigns</a:t>
                      </a:r>
                      <a:r>
                        <a:rPr lang="en-US" sz="1000">
                          <a:latin typeface="Avenir Next LT Pro" panose="020B0504020202020204" pitchFamily="34" charset="77"/>
                        </a:rPr>
                        <a:t> encouraging social behavioral change.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7" name="TextBox 6">
            <a:extLst>
              <a:ext uri="{FF2B5EF4-FFF2-40B4-BE49-F238E27FC236}">
                <a16:creationId xmlns:a16="http://schemas.microsoft.com/office/drawing/2014/main" id="{4D13D1AD-8993-680D-E588-00D74B8FF66C}"/>
              </a:ext>
            </a:extLst>
          </p:cNvPr>
          <p:cNvSpPr txBox="1"/>
          <p:nvPr/>
        </p:nvSpPr>
        <p:spPr>
          <a:xfrm>
            <a:off x="107301" y="1104304"/>
            <a:ext cx="118840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Decreased precipitation, projected displacement of agroecological zones, impoverishment of plant cover, deterioration of forest, water, and agriculture resources  </a:t>
            </a:r>
            <a:endParaRPr kumimoji="0" lang="en-NP"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
        <p:nvSpPr>
          <p:cNvPr id="3" name="Rectangle 2">
            <a:extLst>
              <a:ext uri="{FF2B5EF4-FFF2-40B4-BE49-F238E27FC236}">
                <a16:creationId xmlns:a16="http://schemas.microsoft.com/office/drawing/2014/main" id="{C65CA9D3-B7E0-F6BC-9467-E6FBB4EF6ACE}"/>
              </a:ext>
            </a:extLst>
          </p:cNvPr>
          <p:cNvSpPr/>
          <p:nvPr/>
        </p:nvSpPr>
        <p:spPr>
          <a:xfrm>
            <a:off x="153955" y="3859656"/>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(Exploring policy options and strategies to reduce identified risks and vulnerabilities)</a:t>
            </a:r>
          </a:p>
        </p:txBody>
      </p:sp>
      <p:sp>
        <p:nvSpPr>
          <p:cNvPr id="4" name="TextBox 3">
            <a:extLst>
              <a:ext uri="{FF2B5EF4-FFF2-40B4-BE49-F238E27FC236}">
                <a16:creationId xmlns:a16="http://schemas.microsoft.com/office/drawing/2014/main" id="{220479BC-4778-BBE2-D622-2FDA1A6C6CCE}"/>
              </a:ext>
            </a:extLst>
          </p:cNvPr>
          <p:cNvSpPr txBox="1"/>
          <p:nvPr/>
        </p:nvSpPr>
        <p:spPr>
          <a:xfrm>
            <a:off x="42397" y="4098705"/>
            <a:ext cx="12107205" cy="253916"/>
          </a:xfrm>
          <a:prstGeom prst="rect">
            <a:avLst/>
          </a:prstGeom>
          <a:noFill/>
        </p:spPr>
        <p:txBody>
          <a:bodyPr wrap="square" rtlCol="0">
            <a:spAutoFit/>
          </a:bodyPr>
          <a:lstStyle>
            <a:defPPr>
              <a:defRPr lang="en-NP"/>
            </a:defPPr>
            <a:lvl1pPr marR="0" lvl="0" indent="0" fontAlgn="auto">
              <a:lnSpc>
                <a:spcPct val="100000"/>
              </a:lnSpc>
              <a:spcBef>
                <a:spcPts val="0"/>
              </a:spcBef>
              <a:spcAft>
                <a:spcPts val="0"/>
              </a:spcAft>
              <a:buClrTx/>
              <a:buSzTx/>
              <a:buFontTx/>
              <a:buNone/>
              <a:tabLst/>
              <a:defRPr kumimoji="0" sz="1100" b="1" u="none" strike="noStrike" cap="none" spc="0" normalizeH="0" baseline="0">
                <a:ln>
                  <a:noFill/>
                </a:ln>
                <a:solidFill>
                  <a:srgbClr val="5B9BD5">
                    <a:lumMod val="50000"/>
                  </a:srgb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Displacement of agroecological zones, impacts to agriculture production and to livestock (reductions in pastoral areas), degradation of biodiversity, increased frequency of sandstorms</a:t>
            </a:r>
            <a:endParaRPr kumimoji="0" lang="en-NP"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graphicFrame>
        <p:nvGraphicFramePr>
          <p:cNvPr id="5" name="Table 4">
            <a:extLst>
              <a:ext uri="{FF2B5EF4-FFF2-40B4-BE49-F238E27FC236}">
                <a16:creationId xmlns:a16="http://schemas.microsoft.com/office/drawing/2014/main" id="{07B7CC61-932E-1EAD-B528-EADFC893309A}"/>
              </a:ext>
            </a:extLst>
          </p:cNvPr>
          <p:cNvGraphicFramePr>
            <a:graphicFrameLocks noGrp="1"/>
          </p:cNvGraphicFramePr>
          <p:nvPr>
            <p:extLst>
              <p:ext uri="{D42A27DB-BD31-4B8C-83A1-F6EECF244321}">
                <p14:modId xmlns:p14="http://schemas.microsoft.com/office/powerpoint/2010/main" val="2947508630"/>
              </p:ext>
            </p:extLst>
          </p:nvPr>
        </p:nvGraphicFramePr>
        <p:xfrm>
          <a:off x="107301" y="4370317"/>
          <a:ext cx="11884090" cy="2362235"/>
        </p:xfrm>
        <a:graphic>
          <a:graphicData uri="http://schemas.openxmlformats.org/drawingml/2006/table">
            <a:tbl>
              <a:tblPr firstRow="1" bandRow="1">
                <a:tableStyleId>{5940675A-B579-460E-94D1-54222C63F5DA}</a:tableStyleId>
              </a:tblPr>
              <a:tblGrid>
                <a:gridCol w="5017149">
                  <a:extLst>
                    <a:ext uri="{9D8B030D-6E8A-4147-A177-3AD203B41FA5}">
                      <a16:colId xmlns:a16="http://schemas.microsoft.com/office/drawing/2014/main" val="3969503311"/>
                    </a:ext>
                  </a:extLst>
                </a:gridCol>
                <a:gridCol w="4000500">
                  <a:extLst>
                    <a:ext uri="{9D8B030D-6E8A-4147-A177-3AD203B41FA5}">
                      <a16:colId xmlns:a16="http://schemas.microsoft.com/office/drawing/2014/main" val="1770325526"/>
                    </a:ext>
                  </a:extLst>
                </a:gridCol>
                <a:gridCol w="2866441">
                  <a:extLst>
                    <a:ext uri="{9D8B030D-6E8A-4147-A177-3AD203B41FA5}">
                      <a16:colId xmlns:a16="http://schemas.microsoft.com/office/drawing/2014/main" val="3195227929"/>
                    </a:ext>
                  </a:extLst>
                </a:gridCol>
              </a:tblGrid>
              <a:tr h="2362235">
                <a:tc>
                  <a:txBody>
                    <a:bodyPr/>
                    <a:lstStyle/>
                    <a:p>
                      <a:pPr marL="228600" indent="-228600" algn="just">
                        <a:lnSpc>
                          <a:spcPct val="100000"/>
                        </a:lnSpc>
                        <a:spcBef>
                          <a:spcPts val="300"/>
                        </a:spcBef>
                        <a:spcAft>
                          <a:spcPts val="300"/>
                        </a:spcAft>
                        <a:buFont typeface="+mj-lt"/>
                        <a:buAutoNum type="arabicPeriod"/>
                      </a:pPr>
                      <a:r>
                        <a:rPr lang="en-US" sz="950" b="1">
                          <a:solidFill>
                            <a:srgbClr val="203864"/>
                          </a:solidFill>
                          <a:latin typeface="Avenir Next LT Pro" panose="020B0504020202020204" pitchFamily="34" charset="77"/>
                        </a:rPr>
                        <a:t>Develop anticipatory </a:t>
                      </a:r>
                      <a:r>
                        <a:rPr lang="en-US" sz="950" b="1" err="1">
                          <a:solidFill>
                            <a:srgbClr val="203864"/>
                          </a:solidFill>
                          <a:latin typeface="Avenir Next LT Pro" panose="020B0504020202020204" pitchFamily="34" charset="77"/>
                        </a:rPr>
                        <a:t>programmes</a:t>
                      </a:r>
                      <a:r>
                        <a:rPr lang="en-US" sz="950" b="1">
                          <a:solidFill>
                            <a:srgbClr val="203864"/>
                          </a:solidFill>
                          <a:latin typeface="Avenir Next LT Pro" panose="020B0504020202020204" pitchFamily="34" charset="77"/>
                        </a:rPr>
                        <a:t>, institutions, and projects</a:t>
                      </a:r>
                    </a:p>
                    <a:p>
                      <a:pPr marL="361950" marR="0" lvl="0" indent="-228600" algn="just" defTabSz="914400" rtl="0" eaLnBrk="1" fontAlgn="auto" latinLnBrk="0" hangingPunct="1">
                        <a:lnSpc>
                          <a:spcPct val="100000"/>
                        </a:lnSpc>
                        <a:spcBef>
                          <a:spcPts val="300"/>
                        </a:spcBef>
                        <a:spcAft>
                          <a:spcPts val="300"/>
                        </a:spcAft>
                        <a:buClrTx/>
                        <a:buSzTx/>
                        <a:buFont typeface="+mj-lt"/>
                        <a:buAutoNum type="alphaLcPeriod"/>
                        <a:tabLst/>
                        <a:defRPr/>
                      </a:pPr>
                      <a:r>
                        <a:rPr lang="en-US" sz="950" b="0">
                          <a:solidFill>
                            <a:schemeClr val="tx1"/>
                          </a:solidFill>
                          <a:latin typeface="Avenir Next LT Pro" panose="020B0504020202020204" pitchFamily="34" charset="77"/>
                        </a:rPr>
                        <a:t>Research poverty reduction strategies to alleviate desertification impacts;</a:t>
                      </a:r>
                    </a:p>
                    <a:p>
                      <a:pPr marL="361950" marR="0" lvl="0" indent="-228600" algn="just" defTabSz="914400" rtl="0" eaLnBrk="1" fontAlgn="auto" latinLnBrk="0" hangingPunct="1">
                        <a:lnSpc>
                          <a:spcPct val="100000"/>
                        </a:lnSpc>
                        <a:spcBef>
                          <a:spcPts val="300"/>
                        </a:spcBef>
                        <a:spcAft>
                          <a:spcPts val="300"/>
                        </a:spcAft>
                        <a:buClrTx/>
                        <a:buSzTx/>
                        <a:buFont typeface="+mj-lt"/>
                        <a:buAutoNum type="alphaLcPeriod"/>
                        <a:tabLst/>
                        <a:defRPr/>
                      </a:pPr>
                      <a:r>
                        <a:rPr lang="en-US" sz="950" b="0">
                          <a:solidFill>
                            <a:schemeClr val="tx1"/>
                          </a:solidFill>
                          <a:latin typeface="Avenir Next LT Pro" panose="020B0504020202020204" pitchFamily="34" charset="77"/>
                        </a:rPr>
                        <a:t>Design practices for water conservation;</a:t>
                      </a:r>
                    </a:p>
                    <a:p>
                      <a:pPr marL="361950" indent="-228600" algn="just">
                        <a:lnSpc>
                          <a:spcPct val="100000"/>
                        </a:lnSpc>
                        <a:spcBef>
                          <a:spcPts val="300"/>
                        </a:spcBef>
                        <a:spcAft>
                          <a:spcPts val="300"/>
                        </a:spcAft>
                        <a:buFont typeface="+mj-lt"/>
                        <a:buAutoNum type="alphaLcPeriod"/>
                      </a:pPr>
                      <a:r>
                        <a:rPr lang="en-US" sz="950" b="0">
                          <a:solidFill>
                            <a:schemeClr val="tx1"/>
                          </a:solidFill>
                          <a:latin typeface="Avenir Next LT Pro" panose="020B0504020202020204" pitchFamily="34" charset="77"/>
                        </a:rPr>
                        <a:t>Invest in major </a:t>
                      </a:r>
                      <a:r>
                        <a:rPr lang="en-US" sz="950" b="0" err="1">
                          <a:solidFill>
                            <a:schemeClr val="tx1"/>
                          </a:solidFill>
                          <a:latin typeface="Avenir Next LT Pro" panose="020B0504020202020204" pitchFamily="34" charset="77"/>
                        </a:rPr>
                        <a:t>programmes</a:t>
                      </a:r>
                      <a:r>
                        <a:rPr lang="en-US" sz="950" b="0">
                          <a:solidFill>
                            <a:schemeClr val="tx1"/>
                          </a:solidFill>
                          <a:latin typeface="Avenir Next LT Pro" panose="020B0504020202020204" pitchFamily="34" charset="77"/>
                        </a:rPr>
                        <a:t> and protection such as the Great Green Wall, cloud seeding operation (induced rain);</a:t>
                      </a:r>
                    </a:p>
                    <a:p>
                      <a:pPr marL="361950" indent="-228600" algn="just">
                        <a:lnSpc>
                          <a:spcPct val="100000"/>
                        </a:lnSpc>
                        <a:spcBef>
                          <a:spcPts val="300"/>
                        </a:spcBef>
                        <a:spcAft>
                          <a:spcPts val="300"/>
                        </a:spcAft>
                        <a:buFont typeface="+mj-lt"/>
                        <a:buAutoNum type="alphaLcPeriod"/>
                      </a:pPr>
                      <a:r>
                        <a:rPr lang="en-US" sz="950" b="0">
                          <a:solidFill>
                            <a:schemeClr val="tx1"/>
                          </a:solidFill>
                          <a:latin typeface="Avenir Next LT Pro" panose="020B0504020202020204" pitchFamily="34" charset="77"/>
                        </a:rPr>
                        <a:t>Create institutions to implement the anti-desertification policy (i.e., La Direction </a:t>
                      </a:r>
                      <a:r>
                        <a:rPr lang="en-US" sz="950" b="0" err="1">
                          <a:solidFill>
                            <a:schemeClr val="tx1"/>
                          </a:solidFill>
                          <a:latin typeface="Avenir Next LT Pro" panose="020B0504020202020204" pitchFamily="34" charset="77"/>
                        </a:rPr>
                        <a:t>Nationale</a:t>
                      </a:r>
                      <a:r>
                        <a:rPr lang="en-US" sz="950" b="0">
                          <a:solidFill>
                            <a:schemeClr val="tx1"/>
                          </a:solidFill>
                          <a:latin typeface="Avenir Next LT Pro" panose="020B0504020202020204" pitchFamily="34" charset="77"/>
                        </a:rPr>
                        <a:t> de </a:t>
                      </a:r>
                      <a:r>
                        <a:rPr lang="en-US" sz="950" b="0" err="1">
                          <a:solidFill>
                            <a:schemeClr val="tx1"/>
                          </a:solidFill>
                          <a:latin typeface="Avenir Next LT Pro" panose="020B0504020202020204" pitchFamily="34" charset="77"/>
                        </a:rPr>
                        <a:t>Lutte</a:t>
                      </a:r>
                      <a:r>
                        <a:rPr lang="en-US" sz="950" b="0">
                          <a:solidFill>
                            <a:schemeClr val="tx1"/>
                          </a:solidFill>
                          <a:latin typeface="Avenir Next LT Pro" panose="020B0504020202020204" pitchFamily="34" charset="77"/>
                        </a:rPr>
                        <a:t> </a:t>
                      </a:r>
                      <a:r>
                        <a:rPr lang="en-US" sz="950" b="0" err="1">
                          <a:solidFill>
                            <a:schemeClr val="tx1"/>
                          </a:solidFill>
                          <a:latin typeface="Avenir Next LT Pro" panose="020B0504020202020204" pitchFamily="34" charset="77"/>
                        </a:rPr>
                        <a:t>Contre</a:t>
                      </a:r>
                      <a:r>
                        <a:rPr lang="en-US" sz="950" b="0">
                          <a:solidFill>
                            <a:schemeClr val="tx1"/>
                          </a:solidFill>
                          <a:latin typeface="Avenir Next LT Pro" panose="020B0504020202020204" pitchFamily="34" charset="77"/>
                        </a:rPr>
                        <a:t> La </a:t>
                      </a:r>
                      <a:r>
                        <a:rPr lang="en-US" sz="950" b="0" err="1">
                          <a:solidFill>
                            <a:schemeClr val="tx1"/>
                          </a:solidFill>
                          <a:latin typeface="Avenir Next LT Pro" panose="020B0504020202020204" pitchFamily="34" charset="77"/>
                        </a:rPr>
                        <a:t>Désertification</a:t>
                      </a:r>
                      <a:r>
                        <a:rPr lang="en-US" sz="950" b="0">
                          <a:solidFill>
                            <a:schemeClr val="tx1"/>
                          </a:solidFill>
                          <a:latin typeface="Avenir Next LT Pro" panose="020B0504020202020204" pitchFamily="34" charset="77"/>
                        </a:rPr>
                        <a:t>);</a:t>
                      </a:r>
                    </a:p>
                    <a:p>
                      <a:pPr marL="361950" marR="0" lvl="0" indent="-228600" algn="just" defTabSz="914400" rtl="0" eaLnBrk="1" fontAlgn="auto" latinLnBrk="0" hangingPunct="1">
                        <a:lnSpc>
                          <a:spcPct val="100000"/>
                        </a:lnSpc>
                        <a:spcBef>
                          <a:spcPts val="300"/>
                        </a:spcBef>
                        <a:spcAft>
                          <a:spcPts val="300"/>
                        </a:spcAft>
                        <a:buClrTx/>
                        <a:buSzTx/>
                        <a:buFont typeface="+mj-lt"/>
                        <a:buAutoNum type="alphaLcPeriod"/>
                        <a:tabLst/>
                        <a:defRPr/>
                      </a:pPr>
                      <a:r>
                        <a:rPr lang="en-US" sz="950" b="0">
                          <a:solidFill>
                            <a:schemeClr val="tx1"/>
                          </a:solidFill>
                          <a:latin typeface="Avenir Next LT Pro" panose="020B0504020202020204" pitchFamily="34" charset="77"/>
                        </a:rPr>
                        <a:t>Program plans to address population migration and overcome impacts as highlighted in the UNCCD;</a:t>
                      </a:r>
                    </a:p>
                    <a:p>
                      <a:pPr marL="361950" indent="-228600" algn="just">
                        <a:lnSpc>
                          <a:spcPct val="100000"/>
                        </a:lnSpc>
                        <a:spcBef>
                          <a:spcPts val="300"/>
                        </a:spcBef>
                        <a:spcAft>
                          <a:spcPts val="300"/>
                        </a:spcAft>
                        <a:buFont typeface="+mj-lt"/>
                        <a:buAutoNum type="alphaLcPeriod"/>
                      </a:pPr>
                      <a:r>
                        <a:rPr lang="en-US" sz="950" b="0">
                          <a:solidFill>
                            <a:schemeClr val="tx1"/>
                          </a:solidFill>
                          <a:latin typeface="Avenir Next LT Pro" panose="020B0504020202020204" pitchFamily="34" charset="77"/>
                        </a:rPr>
                        <a:t>Develop comprehensive activities including soil conversion and reforestation;</a:t>
                      </a:r>
                    </a:p>
                    <a:p>
                      <a:pPr marL="361950" indent="-228600" algn="just">
                        <a:lnSpc>
                          <a:spcPct val="100000"/>
                        </a:lnSpc>
                        <a:spcBef>
                          <a:spcPts val="300"/>
                        </a:spcBef>
                        <a:spcAft>
                          <a:spcPts val="300"/>
                        </a:spcAft>
                        <a:buFont typeface="+mj-lt"/>
                        <a:buAutoNum type="alphaLcPeriod"/>
                      </a:pPr>
                      <a:r>
                        <a:rPr lang="en-US" sz="950" b="0">
                          <a:solidFill>
                            <a:schemeClr val="tx1"/>
                          </a:solidFill>
                          <a:latin typeface="Avenir Next LT Pro" panose="020B0504020202020204" pitchFamily="34" charset="77"/>
                        </a:rPr>
                        <a:t>Develop restoration protocols to restore classified forests (i.e., gum forests).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just">
                        <a:lnSpc>
                          <a:spcPct val="100000"/>
                        </a:lnSpc>
                        <a:spcBef>
                          <a:spcPts val="300"/>
                        </a:spcBef>
                        <a:spcAft>
                          <a:spcPts val="300"/>
                        </a:spcAft>
                        <a:buFont typeface="Arial" panose="020B0604020202020204" pitchFamily="34" charset="0"/>
                        <a:buChar char="•"/>
                      </a:pPr>
                      <a:r>
                        <a:rPr lang="en-CA" sz="950" b="1">
                          <a:solidFill>
                            <a:srgbClr val="203864"/>
                          </a:solidFill>
                          <a:latin typeface="Avenir Next LT Pro" panose="020B0504020202020204" pitchFamily="34" charset="77"/>
                        </a:rPr>
                        <a:t>Financial and logistical shortcomings</a:t>
                      </a:r>
                      <a:r>
                        <a:rPr lang="en-CA" sz="950">
                          <a:latin typeface="Avenir Next LT Pro" panose="020B0504020202020204" pitchFamily="34" charset="77"/>
                        </a:rPr>
                        <a:t>, particularly at local levels.</a:t>
                      </a:r>
                    </a:p>
                    <a:p>
                      <a:pPr marL="171450" indent="-171450" algn="just">
                        <a:lnSpc>
                          <a:spcPct val="100000"/>
                        </a:lnSpc>
                        <a:spcBef>
                          <a:spcPts val="300"/>
                        </a:spcBef>
                        <a:spcAft>
                          <a:spcPts val="300"/>
                        </a:spcAft>
                        <a:buFont typeface="Arial" panose="020B0604020202020204" pitchFamily="34" charset="0"/>
                        <a:buChar char="•"/>
                      </a:pPr>
                      <a:endParaRPr lang="en-CA" sz="950">
                        <a:latin typeface="Avenir Next LT Pro" panose="020B0504020202020204" pitchFamily="34" charset="77"/>
                      </a:endParaRPr>
                    </a:p>
                    <a:p>
                      <a:pPr marL="171450" indent="-171450" algn="just">
                        <a:lnSpc>
                          <a:spcPct val="100000"/>
                        </a:lnSpc>
                        <a:spcBef>
                          <a:spcPts val="300"/>
                        </a:spcBef>
                        <a:spcAft>
                          <a:spcPts val="300"/>
                        </a:spcAft>
                        <a:buFont typeface="Arial" panose="020B0604020202020204" pitchFamily="34" charset="0"/>
                        <a:buChar char="•"/>
                      </a:pPr>
                      <a:r>
                        <a:rPr lang="en-CA" sz="950" b="1">
                          <a:solidFill>
                            <a:srgbClr val="203864"/>
                          </a:solidFill>
                          <a:latin typeface="Avenir Next LT Pro" panose="020B0504020202020204" pitchFamily="34" charset="77"/>
                        </a:rPr>
                        <a:t>Insufficient technical skills </a:t>
                      </a:r>
                      <a:r>
                        <a:rPr lang="en-CA" sz="950">
                          <a:latin typeface="Avenir Next LT Pro" panose="020B0504020202020204" pitchFamily="34" charset="77"/>
                        </a:rPr>
                        <a:t>to respond to this type of SOE disaster due to lack of experience and lacking technology transfers.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CA" sz="950" b="1">
                          <a:solidFill>
                            <a:srgbClr val="203864"/>
                          </a:solidFill>
                          <a:latin typeface="Avenir Next LT Pro" panose="020B0504020202020204" pitchFamily="34" charset="77"/>
                        </a:rPr>
                        <a:t>Increases in the logistical and financial capacities</a:t>
                      </a:r>
                      <a:r>
                        <a:rPr lang="en-CA" sz="950">
                          <a:latin typeface="Avenir Next LT Pro" panose="020B0504020202020204" pitchFamily="34" charset="77"/>
                        </a:rPr>
                        <a:t> of local authorities.</a:t>
                      </a:r>
                    </a:p>
                    <a:p>
                      <a:pPr marL="171450" marR="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CA" sz="950">
                        <a:latin typeface="Avenir Next LT Pro" panose="020B0504020202020204" pitchFamily="34" charset="77"/>
                      </a:endParaRPr>
                    </a:p>
                    <a:p>
                      <a:pPr marL="171450" marR="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CA" sz="950" b="1">
                          <a:solidFill>
                            <a:srgbClr val="203864"/>
                          </a:solidFill>
                          <a:latin typeface="Avenir Next LT Pro" panose="020B0504020202020204" pitchFamily="34" charset="77"/>
                        </a:rPr>
                        <a:t>Technical assistance </a:t>
                      </a:r>
                      <a:r>
                        <a:rPr lang="en-CA" sz="950">
                          <a:latin typeface="Avenir Next LT Pro" panose="020B0504020202020204" pitchFamily="34" charset="77"/>
                        </a:rPr>
                        <a:t>and support.</a:t>
                      </a:r>
                    </a:p>
                    <a:p>
                      <a:pPr marL="171450" marR="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CA" sz="950">
                        <a:latin typeface="Avenir Next LT Pro" panose="020B0504020202020204" pitchFamily="34" charset="77"/>
                      </a:endParaRPr>
                    </a:p>
                    <a:p>
                      <a:pPr marL="171450" marR="0" lvl="0" indent="-171450"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CA" sz="950" b="1">
                          <a:solidFill>
                            <a:srgbClr val="203864"/>
                          </a:solidFill>
                          <a:latin typeface="Avenir Next LT Pro" panose="020B0504020202020204" pitchFamily="34" charset="77"/>
                        </a:rPr>
                        <a:t>Support in designing projects </a:t>
                      </a:r>
                      <a:r>
                        <a:rPr lang="en-CA" sz="950">
                          <a:latin typeface="Avenir Next LT Pro" panose="020B0504020202020204" pitchFamily="34" charset="77"/>
                        </a:rPr>
                        <a:t>to address desertification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13295224"/>
                  </a:ext>
                </a:extLst>
              </a:tr>
            </a:tbl>
          </a:graphicData>
        </a:graphic>
      </p:graphicFrame>
    </p:spTree>
    <p:extLst>
      <p:ext uri="{BB962C8B-B14F-4D97-AF65-F5344CB8AC3E}">
        <p14:creationId xmlns:p14="http://schemas.microsoft.com/office/powerpoint/2010/main" val="2848876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2593889718"/>
              </p:ext>
            </p:extLst>
          </p:nvPr>
        </p:nvGraphicFramePr>
        <p:xfrm>
          <a:off x="153952" y="1305391"/>
          <a:ext cx="11884090" cy="5437671"/>
        </p:xfrm>
        <a:graphic>
          <a:graphicData uri="http://schemas.openxmlformats.org/drawingml/2006/table">
            <a:tbl>
              <a:tblPr firstRow="1" bandRow="1">
                <a:tableStyleId>{5940675A-B579-460E-94D1-54222C63F5DA}</a:tableStyleId>
              </a:tblPr>
              <a:tblGrid>
                <a:gridCol w="6498308">
                  <a:extLst>
                    <a:ext uri="{9D8B030D-6E8A-4147-A177-3AD203B41FA5}">
                      <a16:colId xmlns:a16="http://schemas.microsoft.com/office/drawing/2014/main" val="2816558029"/>
                    </a:ext>
                  </a:extLst>
                </a:gridCol>
                <a:gridCol w="2529840">
                  <a:extLst>
                    <a:ext uri="{9D8B030D-6E8A-4147-A177-3AD203B41FA5}">
                      <a16:colId xmlns:a16="http://schemas.microsoft.com/office/drawing/2014/main" val="1300160662"/>
                    </a:ext>
                  </a:extLst>
                </a:gridCol>
                <a:gridCol w="2855942">
                  <a:extLst>
                    <a:ext uri="{9D8B030D-6E8A-4147-A177-3AD203B41FA5}">
                      <a16:colId xmlns:a16="http://schemas.microsoft.com/office/drawing/2014/main" val="3786587790"/>
                    </a:ext>
                  </a:extLst>
                </a:gridCol>
              </a:tblGrid>
              <a:tr h="237092">
                <a:tc>
                  <a:txBody>
                    <a:bodyPr/>
                    <a:lstStyle/>
                    <a:p>
                      <a:pPr algn="just">
                        <a:lnSpc>
                          <a:spcPct val="100000"/>
                        </a:lnSpc>
                      </a:pPr>
                      <a:r>
                        <a:rPr lang="en-NP" sz="9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gn="just">
                        <a:lnSpc>
                          <a:spcPct val="100000"/>
                        </a:lnSpc>
                      </a:pPr>
                      <a:r>
                        <a:rPr lang="en-NP" sz="9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gn="just">
                        <a:lnSpc>
                          <a:spcPct val="100000"/>
                        </a:lnSpc>
                      </a:pPr>
                      <a:r>
                        <a:rPr lang="en-NP" sz="9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5200579">
                <a:tc>
                  <a:txBody>
                    <a:bodyPr/>
                    <a:lstStyle/>
                    <a:p>
                      <a:pPr marL="228600" indent="-228600" algn="just">
                        <a:lnSpc>
                          <a:spcPct val="100000"/>
                        </a:lnSpc>
                        <a:buFont typeface="+mj-lt"/>
                        <a:buAutoNum type="arabicPeriod"/>
                      </a:pPr>
                      <a:r>
                        <a:rPr lang="en-CA" sz="900" b="1">
                          <a:solidFill>
                            <a:schemeClr val="accent5">
                              <a:lumMod val="50000"/>
                            </a:schemeClr>
                          </a:solidFill>
                          <a:latin typeface="Avenir Next LT Pro" panose="020B0504020202020204" pitchFamily="34" charset="77"/>
                        </a:rPr>
                        <a:t>Establish dedicated drought plans/frameworks/institutions/departments </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a:solidFill>
                            <a:schemeClr val="tx1"/>
                          </a:solidFill>
                          <a:latin typeface="Avenir Next LT Pro" panose="020B0504020202020204" pitchFamily="34" charset="77"/>
                        </a:rPr>
                        <a:t>Create national environmental councils/ministry units against desertification. E.g., Iran’s national action has involved the establishment of the national committee for combatting desertification under the Ministry of Agriculture;</a:t>
                      </a:r>
                      <a:endParaRPr lang="en-US" sz="900" b="0" i="0">
                        <a:solidFill>
                          <a:schemeClr val="tx1"/>
                        </a:solidFill>
                        <a:latin typeface="Avenir Next LT Pro" panose="020B0504020202020204" pitchFamily="34" charset="77"/>
                      </a:endParaRP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Determine paths of action for addressing most vulnerable sectors including the agriculture and water sectors;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Create specific departments for nature conservation and protection;</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a:solidFill>
                            <a:schemeClr val="tx1"/>
                          </a:solidFill>
                          <a:latin typeface="Avenir Next LT Pro" panose="020B0504020202020204" pitchFamily="34" charset="77"/>
                        </a:rPr>
                        <a:t>Set-up anticipatory policies for minimizing and averting desertification and its consequent events including sand and dust storms;</a:t>
                      </a:r>
                      <a:endParaRPr lang="en-US" sz="900" b="0" i="0">
                        <a:solidFill>
                          <a:schemeClr val="tx1"/>
                        </a:solidFill>
                        <a:latin typeface="Avenir Next LT Pro" panose="020B0504020202020204" pitchFamily="34" charset="77"/>
                      </a:endParaRPr>
                    </a:p>
                    <a:p>
                      <a:pPr marL="447675" lvl="1" indent="-266700" algn="just">
                        <a:lnSpc>
                          <a:spcPct val="100000"/>
                        </a:lnSpc>
                        <a:buFont typeface="+mj-lt"/>
                        <a:buAutoNum type="alphaLcPeriod"/>
                      </a:pPr>
                      <a:r>
                        <a:rPr lang="en-US" sz="900" b="0">
                          <a:solidFill>
                            <a:schemeClr val="tx1"/>
                          </a:solidFill>
                          <a:latin typeface="Avenir Next LT Pro" panose="020B0504020202020204" pitchFamily="34" charset="77"/>
                        </a:rPr>
                        <a:t>Create strategic frameworks for sustainable land management and corresponding investment plans;</a:t>
                      </a:r>
                    </a:p>
                    <a:p>
                      <a:pPr marL="447675" lvl="1" indent="-266700" algn="just">
                        <a:lnSpc>
                          <a:spcPct val="100000"/>
                        </a:lnSpc>
                        <a:buFont typeface="+mj-lt"/>
                        <a:buAutoNum type="alphaLcPeriod"/>
                      </a:pPr>
                      <a:r>
                        <a:rPr lang="en-US" sz="900" b="0">
                          <a:solidFill>
                            <a:schemeClr val="tx1"/>
                          </a:solidFill>
                          <a:latin typeface="Avenir Next LT Pro" panose="020B0504020202020204" pitchFamily="34" charset="77"/>
                        </a:rPr>
                        <a:t>Extend broad-based drought plans and integrate them with desertification considerations;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a:solidFill>
                            <a:schemeClr val="tx1"/>
                          </a:solidFill>
                          <a:latin typeface="Avenir Next LT Pro" panose="020B0504020202020204" pitchFamily="34" charset="77"/>
                        </a:rPr>
                        <a:t>Create national drought adaptation and implementation action plans. E.g., Palestine’s implementation action plans for the water sector including improving water network infrastructure and treatment.</a:t>
                      </a:r>
                    </a:p>
                    <a:p>
                      <a:pPr marL="133350" marR="0" lvl="1" indent="0" algn="just" defTabSz="914400" rtl="0" eaLnBrk="1" fontAlgn="auto" latinLnBrk="0" hangingPunct="1">
                        <a:lnSpc>
                          <a:spcPct val="100000"/>
                        </a:lnSpc>
                        <a:spcBef>
                          <a:spcPts val="0"/>
                        </a:spcBef>
                        <a:spcAft>
                          <a:spcPts val="0"/>
                        </a:spcAft>
                        <a:buClrTx/>
                        <a:buSzTx/>
                        <a:buFont typeface="+mj-lt"/>
                        <a:buNone/>
                        <a:tabLst/>
                        <a:defRPr/>
                      </a:pPr>
                      <a:endParaRPr lang="en-US" sz="900" b="0">
                        <a:solidFill>
                          <a:schemeClr val="tx1"/>
                        </a:solidFill>
                        <a:latin typeface="Avenir Next LT Pro" panose="020B0504020202020204" pitchFamily="34" charset="77"/>
                      </a:endParaRPr>
                    </a:p>
                    <a:p>
                      <a:pPr marL="266700" marR="0" lvl="0" indent="-266700" algn="just" defTabSz="914400" rtl="0" eaLnBrk="1" fontAlgn="auto" latinLnBrk="0" hangingPunct="1">
                        <a:lnSpc>
                          <a:spcPct val="100000"/>
                        </a:lnSpc>
                        <a:spcBef>
                          <a:spcPts val="0"/>
                        </a:spcBef>
                        <a:spcAft>
                          <a:spcPts val="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Build infrastructure to monitor and respond to desertification and associated hazards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Strengthen data collection centers;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Coordinate comprehensive activities such as soil conversion, afforestation, and reforestation programs;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a:solidFill>
                            <a:schemeClr val="tx1"/>
                          </a:solidFill>
                          <a:latin typeface="Avenir Next LT Pro" panose="020B0504020202020204" pitchFamily="34" charset="77"/>
                        </a:rPr>
                        <a:t>Apply forestry codes via protection of vulnerable risk-prone classified forests and establishing frameworks for sustainable forest management;</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a:solidFill>
                            <a:schemeClr val="tx1"/>
                          </a:solidFill>
                          <a:latin typeface="Avenir Next LT Pro" panose="020B0504020202020204" pitchFamily="34" charset="77"/>
                        </a:rPr>
                        <a:t>Construct rainwater evacuation infrastructures;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a:solidFill>
                            <a:schemeClr val="tx1"/>
                          </a:solidFill>
                          <a:latin typeface="Avenir Next LT Pro" panose="020B0504020202020204" pitchFamily="34" charset="77"/>
                        </a:rPr>
                        <a:t>Build riverbank protection to minimize the risk of overflowing river waters.</a:t>
                      </a:r>
                    </a:p>
                    <a:p>
                      <a:pPr marL="133350" marR="0" lvl="1" indent="0" algn="just" defTabSz="914400" rtl="0" eaLnBrk="1" fontAlgn="auto" latinLnBrk="0" hangingPunct="1">
                        <a:lnSpc>
                          <a:spcPct val="100000"/>
                        </a:lnSpc>
                        <a:spcBef>
                          <a:spcPts val="0"/>
                        </a:spcBef>
                        <a:spcAft>
                          <a:spcPts val="0"/>
                        </a:spcAft>
                        <a:buClrTx/>
                        <a:buSzTx/>
                        <a:buFont typeface="+mj-lt"/>
                        <a:buNone/>
                        <a:tabLst/>
                        <a:defRPr/>
                      </a:pPr>
                      <a:endParaRPr lang="en-US" sz="900" b="0" i="0">
                        <a:solidFill>
                          <a:schemeClr val="tx1"/>
                        </a:solidFill>
                        <a:latin typeface="Avenir Next LT Pro" panose="020B0504020202020204" pitchFamily="34" charset="77"/>
                      </a:endParaRPr>
                    </a:p>
                    <a:p>
                      <a:pPr marL="0" marR="0" lvl="0" indent="-323850" algn="just" defTabSz="914400" rtl="0" eaLnBrk="1" fontAlgn="auto" latinLnBrk="0" hangingPunct="1">
                        <a:lnSpc>
                          <a:spcPct val="100000"/>
                        </a:lnSpc>
                        <a:spcBef>
                          <a:spcPts val="0"/>
                        </a:spcBef>
                        <a:spcAft>
                          <a:spcPts val="0"/>
                        </a:spcAft>
                        <a:buClrTx/>
                        <a:buSzTx/>
                        <a:buFont typeface="+mj-lt"/>
                        <a:buAutoNum type="arabicPeriod"/>
                        <a:tabLst/>
                        <a:defRPr/>
                      </a:pPr>
                      <a:r>
                        <a:rPr lang="en-US" sz="900" b="1">
                          <a:solidFill>
                            <a:schemeClr val="accent5">
                              <a:lumMod val="50000"/>
                            </a:schemeClr>
                          </a:solidFill>
                          <a:latin typeface="Avenir Next LT Pro" panose="020B0504020202020204" pitchFamily="34" charset="77"/>
                        </a:rPr>
                        <a:t>Establish/maintain/build capacity of Early Warning Systems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Strengthen warning provider capacities;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Build capacity and provide finance and technology for implementation through national and international resources.</a:t>
                      </a:r>
                    </a:p>
                    <a:p>
                      <a:pPr marL="133350" marR="0" lvl="1" indent="0" algn="just" defTabSz="914400" rtl="0" eaLnBrk="1" fontAlgn="auto" latinLnBrk="0" hangingPunct="1">
                        <a:lnSpc>
                          <a:spcPct val="100000"/>
                        </a:lnSpc>
                        <a:spcBef>
                          <a:spcPts val="0"/>
                        </a:spcBef>
                        <a:spcAft>
                          <a:spcPts val="0"/>
                        </a:spcAft>
                        <a:buClrTx/>
                        <a:buSzTx/>
                        <a:buFont typeface="+mj-lt"/>
                        <a:buNone/>
                        <a:tabLst/>
                        <a:defRPr/>
                      </a:pPr>
                      <a:endParaRPr lang="en-US" sz="900" b="0" i="0">
                        <a:solidFill>
                          <a:schemeClr val="tx1"/>
                        </a:solidFill>
                        <a:latin typeface="Avenir Next LT Pro" panose="020B0504020202020204" pitchFamily="34" charset="77"/>
                      </a:endParaRPr>
                    </a:p>
                    <a:p>
                      <a:pPr marL="0" marR="0" lvl="0" indent="-323850" algn="just" defTabSz="914400" rtl="0" eaLnBrk="1" fontAlgn="auto" latinLnBrk="0" hangingPunct="1">
                        <a:lnSpc>
                          <a:spcPct val="100000"/>
                        </a:lnSpc>
                        <a:spcBef>
                          <a:spcPts val="0"/>
                        </a:spcBef>
                        <a:spcAft>
                          <a:spcPts val="0"/>
                        </a:spcAft>
                        <a:buClrTx/>
                        <a:buSzTx/>
                        <a:buFont typeface="+mj-lt"/>
                        <a:buAutoNum type="arabicPeriod"/>
                        <a:tabLst/>
                        <a:defRPr/>
                      </a:pPr>
                      <a:r>
                        <a:rPr lang="en-US" sz="900" b="1" i="0">
                          <a:solidFill>
                            <a:schemeClr val="accent5">
                              <a:lumMod val="50000"/>
                            </a:schemeClr>
                          </a:solidFill>
                          <a:latin typeface="Avenir Next LT Pro" panose="020B0504020202020204" pitchFamily="34" charset="77"/>
                        </a:rPr>
                        <a:t>Rearrange institutions, response arrangements, and access to key resources</a:t>
                      </a:r>
                      <a:endParaRPr lang="en-US" sz="900" b="0" i="0">
                        <a:solidFill>
                          <a:schemeClr val="tx1"/>
                        </a:solidFill>
                        <a:latin typeface="Avenir Next LT Pro" panose="020B0504020202020204" pitchFamily="34" charset="77"/>
                      </a:endParaRP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Review and update forestry codes to ensure required protections and classifications are in place (i.e., Establish forest regime laws);</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Prepare national documents and plans, along with corresponding activities (i.e., national action plans/strategies to combat desertification, to accelerate sustainable development);</a:t>
                      </a:r>
                    </a:p>
                    <a:p>
                      <a:pPr marL="447675" marR="0" lvl="1" indent="-266700" algn="just" defTabSz="914400" rtl="0" eaLnBrk="1" fontAlgn="auto" latinLnBrk="0" hangingPunct="1">
                        <a:lnSpc>
                          <a:spcPct val="100000"/>
                        </a:lnSpc>
                        <a:spcBef>
                          <a:spcPts val="0"/>
                        </a:spcBef>
                        <a:spcAft>
                          <a:spcPts val="0"/>
                        </a:spcAft>
                        <a:buClrTx/>
                        <a:buSzTx/>
                        <a:buFont typeface="+mj-lt"/>
                        <a:buAutoNum type="alphaLcPeriod"/>
                        <a:tabLst/>
                        <a:defRPr/>
                      </a:pPr>
                      <a:r>
                        <a:rPr lang="en-US" sz="900" b="0" i="0">
                          <a:solidFill>
                            <a:schemeClr val="tx1"/>
                          </a:solidFill>
                          <a:latin typeface="Avenir Next LT Pro" panose="020B0504020202020204" pitchFamily="34" charset="77"/>
                        </a:rPr>
                        <a:t>Pursue legal and institutional reforms to align responsive capacities to desertification and associated hazards;</a:t>
                      </a:r>
                    </a:p>
                    <a:p>
                      <a:pPr marL="447675" lvl="1" indent="-266700" algn="just">
                        <a:lnSpc>
                          <a:spcPct val="100000"/>
                        </a:lnSpc>
                        <a:buFont typeface="+mj-lt"/>
                        <a:buAutoNum type="alphaLcPeriod"/>
                      </a:pPr>
                      <a:r>
                        <a:rPr lang="en-US" sz="900" b="0" i="0">
                          <a:solidFill>
                            <a:schemeClr val="tx1"/>
                          </a:solidFill>
                          <a:latin typeface="Avenir Next LT Pro" panose="020B0504020202020204" pitchFamily="34" charset="77"/>
                        </a:rPr>
                        <a:t>Decentralize key resources to ensure distribution, regional/local management of essential relief and response resources beyond central government for rapid deployment;</a:t>
                      </a:r>
                    </a:p>
                    <a:p>
                      <a:pPr marL="447675" lvl="1" indent="-266700" algn="just">
                        <a:lnSpc>
                          <a:spcPct val="100000"/>
                        </a:lnSpc>
                        <a:buFont typeface="+mj-lt"/>
                        <a:buAutoNum type="alphaLcPeriod"/>
                      </a:pPr>
                      <a:r>
                        <a:rPr lang="en-US" sz="900" b="0" i="0">
                          <a:solidFill>
                            <a:schemeClr val="tx1"/>
                          </a:solidFill>
                          <a:latin typeface="Avenir Next LT Pro" panose="020B0504020202020204" pitchFamily="34" charset="77"/>
                        </a:rPr>
                        <a:t>Cooperate internationally </a:t>
                      </a:r>
                      <a:r>
                        <a:rPr lang="en-US" sz="900" b="0" i="0" err="1">
                          <a:solidFill>
                            <a:schemeClr val="tx1"/>
                          </a:solidFill>
                          <a:latin typeface="Avenir Next LT Pro" panose="020B0504020202020204" pitchFamily="34" charset="77"/>
                        </a:rPr>
                        <a:t>eg.</a:t>
                      </a:r>
                      <a:r>
                        <a:rPr lang="en-US" sz="900" b="0" i="0">
                          <a:solidFill>
                            <a:schemeClr val="tx1"/>
                          </a:solidFill>
                          <a:latin typeface="Avenir Next LT Pro" panose="020B0504020202020204" pitchFamily="34" charset="77"/>
                        </a:rPr>
                        <a:t>, ratify international and regional anti-desertification conventions E.g., the UN Convention for Combating Desertification (UNCCD).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i="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Weak enforcement of legislation</a:t>
                      </a:r>
                      <a:r>
                        <a:rPr lang="en-CA" sz="900">
                          <a:latin typeface="Avenir Next LT Pro" panose="020B0504020202020204" pitchFamily="34" charset="77"/>
                        </a:rPr>
                        <a:t> and institutional capacity.</a:t>
                      </a:r>
                    </a:p>
                    <a:p>
                      <a:pPr marL="171450" indent="-171450" algn="l">
                        <a:lnSpc>
                          <a:spcPct val="100000"/>
                        </a:lnSpc>
                        <a:buFont typeface="Arial" panose="020B0604020202020204" pitchFamily="34" charset="0"/>
                        <a:buChar char="•"/>
                      </a:pPr>
                      <a:endParaRPr lang="en-CA" sz="900">
                        <a:latin typeface="Avenir Next LT Pro" panose="020B0504020202020204" pitchFamily="34" charset="77"/>
                      </a:endParaRPr>
                    </a:p>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Overlaps and over-burdening of responsibilities</a:t>
                      </a:r>
                      <a:r>
                        <a:rPr lang="en-CA" sz="900">
                          <a:latin typeface="Avenir Next LT Pro" panose="020B0504020202020204" pitchFamily="34" charset="77"/>
                        </a:rPr>
                        <a:t> within and overburdening of ministries/departments.</a:t>
                      </a:r>
                    </a:p>
                    <a:p>
                      <a:pPr marL="171450" indent="-171450" algn="l">
                        <a:lnSpc>
                          <a:spcPct val="100000"/>
                        </a:lnSpc>
                        <a:buFont typeface="Arial" panose="020B0604020202020204" pitchFamily="34" charset="0"/>
                        <a:buChar char="•"/>
                      </a:pPr>
                      <a:endParaRPr lang="en-NP" sz="900">
                        <a:latin typeface="Avenir Next LT Pro" panose="020B0504020202020204" pitchFamily="34" charset="77"/>
                      </a:endParaRPr>
                    </a:p>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Institutional limitations</a:t>
                      </a:r>
                      <a:r>
                        <a:rPr lang="en-CA" sz="900">
                          <a:latin typeface="Avenir Next LT Pro" panose="020B0504020202020204" pitchFamily="34" charset="77"/>
                        </a:rPr>
                        <a:t>, particularly at the local authority level.</a:t>
                      </a:r>
                    </a:p>
                    <a:p>
                      <a:pPr marL="171450" indent="-171450" algn="l">
                        <a:lnSpc>
                          <a:spcPct val="100000"/>
                        </a:lnSpc>
                        <a:buFont typeface="Arial" panose="020B0604020202020204" pitchFamily="34" charset="0"/>
                        <a:buChar char="•"/>
                      </a:pPr>
                      <a:endParaRPr lang="en-CA" sz="900">
                        <a:latin typeface="Avenir Next LT Pro" panose="020B0504020202020204" pitchFamily="34" charset="77"/>
                      </a:endParaRPr>
                    </a:p>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Insufficient integration of technical and financial partners</a:t>
                      </a:r>
                      <a:r>
                        <a:rPr lang="en-CA" sz="900">
                          <a:latin typeface="Avenir Next LT Pro" panose="020B0504020202020204" pitchFamily="34" charset="77"/>
                        </a:rPr>
                        <a:t> (NGOs and development associations).</a:t>
                      </a:r>
                    </a:p>
                    <a:p>
                      <a:pPr marL="171450" indent="-171450" algn="l">
                        <a:lnSpc>
                          <a:spcPct val="100000"/>
                        </a:lnSpc>
                        <a:buFont typeface="Arial" panose="020B0604020202020204" pitchFamily="34" charset="0"/>
                        <a:buChar char="•"/>
                      </a:pPr>
                      <a:endParaRPr lang="en-CA" sz="900">
                        <a:latin typeface="Avenir Next LT Pro" panose="020B0504020202020204" pitchFamily="34" charset="77"/>
                      </a:endParaRPr>
                    </a:p>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Administrative delays </a:t>
                      </a:r>
                      <a:r>
                        <a:rPr lang="en-CA" sz="900">
                          <a:latin typeface="Avenir Next LT Pro" panose="020B0504020202020204" pitchFamily="34" charset="77"/>
                        </a:rPr>
                        <a:t>in coordinating responses.</a:t>
                      </a:r>
                    </a:p>
                    <a:p>
                      <a:pPr marL="171450" indent="-171450" algn="l">
                        <a:lnSpc>
                          <a:spcPct val="100000"/>
                        </a:lnSpc>
                        <a:buFont typeface="Arial" panose="020B0604020202020204" pitchFamily="34" charset="0"/>
                        <a:buChar char="•"/>
                      </a:pPr>
                      <a:endParaRPr lang="en-CA" sz="900">
                        <a:latin typeface="Avenir Next LT Pro" panose="020B0504020202020204" pitchFamily="34" charset="77"/>
                      </a:endParaRPr>
                    </a:p>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Weak institutional structures </a:t>
                      </a:r>
                      <a:r>
                        <a:rPr lang="en-CA" sz="900">
                          <a:latin typeface="Avenir Next LT Pro" panose="020B0504020202020204" pitchFamily="34" charset="77"/>
                        </a:rPr>
                        <a:t>and intersectoral coordination mechanisms.</a:t>
                      </a:r>
                    </a:p>
                    <a:p>
                      <a:pPr marL="171450" indent="-171450" algn="l">
                        <a:lnSpc>
                          <a:spcPct val="100000"/>
                        </a:lnSpc>
                        <a:buFont typeface="Arial" panose="020B0604020202020204" pitchFamily="34" charset="0"/>
                        <a:buChar char="•"/>
                      </a:pPr>
                      <a:endParaRPr lang="en-CA" sz="900">
                        <a:latin typeface="Avenir Next LT Pro" panose="020B0504020202020204" pitchFamily="34" charset="77"/>
                      </a:endParaRPr>
                    </a:p>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Lack of early warning systems </a:t>
                      </a:r>
                      <a:r>
                        <a:rPr lang="en-CA" sz="900">
                          <a:latin typeface="Avenir Next LT Pro" panose="020B0504020202020204" pitchFamily="34" charset="77"/>
                        </a:rPr>
                        <a:t>and response arrangements in rural areas.</a:t>
                      </a:r>
                      <a:endParaRPr lang="en-NP" sz="9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b="1">
                          <a:solidFill>
                            <a:srgbClr val="203864"/>
                          </a:solidFill>
                          <a:latin typeface="Avenir Next LT Pro" panose="020B0504020202020204" pitchFamily="34" charset="77"/>
                        </a:rPr>
                        <a:t>Inter-ministerial crisis and disaster management</a:t>
                      </a:r>
                      <a:r>
                        <a:rPr lang="en-CA" sz="900">
                          <a:latin typeface="Avenir Next LT Pro" panose="020B0504020202020204" pitchFamily="34" charset="77"/>
                        </a:rPr>
                        <a:t> committee planning which can ensure synergy and effective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b="1">
                          <a:solidFill>
                            <a:srgbClr val="203864"/>
                          </a:solidFill>
                          <a:latin typeface="Avenir Next LT Pro" panose="020B0504020202020204" pitchFamily="34" charset="77"/>
                        </a:rPr>
                        <a:t>Disaster response planning </a:t>
                      </a:r>
                      <a:r>
                        <a:rPr lang="en-CA" sz="900">
                          <a:latin typeface="Avenir Next LT Pro" panose="020B0504020202020204" pitchFamily="34" charset="77"/>
                        </a:rPr>
                        <a:t>at the local and community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b="1">
                          <a:solidFill>
                            <a:srgbClr val="203864"/>
                          </a:solidFill>
                          <a:latin typeface="Avenir Next LT Pro" panose="020B0504020202020204" pitchFamily="34" charset="77"/>
                        </a:rPr>
                        <a:t>Decentralized civil protection centers </a:t>
                      </a:r>
                      <a:r>
                        <a:rPr lang="en-CA" sz="900">
                          <a:latin typeface="Avenir Next LT Pro" panose="020B0504020202020204" pitchFamily="34" charset="77"/>
                        </a:rPr>
                        <a:t>across regions.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b="1">
                          <a:solidFill>
                            <a:srgbClr val="203864"/>
                          </a:solidFill>
                          <a:latin typeface="Avenir Next LT Pro" panose="020B0504020202020204" pitchFamily="34" charset="77"/>
                        </a:rPr>
                        <a:t>Broad capacity building</a:t>
                      </a:r>
                      <a:r>
                        <a:rPr lang="en-CA" sz="900">
                          <a:latin typeface="Avenir Next LT Pro" panose="020B0504020202020204" pitchFamily="34" charset="77"/>
                        </a:rPr>
                        <a:t>, but particularly for local authorities with a focus on skill-building.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b="1">
                          <a:solidFill>
                            <a:srgbClr val="203864"/>
                          </a:solidFill>
                          <a:latin typeface="Avenir Next LT Pro" panose="020B0504020202020204" pitchFamily="34" charset="77"/>
                        </a:rPr>
                        <a:t>Transfer of decision-making powers </a:t>
                      </a:r>
                      <a:r>
                        <a:rPr lang="en-CA" sz="900">
                          <a:latin typeface="Avenir Next LT Pro" panose="020B0504020202020204" pitchFamily="34" charset="77"/>
                        </a:rPr>
                        <a:t>from central to local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b="1">
                          <a:solidFill>
                            <a:srgbClr val="203864"/>
                          </a:solidFill>
                          <a:latin typeface="Avenir Next LT Pro" panose="020B0504020202020204" pitchFamily="34" charset="77"/>
                        </a:rPr>
                        <a:t>Communication system</a:t>
                      </a:r>
                      <a:r>
                        <a:rPr lang="en-CA" sz="900">
                          <a:latin typeface="Avenir Next LT Pro" panose="020B0504020202020204" pitchFamily="34" charset="77"/>
                        </a:rPr>
                        <a:t> at all levels of government (national, regional, local).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0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b="1">
                          <a:solidFill>
                            <a:srgbClr val="203864"/>
                          </a:solidFill>
                          <a:latin typeface="Avenir Next LT Pro" panose="020B0504020202020204" pitchFamily="34" charset="77"/>
                        </a:rPr>
                        <a:t>Response planning to flooding</a:t>
                      </a:r>
                      <a:r>
                        <a:rPr lang="en-CA" sz="900">
                          <a:latin typeface="Avenir Next LT Pro" panose="020B0504020202020204" pitchFamily="34" charset="77"/>
                        </a:rPr>
                        <a:t> at the community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00">
                        <a:latin typeface="Avenir Next LT Pro" panose="020B0504020202020204" pitchFamily="34" charset="77"/>
                      </a:endParaRPr>
                    </a:p>
                    <a:p>
                      <a:pPr marL="171450" indent="-171450" algn="l">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Means of implementation for minimizing adverse effects and reversing long-term phenomenon</a:t>
                      </a:r>
                      <a:r>
                        <a:rPr lang="en-CA" sz="900">
                          <a:latin typeface="Avenir Next LT Pro" panose="020B0504020202020204" pitchFamily="34" charset="77"/>
                        </a:rPr>
                        <a:t> across different response phases, in terms of:</a:t>
                      </a:r>
                    </a:p>
                    <a:p>
                      <a:pPr marL="171450" indent="-171450" algn="just">
                        <a:lnSpc>
                          <a:spcPct val="100000"/>
                        </a:lnSpc>
                        <a:buFont typeface="Arial" panose="020B0604020202020204" pitchFamily="34" charset="0"/>
                        <a:buChar char="•"/>
                      </a:pPr>
                      <a:endParaRPr lang="en-CA" sz="900">
                        <a:latin typeface="Avenir Next LT Pro" panose="020B0504020202020204" pitchFamily="34" charset="77"/>
                      </a:endParaRPr>
                    </a:p>
                    <a:p>
                      <a:pPr marL="628650" lvl="1" indent="-171450" algn="just">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Finance</a:t>
                      </a:r>
                    </a:p>
                    <a:p>
                      <a:pPr marL="628650" lvl="1" indent="-171450" algn="just">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Technology</a:t>
                      </a:r>
                    </a:p>
                    <a:p>
                      <a:pPr marL="628650" lvl="1" indent="-171450" algn="just">
                        <a:lnSpc>
                          <a:spcPct val="100000"/>
                        </a:lnSpc>
                        <a:buFont typeface="Arial" panose="020B0604020202020204" pitchFamily="34" charset="0"/>
                        <a:buChar char="•"/>
                      </a:pPr>
                      <a:r>
                        <a:rPr lang="en-CA" sz="900" b="1">
                          <a:solidFill>
                            <a:srgbClr val="203864"/>
                          </a:solidFill>
                          <a:latin typeface="Avenir Next LT Pro" panose="020B0504020202020204" pitchFamily="34" charset="77"/>
                        </a:rPr>
                        <a:t>Capacity building</a:t>
                      </a:r>
                    </a:p>
                    <a:p>
                      <a:pPr marL="171450" indent="-171450" algn="just">
                        <a:lnSpc>
                          <a:spcPct val="100000"/>
                        </a:lnSpc>
                        <a:buFont typeface="Arial" panose="020B0604020202020204" pitchFamily="34" charset="0"/>
                        <a:buChar char="•"/>
                      </a:pPr>
                      <a:endParaRPr lang="en-NP" sz="9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4134908"/>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21040"/>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(Exploring policy options and strategies to reduce identified risks and vulnerabilities)</a:t>
            </a:r>
          </a:p>
        </p:txBody>
      </p:sp>
      <p:sp>
        <p:nvSpPr>
          <p:cNvPr id="2" name="TextBox 1">
            <a:extLst>
              <a:ext uri="{FF2B5EF4-FFF2-40B4-BE49-F238E27FC236}">
                <a16:creationId xmlns:a16="http://schemas.microsoft.com/office/drawing/2014/main" id="{96A0B0C7-34A4-0B82-D02A-6EF83C3B6C02}"/>
              </a:ext>
            </a:extLst>
          </p:cNvPr>
          <p:cNvSpPr txBox="1"/>
          <p:nvPr/>
        </p:nvSpPr>
        <p:spPr>
          <a:xfrm>
            <a:off x="50082" y="1051476"/>
            <a:ext cx="12107205" cy="253916"/>
          </a:xfrm>
          <a:prstGeom prst="rect">
            <a:avLst/>
          </a:prstGeom>
          <a:noFill/>
        </p:spPr>
        <p:txBody>
          <a:bodyPr wrap="square" rtlCol="0">
            <a:spAutoFit/>
          </a:bodyPr>
          <a:lstStyle>
            <a:defPPr>
              <a:defRPr lang="en-NP"/>
            </a:defPPr>
            <a:lvl1pPr marR="0" lvl="0" indent="0" fontAlgn="auto">
              <a:lnSpc>
                <a:spcPct val="100000"/>
              </a:lnSpc>
              <a:spcBef>
                <a:spcPts val="0"/>
              </a:spcBef>
              <a:spcAft>
                <a:spcPts val="0"/>
              </a:spcAft>
              <a:buClrTx/>
              <a:buSzTx/>
              <a:buFontTx/>
              <a:buNone/>
              <a:tabLst/>
              <a:defRPr kumimoji="0" sz="1100" b="1" u="none" strike="noStrike" cap="none" spc="0" normalizeH="0" baseline="0">
                <a:ln>
                  <a:noFill/>
                </a:ln>
                <a:solidFill>
                  <a:srgbClr val="5B9BD5">
                    <a:lumMod val="50000"/>
                  </a:srgb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5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Displacement of agroecological zones, impacts to agriculture production and to livestock (reductions in pastoral areas), degradation of biodiversity, increased frequency of sandstorms</a:t>
            </a:r>
            <a:endParaRPr kumimoji="0" lang="en-NP" sz="105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pic>
        <p:nvPicPr>
          <p:cNvPr id="9" name="Picture 4" descr="Beautiful scenic travel destination with sand dunes and desert with bright sky and mountains in landscape. Concept of desertification and climate change for global warming.">
            <a:extLst>
              <a:ext uri="{FF2B5EF4-FFF2-40B4-BE49-F238E27FC236}">
                <a16:creationId xmlns:a16="http://schemas.microsoft.com/office/drawing/2014/main" id="{4AEA78F5-9B30-3721-885C-AD1FFCB35FD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0392"/>
            <a:ext cx="12192000" cy="7937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1DC3D34-0845-94FE-8521-9DD797BA8FE9}"/>
              </a:ext>
            </a:extLst>
          </p:cNvPr>
          <p:cNvSpPr/>
          <p:nvPr/>
        </p:nvSpPr>
        <p:spPr>
          <a:xfrm>
            <a:off x="-1" y="-36559"/>
            <a:ext cx="12191999" cy="78989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20A5D13-75E7-943C-BC40-E98039F2C16C}"/>
              </a:ext>
            </a:extLst>
          </p:cNvPr>
          <p:cNvSpPr txBox="1"/>
          <p:nvPr/>
        </p:nvSpPr>
        <p:spPr>
          <a:xfrm>
            <a:off x="217714" y="114937"/>
            <a:ext cx="3507692"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DESERTIFICATION</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482775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1201670633"/>
              </p:ext>
            </p:extLst>
          </p:nvPr>
        </p:nvGraphicFramePr>
        <p:xfrm>
          <a:off x="153087" y="1518759"/>
          <a:ext cx="11852209" cy="4588344"/>
        </p:xfrm>
        <a:graphic>
          <a:graphicData uri="http://schemas.openxmlformats.org/drawingml/2006/table">
            <a:tbl>
              <a:tblPr firstRow="1" bandRow="1">
                <a:tableStyleId>{5940675A-B579-460E-94D1-54222C63F5DA}</a:tableStyleId>
              </a:tblPr>
              <a:tblGrid>
                <a:gridCol w="8267013">
                  <a:extLst>
                    <a:ext uri="{9D8B030D-6E8A-4147-A177-3AD203B41FA5}">
                      <a16:colId xmlns:a16="http://schemas.microsoft.com/office/drawing/2014/main" val="2816558029"/>
                    </a:ext>
                  </a:extLst>
                </a:gridCol>
                <a:gridCol w="2223247">
                  <a:extLst>
                    <a:ext uri="{9D8B030D-6E8A-4147-A177-3AD203B41FA5}">
                      <a16:colId xmlns:a16="http://schemas.microsoft.com/office/drawing/2014/main" val="1300160662"/>
                    </a:ext>
                  </a:extLst>
                </a:gridCol>
                <a:gridCol w="1361949">
                  <a:extLst>
                    <a:ext uri="{9D8B030D-6E8A-4147-A177-3AD203B41FA5}">
                      <a16:colId xmlns:a16="http://schemas.microsoft.com/office/drawing/2014/main" val="3786587790"/>
                    </a:ext>
                  </a:extLst>
                </a:gridCol>
              </a:tblGrid>
              <a:tr h="239459">
                <a:tc>
                  <a:txBody>
                    <a:bodyPr/>
                    <a:lstStyle/>
                    <a:p>
                      <a:r>
                        <a:rPr lang="en-NP" sz="95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4348885">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dirty="0">
                          <a:solidFill>
                            <a:schemeClr val="accent5">
                              <a:lumMod val="50000"/>
                            </a:schemeClr>
                          </a:solidFill>
                          <a:latin typeface="Avenir Next LT Pro" panose="020B0504020202020204" pitchFamily="34" charset="77"/>
                        </a:rPr>
                        <a:t>Initiate restoration, conservation, and targeted vulnerable area/sector response</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Engage soil restoration, accelerating national reforestation </a:t>
                      </a:r>
                      <a:r>
                        <a:rPr kumimoji="0" lang="en-US" sz="950" b="0" i="0" u="none" strike="noStrike" kern="1200" cap="none" spc="0" normalizeH="0" baseline="0" noProof="0" dirty="0" err="1">
                          <a:ln>
                            <a:noFill/>
                          </a:ln>
                          <a:solidFill>
                            <a:prstClr val="black"/>
                          </a:solidFill>
                          <a:effectLst/>
                          <a:uLnTx/>
                          <a:uFillTx/>
                          <a:latin typeface="Avenir Next LT Pro" panose="020B0504020202020204" pitchFamily="34" charset="77"/>
                          <a:ea typeface="+mn-ea"/>
                          <a:cs typeface="+mn-cs"/>
                        </a:rPr>
                        <a:t>programmes</a:t>
                      </a:r>
                      <a:r>
                        <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Implement restoration protocols and restore classified and gum forests;</a:t>
                      </a:r>
                      <a:endPar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Launch regional projects targeting areas and sectors prone to impacts;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Initiate mechanical and biological fixing of dunes and degraded land (sand dune stabilization / dune fixation);</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Implement reforestation practices and soil and water conservation practices;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Initiate extensive ecosystem restoration program (mechanical and biological treatment) with partners aligning themselves through several programs and projects.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0" dirty="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dirty="0">
                          <a:solidFill>
                            <a:schemeClr val="accent5">
                              <a:lumMod val="50000"/>
                            </a:schemeClr>
                          </a:solidFill>
                          <a:latin typeface="Avenir Next LT Pro" panose="020B0504020202020204" pitchFamily="34" charset="77"/>
                        </a:rPr>
                        <a:t>Implement water/energy/food security and resilience measures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Transition from water intensive crops to non-water intensive crops;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Change planting patterns and adapt the agriculture sector considering these new patterns for sustainable use of land and water;</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Encourage water/energy/food alternatives that are less intensive;</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Harvest rainwater;</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Improve water network infrastructure in priority urban areas with rainwater supply;</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Improve water sources infrastructure targeting identified wells and springs for rehabilitation.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0" dirty="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dirty="0">
                          <a:solidFill>
                            <a:schemeClr val="accent5">
                              <a:lumMod val="50000"/>
                            </a:schemeClr>
                          </a:solidFill>
                          <a:latin typeface="Avenir Next LT Pro" panose="020B0504020202020204" pitchFamily="34" charset="77"/>
                        </a:rPr>
                        <a:t>Activate public services, health, and humanitarian relief efforts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Provide appropriate services for those immigrating into cities.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0" dirty="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dirty="0">
                          <a:solidFill>
                            <a:schemeClr val="accent5">
                              <a:lumMod val="50000"/>
                            </a:schemeClr>
                          </a:solidFill>
                          <a:latin typeface="Avenir Next LT Pro" panose="020B0504020202020204" pitchFamily="34" charset="77"/>
                        </a:rPr>
                        <a:t>Implement additional adaptation response measures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Create an enabling environment for action plan implementation;</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dirty="0">
                          <a:latin typeface="Avenir Next LT Pro" panose="020B0504020202020204" pitchFamily="34" charset="77"/>
                        </a:rPr>
                        <a:t>Launch national campaign to combat desertification and drought involving tree planting (national tree weeks/days), awareness campaigns, encouraging of alternatives;</a:t>
                      </a:r>
                      <a:endParaRPr lang="en-US" sz="950" b="0" dirty="0">
                        <a:solidFill>
                          <a:schemeClr val="tx1"/>
                        </a:solidFill>
                        <a:latin typeface="Avenir Next LT Pro" panose="020B0504020202020204" pitchFamily="34" charset="77"/>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Engage aerial observation and monitoring;</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dirty="0">
                          <a:latin typeface="Avenir Next LT Pro" panose="020B0504020202020204" pitchFamily="34" charset="77"/>
                        </a:rPr>
                        <a:t>Raise community capacities to address harms and adapt to impacts.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50" b="1" dirty="0">
                          <a:solidFill>
                            <a:schemeClr val="accent5">
                              <a:lumMod val="50000"/>
                            </a:schemeClr>
                          </a:solidFill>
                          <a:latin typeface="Avenir Next LT Pro" panose="020B0504020202020204" pitchFamily="34" charset="77"/>
                        </a:rPr>
                        <a:t>Mobilize financial funding and initiate cash transfers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0" dirty="0">
                          <a:solidFill>
                            <a:schemeClr val="tx1"/>
                          </a:solidFill>
                          <a:latin typeface="Avenir Next LT Pro" panose="020B0504020202020204" pitchFamily="34" charset="77"/>
                        </a:rPr>
                        <a:t>Mobilize financial resources from planning/contingency allocations directly into implementation efforts.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lang="en-US" sz="950" b="1" dirty="0">
                          <a:solidFill>
                            <a:srgbClr val="203864"/>
                          </a:solidFill>
                          <a:latin typeface="Avenir Next LT Pro" panose="020B0504020202020204" pitchFamily="34" charset="77"/>
                        </a:rPr>
                        <a:t>Land control disputes, land confiscation, restrictions</a:t>
                      </a:r>
                      <a:r>
                        <a:rPr lang="en-US" sz="950" dirty="0">
                          <a:latin typeface="Avenir Next LT Pro" panose="020B0504020202020204" pitchFamily="34" charset="77"/>
                        </a:rPr>
                        <a:t> on digging wells for irrigation.</a:t>
                      </a:r>
                    </a:p>
                    <a:p>
                      <a:pPr marL="171450" indent="-171450">
                        <a:buFont typeface="Arial" panose="020B0604020202020204" pitchFamily="34" charset="0"/>
                        <a:buChar char="•"/>
                      </a:pPr>
                      <a:endParaRPr lang="en-US" sz="950" dirty="0">
                        <a:latin typeface="Avenir Next LT Pro" panose="020B0504020202020204" pitchFamily="34" charset="77"/>
                      </a:endParaRPr>
                    </a:p>
                    <a:p>
                      <a:pPr marL="0" indent="0">
                        <a:buFont typeface="Arial" panose="020B0604020202020204" pitchFamily="34" charset="0"/>
                        <a:buNone/>
                      </a:pPr>
                      <a:r>
                        <a:rPr lang="en-US" sz="950" b="1" dirty="0">
                          <a:solidFill>
                            <a:srgbClr val="203864"/>
                          </a:solidFill>
                          <a:latin typeface="Avenir Next LT Pro" panose="020B0504020202020204" pitchFamily="34" charset="77"/>
                        </a:rPr>
                        <a:t>Barriers to land reclamation and rehabilitation </a:t>
                      </a:r>
                      <a:r>
                        <a:rPr lang="en-US" sz="950" dirty="0">
                          <a:latin typeface="Avenir Next LT Pro" panose="020B0504020202020204" pitchFamily="34" charset="77"/>
                        </a:rPr>
                        <a:t>which affects project implementation.</a:t>
                      </a:r>
                      <a:endParaRPr lang="en-CA" sz="950" dirty="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lang="en-CA" sz="950" b="1" dirty="0">
                          <a:solidFill>
                            <a:srgbClr val="203864"/>
                          </a:solidFill>
                          <a:latin typeface="Avenir Next LT Pro" panose="020B0504020202020204" pitchFamily="34" charset="77"/>
                        </a:rPr>
                        <a:t>Update</a:t>
                      </a:r>
                      <a:r>
                        <a:rPr lang="en-CA" sz="950" b="0" dirty="0">
                          <a:latin typeface="Avenir Next LT Pro" panose="020B0504020202020204" pitchFamily="34" charset="77"/>
                        </a:rPr>
                        <a:t> current action plans and strategies.</a:t>
                      </a:r>
                      <a:endParaRPr lang="en-NP" sz="950" b="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4188401"/>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3. ADAPTATION IMPLEMENTATION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r>
              <a:rPr kumimoji="0" lang="en-CA" sz="1100" b="0" i="0" u="none" strike="noStrike" kern="1200" cap="none" spc="0" normalizeH="0" baseline="0" noProof="0" dirty="0">
                <a:ln>
                  <a:noFill/>
                </a:ln>
                <a:solidFill>
                  <a:prstClr val="white"/>
                </a:solidFill>
                <a:effectLst/>
                <a:uLnTx/>
                <a:uFillTx/>
                <a:latin typeface="Avenir Next LT Pro" panose="020B0504020202020204" pitchFamily="34" charset="77"/>
                <a:ea typeface="+mn-ea"/>
                <a:cs typeface="+mn-cs"/>
              </a:rPr>
              <a:t>Implementation of action plans, policies, response/relief efforts</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4" name="TextBox 3">
            <a:extLst>
              <a:ext uri="{FF2B5EF4-FFF2-40B4-BE49-F238E27FC236}">
                <a16:creationId xmlns:a16="http://schemas.microsoft.com/office/drawing/2014/main" id="{7BB49C36-A30D-FC31-43DA-9F276C82F588}"/>
              </a:ext>
            </a:extLst>
          </p:cNvPr>
          <p:cNvSpPr txBox="1"/>
          <p:nvPr/>
        </p:nvSpPr>
        <p:spPr>
          <a:xfrm>
            <a:off x="122351" y="1136929"/>
            <a:ext cx="11884090"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P" sz="9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900" b="1" i="0" u="none" strike="noStrike" kern="1200" cap="none" spc="0" normalizeH="0" baseline="0" noProof="0" dirty="0">
                <a:ln>
                  <a:noFill/>
                </a:ln>
                <a:solidFill>
                  <a:srgbClr val="5B9BD5">
                    <a:lumMod val="50000"/>
                  </a:srgbClr>
                </a:solidFill>
                <a:effectLst/>
                <a:uLnTx/>
                <a:uFillTx/>
                <a:latin typeface="Avenir Next LT Pro" panose="020B0504020202020204" pitchFamily="34" charset="77"/>
                <a:ea typeface="+mn-ea"/>
                <a:cs typeface="+mn-cs"/>
              </a:rPr>
              <a:t> </a:t>
            </a:r>
            <a:r>
              <a:rPr kumimoji="0" lang="en-CA" sz="9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Economic and non-economic triggers due to desertification, affected people start to migrate (i.e., livelihoods rely on agriculture to they must alter their professions and move into cities), declines in agricultural and livestock productivity, loss of forest land, deteriorating infrastructure, scarcity of water-sources and sustained periods of drought, salinization, soil erosion, deterioration of living environment and impoverishment of population</a:t>
            </a:r>
            <a:endParaRPr kumimoji="0" lang="en-NP" sz="9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
        <p:nvSpPr>
          <p:cNvPr id="2" name="Rectangle 1">
            <a:extLst>
              <a:ext uri="{FF2B5EF4-FFF2-40B4-BE49-F238E27FC236}">
                <a16:creationId xmlns:a16="http://schemas.microsoft.com/office/drawing/2014/main" id="{8775853E-6355-9AF1-2743-A1F599916777}"/>
              </a:ext>
            </a:extLst>
          </p:cNvPr>
          <p:cNvSpPr/>
          <p:nvPr/>
        </p:nvSpPr>
        <p:spPr>
          <a:xfrm>
            <a:off x="157481" y="6222283"/>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4. </a:t>
            </a:r>
            <a:r>
              <a:rPr kumimoji="0" lang="en-CA" sz="1100" b="1" i="0" u="none" strike="noStrike" kern="1200" cap="none" spc="0" normalizeH="0" baseline="0" noProof="0" dirty="0">
                <a:ln>
                  <a:noFill/>
                </a:ln>
                <a:solidFill>
                  <a:prstClr val="white"/>
                </a:solidFill>
                <a:effectLst/>
                <a:uLnTx/>
                <a:uFillTx/>
                <a:latin typeface="Avenir Next LT Pro" panose="020B0504020202020204" pitchFamily="34" charset="77"/>
                <a:ea typeface="+mn-ea"/>
                <a:cs typeface="+mn-cs"/>
              </a:rPr>
              <a:t>RETREAT/RECOVERY</a:t>
            </a: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r>
              <a:rPr kumimoji="0" lang="en-CA" sz="1100" b="0" i="0" u="none" strike="noStrike" kern="1200" cap="none" spc="0" normalizeH="0" baseline="0" noProof="0" dirty="0">
                <a:ln>
                  <a:noFill/>
                </a:ln>
                <a:solidFill>
                  <a:prstClr val="white"/>
                </a:solidFill>
                <a:effectLst/>
                <a:uLnTx/>
                <a:uFillTx/>
                <a:latin typeface="Avenir Next LT Pro" panose="020B0504020202020204" pitchFamily="34" charset="77"/>
                <a:ea typeface="+mn-ea"/>
                <a:cs typeface="+mn-cs"/>
              </a:rPr>
              <a:t>Rebuilding, restoring of essential services, relocation and retreat where needed</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7" name="TextBox 6">
            <a:extLst>
              <a:ext uri="{FF2B5EF4-FFF2-40B4-BE49-F238E27FC236}">
                <a16:creationId xmlns:a16="http://schemas.microsoft.com/office/drawing/2014/main" id="{63410A0A-98F5-C987-E9A4-4485A47FFDE2}"/>
              </a:ext>
            </a:extLst>
          </p:cNvPr>
          <p:cNvSpPr txBox="1"/>
          <p:nvPr/>
        </p:nvSpPr>
        <p:spPr>
          <a:xfrm>
            <a:off x="126745" y="6457681"/>
            <a:ext cx="11809449" cy="230832"/>
          </a:xfrm>
          <a:prstGeom prst="rect">
            <a:avLst/>
          </a:prstGeom>
          <a:noFill/>
        </p:spPr>
        <p:txBody>
          <a:bodyPr wrap="square" rtlCol="0">
            <a:spAutoFit/>
          </a:bodyPr>
          <a:lstStyle>
            <a:defPPr>
              <a:defRPr lang="en-NP"/>
            </a:defPPr>
            <a:lvl1pPr marR="0" lvl="0" indent="0" algn="just" fontAlgn="auto">
              <a:lnSpc>
                <a:spcPct val="100000"/>
              </a:lnSpc>
              <a:spcBef>
                <a:spcPts val="0"/>
              </a:spcBef>
              <a:spcAft>
                <a:spcPts val="0"/>
              </a:spcAft>
              <a:buClrTx/>
              <a:buSzTx/>
              <a:buFontTx/>
              <a:buNone/>
              <a:tabLst/>
              <a:defRPr kumimoji="0" sz="900" b="1" u="none" strike="noStrike" cap="none" spc="0" normalizeH="0" baseline="0">
                <a:ln>
                  <a:noFill/>
                </a:ln>
                <a:solidFill>
                  <a:schemeClr val="accent5">
                    <a:lumMod val="50000"/>
                  </a:schemeClr>
                </a:solidFill>
                <a:effectLst/>
                <a:uLnTx/>
                <a:uFillTx/>
                <a:latin typeface="Avenir Next LT Pro" panose="020B0504020202020204" pitchFamily="34" charset="77"/>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P" sz="9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9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 Rural exodus (mid-late stages) rehabilitation and livelihood support, reduced resistance of living beings (humans, flora, fauna), water/food security recovery. </a:t>
            </a:r>
            <a:endParaRPr kumimoji="0" lang="en-NP" sz="9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pic>
        <p:nvPicPr>
          <p:cNvPr id="8" name="Picture 4" descr="Beautiful scenic travel destination with sand dunes and desert with bright sky and mountains in landscape. Concept of desertification and climate change for global warming.">
            <a:extLst>
              <a:ext uri="{FF2B5EF4-FFF2-40B4-BE49-F238E27FC236}">
                <a16:creationId xmlns:a16="http://schemas.microsoft.com/office/drawing/2014/main" id="{F0695581-09BD-1E36-B341-3F10C89FC8E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40392"/>
            <a:ext cx="12192000" cy="7937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653DCE5-316C-EC1A-F6B2-B393F93892F8}"/>
              </a:ext>
            </a:extLst>
          </p:cNvPr>
          <p:cNvSpPr/>
          <p:nvPr/>
        </p:nvSpPr>
        <p:spPr>
          <a:xfrm>
            <a:off x="-1" y="-36559"/>
            <a:ext cx="12191999" cy="78989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F484EC0-2F52-5030-A187-404BD2C8CC7A}"/>
              </a:ext>
            </a:extLst>
          </p:cNvPr>
          <p:cNvSpPr txBox="1"/>
          <p:nvPr/>
        </p:nvSpPr>
        <p:spPr>
          <a:xfrm>
            <a:off x="217714" y="114937"/>
            <a:ext cx="3507692"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5B9BD5">
                    <a:lumMod val="20000"/>
                    <a:lumOff val="80000"/>
                  </a:srgbClr>
                </a:solidFill>
                <a:effectLst/>
                <a:uLnTx/>
                <a:uFillTx/>
                <a:latin typeface="Lucida Sans" panose="020B0602030504020204" pitchFamily="34" charset="77"/>
                <a:ea typeface="+mn-ea"/>
                <a:cs typeface="+mn-cs"/>
              </a:rPr>
              <a:t>DESERTIFICATION</a:t>
            </a:r>
            <a:endPar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endParaRPr>
          </a:p>
        </p:txBody>
      </p:sp>
    </p:spTree>
    <p:extLst>
      <p:ext uri="{BB962C8B-B14F-4D97-AF65-F5344CB8AC3E}">
        <p14:creationId xmlns:p14="http://schemas.microsoft.com/office/powerpoint/2010/main" val="2490016866"/>
      </p:ext>
    </p:extLst>
  </p:cSld>
  <p:clrMapOvr>
    <a:masterClrMapping/>
  </p:clrMapOvr>
  <p:extLst>
    <p:ext uri="{6950BFC3-D8DA-4A85-94F7-54DA5524770B}">
      <p188:commentRel xmlns:p188="http://schemas.microsoft.com/office/powerpoint/2018/8/main" r:id="rId3"/>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lush green hillside covered in lots of trees">
            <a:extLst>
              <a:ext uri="{FF2B5EF4-FFF2-40B4-BE49-F238E27FC236}">
                <a16:creationId xmlns:a16="http://schemas.microsoft.com/office/drawing/2014/main" id="{F5C35EF8-8146-9DA2-0702-A219DE8F391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53287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2CAC72-AEAA-DB77-8B2E-3BB11E2ACAC7}"/>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5" name="Rectangle 4">
            <a:extLst>
              <a:ext uri="{FF2B5EF4-FFF2-40B4-BE49-F238E27FC236}">
                <a16:creationId xmlns:a16="http://schemas.microsoft.com/office/drawing/2014/main" id="{9DCE3C5D-B0B2-2001-4736-7D0C8CEBDF4C}"/>
              </a:ext>
            </a:extLst>
          </p:cNvPr>
          <p:cNvSpPr/>
          <p:nvPr/>
        </p:nvSpPr>
        <p:spPr>
          <a:xfrm rot="10800000">
            <a:off x="-2" y="-4800"/>
            <a:ext cx="5328746" cy="6858000"/>
          </a:xfrm>
          <a:prstGeom prst="rect">
            <a:avLst/>
          </a:prstGeom>
          <a:gradFill>
            <a:gsLst>
              <a:gs pos="2000">
                <a:schemeClr val="tx1"/>
              </a:gs>
              <a:gs pos="61000">
                <a:schemeClr val="tx1">
                  <a:lumMod val="75000"/>
                  <a:lumOff val="25000"/>
                  <a:alpha val="15000"/>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F44C806-447C-09AC-3D3E-82F42625691C}"/>
              </a:ext>
            </a:extLst>
          </p:cNvPr>
          <p:cNvSpPr txBox="1"/>
          <p:nvPr/>
        </p:nvSpPr>
        <p:spPr>
          <a:xfrm>
            <a:off x="137528" y="2274275"/>
            <a:ext cx="4297835" cy="1323439"/>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0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Forest and land degradation</a:t>
            </a:r>
          </a:p>
        </p:txBody>
      </p:sp>
      <p:sp>
        <p:nvSpPr>
          <p:cNvPr id="7" name="TextBox 6">
            <a:extLst>
              <a:ext uri="{FF2B5EF4-FFF2-40B4-BE49-F238E27FC236}">
                <a16:creationId xmlns:a16="http://schemas.microsoft.com/office/drawing/2014/main" id="{5AE2053E-C254-E0E2-B895-8DD28A7D8D87}"/>
              </a:ext>
            </a:extLst>
          </p:cNvPr>
          <p:cNvSpPr txBox="1"/>
          <p:nvPr/>
        </p:nvSpPr>
        <p:spPr>
          <a:xfrm>
            <a:off x="137531" y="5170209"/>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8" name="TextBox 7">
            <a:extLst>
              <a:ext uri="{FF2B5EF4-FFF2-40B4-BE49-F238E27FC236}">
                <a16:creationId xmlns:a16="http://schemas.microsoft.com/office/drawing/2014/main" id="{33BAB7FA-9055-B76A-ACE5-DDF9F7FA828C}"/>
              </a:ext>
            </a:extLst>
          </p:cNvPr>
          <p:cNvSpPr txBox="1"/>
          <p:nvPr/>
        </p:nvSpPr>
        <p:spPr>
          <a:xfrm>
            <a:off x="137531" y="4222293"/>
            <a:ext cx="4831591" cy="738664"/>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venir Next LT Pro" panose="020B0504020202020204" pitchFamily="34" charset="77"/>
                <a:ea typeface="+mn-ea"/>
                <a:cs typeface="+mn-cs"/>
              </a:rPr>
              <a:t>Angola, Benin, Cote D’Ivoire, DRC, Gabon, Ghana, Lesotho, Malawi, Mali, South Sudan, Togo, Uganda, Lao PDR, Malaysia, Philippines</a:t>
            </a:r>
            <a:endParaRPr kumimoji="0" lang="en-NP"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10" name="TextBox 9">
            <a:extLst>
              <a:ext uri="{FF2B5EF4-FFF2-40B4-BE49-F238E27FC236}">
                <a16:creationId xmlns:a16="http://schemas.microsoft.com/office/drawing/2014/main" id="{1DC74F6F-F327-8AEA-E8A4-61E0CD7D702D}"/>
              </a:ext>
            </a:extLst>
          </p:cNvPr>
          <p:cNvSpPr txBox="1"/>
          <p:nvPr/>
        </p:nvSpPr>
        <p:spPr>
          <a:xfrm>
            <a:off x="5466271" y="112144"/>
            <a:ext cx="6483991" cy="69711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P" sz="1300" b="1"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Angola</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 Effects of climate change have resulted in fires due to agricultural practices, hunting exploitative practices of inert materials.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P" sz="1300" b="1"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Côte D’Ivoire: </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Land and forest degradation have had direct consequences for agriculture, including shorter average vegetative growth periods, weaker biomass growth, reduced productive potential of ecosystems and less arable land, all due to land degradation, greater exposure of plants to water stress and reduced volume of surface water in most regions.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P" sz="1300" b="1"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Democratic Republic of the Congo: </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Decreased rainfall and number of rainy </a:t>
            </a:r>
            <a:r>
              <a:rPr kumimoji="0" lang="en-US" sz="13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days </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have resulted in the loss of around 0.4 per cent of Miombo/Katanga forests in 2000, and to date, the country has lost more than 0.8 per cent of its forest. Current climate trends show that by 2030, the DRC is likely to lose up to 1 per cent of its forest cover.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P" sz="1300" b="1"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Mali: </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Land degradation and misuse of natural resources have costed 20 per cent of GDP every year. Croplands are increasingly affected by water and wind erosion, chemical degradation, physical soil degradation, biological degradation, decline in local cultivated varieties and mixed cropping systems, and water degradation due to runoff (surface water pollution).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P" sz="1300" b="1"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Malaysia: </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Maintains at least 50 per cent of the country’s land area consisting of forests and tree cover, in line with their 1992 Earth Summit commitment. This includes permanent reserved forests / forest reserves / permanent forest estates, state land forests and totally protected areas.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P" sz="1300" b="1"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Philippines: </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As of 2010, the Philippines had already lost 60 per cent of its total forest cover. Out of its 16.9 million hectares of forestlands in 1934, approximately 6.84 million hectares remain.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P" sz="1300" b="1"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Uganda: </a:t>
            </a:r>
            <a:r>
              <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Annual forest cover loss was 2.2 per cent of total forest cover over the period 1990 to 2020 due to deforestation. Extreme climatic events such as droughts, windstorms and floods can destroy trees on a massive scale, as observed in Bwindi Impenetrable National Park.</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NP" sz="13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4463906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12BA88-B842-41AE-0E97-AD4EA6F9CBA7}"/>
              </a:ext>
            </a:extLst>
          </p:cNvPr>
          <p:cNvSpPr/>
          <p:nvPr/>
        </p:nvSpPr>
        <p:spPr>
          <a:xfrm>
            <a:off x="107301" y="763554"/>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1. SCOPING AND ASSESSMENT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Evaluating potential impacts and specific vulnerabilities)</a:t>
            </a:r>
            <a:endPar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2653762200"/>
              </p:ext>
            </p:extLst>
          </p:nvPr>
        </p:nvGraphicFramePr>
        <p:xfrm>
          <a:off x="107301" y="1258724"/>
          <a:ext cx="11884090" cy="5473830"/>
        </p:xfrm>
        <a:graphic>
          <a:graphicData uri="http://schemas.openxmlformats.org/drawingml/2006/table">
            <a:tbl>
              <a:tblPr firstRow="1" bandRow="1">
                <a:tableStyleId>{5940675A-B579-460E-94D1-54222C63F5DA}</a:tableStyleId>
              </a:tblPr>
              <a:tblGrid>
                <a:gridCol w="3188349">
                  <a:extLst>
                    <a:ext uri="{9D8B030D-6E8A-4147-A177-3AD203B41FA5}">
                      <a16:colId xmlns:a16="http://schemas.microsoft.com/office/drawing/2014/main" val="2816558029"/>
                    </a:ext>
                  </a:extLst>
                </a:gridCol>
                <a:gridCol w="3834020">
                  <a:extLst>
                    <a:ext uri="{9D8B030D-6E8A-4147-A177-3AD203B41FA5}">
                      <a16:colId xmlns:a16="http://schemas.microsoft.com/office/drawing/2014/main" val="1300160662"/>
                    </a:ext>
                  </a:extLst>
                </a:gridCol>
                <a:gridCol w="4861721">
                  <a:extLst>
                    <a:ext uri="{9D8B030D-6E8A-4147-A177-3AD203B41FA5}">
                      <a16:colId xmlns:a16="http://schemas.microsoft.com/office/drawing/2014/main" val="3786587790"/>
                    </a:ext>
                  </a:extLst>
                </a:gridCol>
              </a:tblGrid>
              <a:tr h="272818">
                <a:tc>
                  <a:txBody>
                    <a:bodyPr/>
                    <a:lstStyle/>
                    <a:p>
                      <a:pPr>
                        <a:lnSpc>
                          <a:spcPct val="100000"/>
                        </a:lnSpc>
                      </a:pPr>
                      <a:r>
                        <a:rPr lang="en-NP" sz="95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00000"/>
                        </a:lnSpc>
                      </a:pPr>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00000"/>
                        </a:lnSpc>
                      </a:pPr>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5201012">
                <a:tc>
                  <a:txBody>
                    <a:bodyPr/>
                    <a:lstStyle/>
                    <a:p>
                      <a:pPr marL="228600" indent="-228600">
                        <a:lnSpc>
                          <a:spcPct val="100000"/>
                        </a:lnSpc>
                        <a:spcBef>
                          <a:spcPts val="200"/>
                        </a:spcBef>
                        <a:spcAft>
                          <a:spcPts val="200"/>
                        </a:spcAft>
                        <a:buFont typeface="+mj-lt"/>
                        <a:buAutoNum type="arabicPeriod"/>
                      </a:pPr>
                      <a:r>
                        <a:rPr lang="en-US" sz="950" b="1" dirty="0">
                          <a:solidFill>
                            <a:schemeClr val="accent5">
                              <a:lumMod val="50000"/>
                            </a:schemeClr>
                          </a:solidFill>
                          <a:latin typeface="Avenir Next LT Pro" panose="020B0504020202020204" pitchFamily="34" charset="77"/>
                        </a:rPr>
                        <a:t>Conduct monitoring &amp; risk analysis assessments</a:t>
                      </a:r>
                    </a:p>
                    <a:p>
                      <a:pPr marL="361950" lvl="1" indent="-228600">
                        <a:lnSpc>
                          <a:spcPct val="100000"/>
                        </a:lnSpc>
                        <a:spcBef>
                          <a:spcPts val="200"/>
                        </a:spcBef>
                        <a:spcAft>
                          <a:spcPts val="200"/>
                        </a:spcAft>
                        <a:buFont typeface="+mj-lt"/>
                        <a:buAutoNum type="alphaLcPeriod"/>
                      </a:pPr>
                      <a:r>
                        <a:rPr lang="en-US" sz="950" dirty="0">
                          <a:latin typeface="Avenir Next LT Pro" panose="020B0504020202020204" pitchFamily="34" charset="77"/>
                        </a:rPr>
                        <a:t>Establish early warning systems to monitor and predict indicators of land and forest degradation, allowing for timely response to emerging threats such as wildfire risks, pest outbreaks, or unsustainable land practices;</a:t>
                      </a:r>
                    </a:p>
                    <a:p>
                      <a:pPr marL="361950" lvl="1" indent="-228600">
                        <a:lnSpc>
                          <a:spcPct val="100000"/>
                        </a:lnSpc>
                        <a:spcBef>
                          <a:spcPts val="200"/>
                        </a:spcBef>
                        <a:spcAft>
                          <a:spcPts val="200"/>
                        </a:spcAft>
                        <a:buFont typeface="+mj-lt"/>
                        <a:buAutoNum type="alphaLcPeriod"/>
                      </a:pPr>
                      <a:r>
                        <a:rPr lang="en-US" sz="950" dirty="0">
                          <a:latin typeface="Avenir Next LT Pro" panose="020B0504020202020204" pitchFamily="34" charset="77"/>
                        </a:rPr>
                        <a:t>Monitor forest reference emission level (FREL) monitoring;</a:t>
                      </a:r>
                    </a:p>
                    <a:p>
                      <a:pPr marL="361950" lvl="1" indent="-228600">
                        <a:lnSpc>
                          <a:spcPct val="100000"/>
                        </a:lnSpc>
                        <a:spcBef>
                          <a:spcPts val="200"/>
                        </a:spcBef>
                        <a:spcAft>
                          <a:spcPts val="200"/>
                        </a:spcAft>
                        <a:buFont typeface="+mj-lt"/>
                        <a:buAutoNum type="alphaLcPeriod"/>
                      </a:pPr>
                      <a:r>
                        <a:rPr lang="en-US" sz="950" dirty="0">
                          <a:latin typeface="Avenir Next LT Pro" panose="020B0504020202020204" pitchFamily="34" charset="77"/>
                        </a:rPr>
                        <a:t>Carry out risk analysis and assessments using monitoring data utilizing land-use maps, wood tracking systems, national land coverage maps, forest degradation maps for selected forest reserves;</a:t>
                      </a:r>
                    </a:p>
                    <a:p>
                      <a:pPr marL="361950" marR="0" lvl="1" indent="-228600" algn="l" defTabSz="914400" rtl="0" eaLnBrk="1" fontAlgn="auto" latinLnBrk="0" hangingPunct="1">
                        <a:lnSpc>
                          <a:spcPct val="100000"/>
                        </a:lnSpc>
                        <a:spcBef>
                          <a:spcPts val="200"/>
                        </a:spcBef>
                        <a:spcAft>
                          <a:spcPts val="200"/>
                        </a:spcAft>
                        <a:buClrTx/>
                        <a:buSzTx/>
                        <a:buFont typeface="+mj-lt"/>
                        <a:buAutoNum type="alphaLcPeriod"/>
                        <a:tabLst/>
                        <a:defRPr/>
                      </a:pPr>
                      <a:r>
                        <a:rPr lang="en-US" sz="950" b="0" dirty="0">
                          <a:latin typeface="Avenir Next LT Pro" panose="020B0504020202020204" pitchFamily="34" charset="77"/>
                        </a:rPr>
                        <a:t>Identify the habitats, ecosystems, vulnerable areas, and any other species that can be aided.</a:t>
                      </a:r>
                    </a:p>
                    <a:p>
                      <a:pPr marL="361950" marR="0" lvl="1" indent="-228600" algn="l" defTabSz="914400" rtl="0" eaLnBrk="1" fontAlgn="auto" latinLnBrk="0" hangingPunct="1">
                        <a:lnSpc>
                          <a:spcPct val="100000"/>
                        </a:lnSpc>
                        <a:spcBef>
                          <a:spcPts val="200"/>
                        </a:spcBef>
                        <a:spcAft>
                          <a:spcPts val="200"/>
                        </a:spcAft>
                        <a:buClrTx/>
                        <a:buSzTx/>
                        <a:buFont typeface="+mj-lt"/>
                        <a:buAutoNum type="alphaLcPeriod"/>
                        <a:tabLst/>
                        <a:defRPr/>
                      </a:pPr>
                      <a:r>
                        <a:rPr lang="en-US" sz="950" b="0" dirty="0">
                          <a:latin typeface="Avenir Next LT Pro" panose="020B0504020202020204" pitchFamily="34" charset="77"/>
                        </a:rPr>
                        <a:t>Map hotspot areas</a:t>
                      </a:r>
                    </a:p>
                    <a:p>
                      <a:pPr marL="133350" marR="0" lvl="1" indent="0" algn="l" defTabSz="914400" rtl="0" eaLnBrk="1" fontAlgn="auto" latinLnBrk="0" hangingPunct="1">
                        <a:lnSpc>
                          <a:spcPct val="100000"/>
                        </a:lnSpc>
                        <a:spcBef>
                          <a:spcPts val="200"/>
                        </a:spcBef>
                        <a:spcAft>
                          <a:spcPts val="200"/>
                        </a:spcAft>
                        <a:buClrTx/>
                        <a:buSzTx/>
                        <a:buFont typeface="+mj-lt"/>
                        <a:buNone/>
                        <a:tabLst/>
                        <a:defRPr/>
                      </a:pPr>
                      <a:endParaRPr lang="en-US" sz="950" b="0" dirty="0">
                        <a:latin typeface="Avenir Next LT Pro" panose="020B0504020202020204" pitchFamily="34" charset="77"/>
                      </a:endParaRPr>
                    </a:p>
                    <a:p>
                      <a:pPr marL="228600" marR="0" lvl="0" indent="-228600" algn="l" defTabSz="914400" rtl="0" eaLnBrk="1" fontAlgn="auto" latinLnBrk="0" hangingPunct="1">
                        <a:lnSpc>
                          <a:spcPct val="100000"/>
                        </a:lnSpc>
                        <a:spcBef>
                          <a:spcPts val="200"/>
                        </a:spcBef>
                        <a:spcAft>
                          <a:spcPts val="200"/>
                        </a:spcAft>
                        <a:buClrTx/>
                        <a:buSzTx/>
                        <a:buFont typeface="+mj-lt"/>
                        <a:buAutoNum type="arabicPeriod"/>
                        <a:tabLst/>
                        <a:defRPr/>
                      </a:pPr>
                      <a:r>
                        <a:rPr lang="en-CA" sz="950" b="1" dirty="0">
                          <a:solidFill>
                            <a:schemeClr val="accent5">
                              <a:lumMod val="50000"/>
                            </a:schemeClr>
                          </a:solidFill>
                          <a:latin typeface="Avenir Next LT Pro" panose="020B0504020202020204" pitchFamily="34" charset="77"/>
                        </a:rPr>
                        <a:t>Research &amp; identify areas for capacity building</a:t>
                      </a:r>
                      <a:endParaRPr lang="en-NP" sz="950" b="1">
                        <a:solidFill>
                          <a:schemeClr val="accent5">
                            <a:lumMod val="50000"/>
                          </a:schemeClr>
                        </a:solidFill>
                        <a:latin typeface="Avenir Next LT Pro" panose="020B0504020202020204" pitchFamily="34" charset="77"/>
                      </a:endParaRPr>
                    </a:p>
                    <a:p>
                      <a:pPr marL="361950" marR="0" lvl="2" indent="-228600" algn="l" defTabSz="914400" rtl="0" eaLnBrk="1" fontAlgn="auto" latinLnBrk="0" hangingPunct="1">
                        <a:lnSpc>
                          <a:spcPct val="100000"/>
                        </a:lnSpc>
                        <a:spcBef>
                          <a:spcPts val="200"/>
                        </a:spcBef>
                        <a:spcAft>
                          <a:spcPts val="200"/>
                        </a:spcAft>
                        <a:buClrTx/>
                        <a:buSzTx/>
                        <a:buFont typeface="+mj-lt"/>
                        <a:buAutoNum type="alphaLcPeriod"/>
                        <a:tabLst/>
                        <a:defRPr/>
                      </a:pPr>
                      <a:r>
                        <a:rPr lang="en-US" sz="950" b="0" i="0" dirty="0">
                          <a:latin typeface="Avenir Next LT Pro" panose="020B0504020202020204" pitchFamily="34" charset="77"/>
                        </a:rPr>
                        <a:t>Conduct technical studies (e.g., Gabon would like to carry out studies on how its forests will adapt to climate change, valuation of forest carbon; management systems for phenomena related to forest degradation; population management during displacement/relocation);</a:t>
                      </a:r>
                    </a:p>
                    <a:p>
                      <a:pPr marL="361950" lvl="2" indent="-228600">
                        <a:lnSpc>
                          <a:spcPct val="100000"/>
                        </a:lnSpc>
                        <a:spcBef>
                          <a:spcPts val="200"/>
                        </a:spcBef>
                        <a:spcAft>
                          <a:spcPts val="200"/>
                        </a:spcAft>
                        <a:buFont typeface="+mj-lt"/>
                        <a:buAutoNum type="alphaLcPeriod"/>
                        <a:tabLst/>
                      </a:pPr>
                      <a:r>
                        <a:rPr lang="en-US" sz="950" b="0" i="0" dirty="0">
                          <a:latin typeface="Avenir Next LT Pro" panose="020B0504020202020204" pitchFamily="34" charset="77"/>
                        </a:rPr>
                        <a:t>Engage tropical ecology research, national scientific and technological research, and collaboration of institutes;</a:t>
                      </a:r>
                    </a:p>
                    <a:p>
                      <a:pPr marL="361950" lvl="2" indent="-228600">
                        <a:lnSpc>
                          <a:spcPct val="100000"/>
                        </a:lnSpc>
                        <a:spcBef>
                          <a:spcPts val="200"/>
                        </a:spcBef>
                        <a:spcAft>
                          <a:spcPts val="200"/>
                        </a:spcAft>
                        <a:buFont typeface="+mj-lt"/>
                        <a:buAutoNum type="alphaLcPeriod"/>
                        <a:tabLst/>
                      </a:pPr>
                      <a:r>
                        <a:rPr lang="en-US" sz="950" b="0" i="0" dirty="0">
                          <a:latin typeface="Avenir Next LT Pro" panose="020B0504020202020204" pitchFamily="34" charset="77"/>
                        </a:rPr>
                        <a:t>Research and assess carbon credit markets and possibility of engagement.</a:t>
                      </a:r>
                      <a:endParaRPr lang="en-NP" sz="950" b="0" i="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nSpc>
                          <a:spcPts val="160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Limited models and information</a:t>
                      </a:r>
                      <a:r>
                        <a:rPr lang="en-US" sz="950" dirty="0">
                          <a:latin typeface="Avenir Next LT Pro" panose="020B0504020202020204" pitchFamily="34" charset="77"/>
                        </a:rPr>
                        <a:t> of real-world dynamic situations to assess biodiversity impacts to a changing climate.</a:t>
                      </a:r>
                      <a:endParaRPr lang="en-CA" sz="950" dirty="0">
                        <a:latin typeface="Avenir Next LT Pro" panose="020B0504020202020204" pitchFamily="34" charset="77"/>
                      </a:endParaRPr>
                    </a:p>
                    <a:p>
                      <a:pPr marL="171450" indent="-171450">
                        <a:lnSpc>
                          <a:spcPts val="1600"/>
                        </a:lnSpc>
                        <a:spcBef>
                          <a:spcPts val="200"/>
                        </a:spcBef>
                        <a:spcAft>
                          <a:spcPts val="200"/>
                        </a:spcAft>
                        <a:buFont typeface="Arial" panose="020B0604020202020204" pitchFamily="34" charset="0"/>
                        <a:buChar char="•"/>
                      </a:pPr>
                      <a:r>
                        <a:rPr lang="en-CA" sz="950" b="1" dirty="0">
                          <a:solidFill>
                            <a:srgbClr val="203864"/>
                          </a:solidFill>
                          <a:latin typeface="Avenir Next LT Pro" panose="020B0504020202020204" pitchFamily="34" charset="77"/>
                        </a:rPr>
                        <a:t>Lack of up-to-date knowledge</a:t>
                      </a:r>
                      <a:r>
                        <a:rPr lang="en-CA" sz="950" dirty="0">
                          <a:latin typeface="Avenir Next LT Pro" panose="020B0504020202020204" pitchFamily="34" charset="77"/>
                        </a:rPr>
                        <a:t> of climate trends.</a:t>
                      </a:r>
                    </a:p>
                    <a:p>
                      <a:pPr marL="171450" indent="-171450">
                        <a:lnSpc>
                          <a:spcPts val="160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Lack of capacity/robust early warning system. </a:t>
                      </a:r>
                      <a:r>
                        <a:rPr lang="en-US" sz="950" dirty="0">
                          <a:latin typeface="Avenir Next LT Pro" panose="020B0504020202020204" pitchFamily="34" charset="77"/>
                        </a:rPr>
                        <a:t>Specifically, to address forestry and land degradation; for forestry incidents (warning of fires, landslides, erosion based on meteorological, hydrological, and oceanographic data, etc.)</a:t>
                      </a:r>
                    </a:p>
                    <a:p>
                      <a:pPr marL="171450" lvl="0" indent="-171450">
                        <a:lnSpc>
                          <a:spcPts val="160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Forest cover data</a:t>
                      </a:r>
                      <a:r>
                        <a:rPr lang="en-US" sz="950" dirty="0">
                          <a:latin typeface="Avenir Next LT Pro" panose="020B0504020202020204" pitchFamily="34" charset="77"/>
                        </a:rPr>
                        <a:t> is often outdated and fails to distinguish forests from plantations, leading to flawed conservation policies and management strategies.</a:t>
                      </a:r>
                    </a:p>
                    <a:p>
                      <a:pPr marL="171450" lvl="0" indent="-171450">
                        <a:lnSpc>
                          <a:spcPts val="160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Lack of good-quality data </a:t>
                      </a:r>
                      <a:r>
                        <a:rPr lang="en-US" sz="950" dirty="0">
                          <a:latin typeface="Avenir Next LT Pro" panose="020B0504020202020204" pitchFamily="34" charset="77"/>
                        </a:rPr>
                        <a:t>about the definition of a forest, the extent of forest cover, loss of forest, (un)sustainable yields.</a:t>
                      </a:r>
                    </a:p>
                    <a:p>
                      <a:pPr marL="171450" lvl="0" indent="-171450">
                        <a:lnSpc>
                          <a:spcPts val="160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Gap in monitoring </a:t>
                      </a:r>
                      <a:r>
                        <a:rPr lang="en-US" sz="950" dirty="0">
                          <a:latin typeface="Avenir Next LT Pro" panose="020B0504020202020204" pitchFamily="34" charset="77"/>
                        </a:rPr>
                        <a:t>the survival rate of planted trees/reforestation projects over time.</a:t>
                      </a:r>
                    </a:p>
                    <a:p>
                      <a:pPr marL="171450" indent="-171450">
                        <a:lnSpc>
                          <a:spcPts val="160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Limited information and knowledge of climate change impacts </a:t>
                      </a:r>
                      <a:r>
                        <a:rPr lang="en-US" sz="950" dirty="0">
                          <a:latin typeface="Avenir Next LT Pro" panose="020B0504020202020204" pitchFamily="34" charset="77"/>
                        </a:rPr>
                        <a:t>on vulnerable sectors including downscaled climate scenarios as well as limited technical knowledge and capacity of concerned sectors.</a:t>
                      </a:r>
                    </a:p>
                    <a:p>
                      <a:pPr marL="171450" indent="-171450">
                        <a:lnSpc>
                          <a:spcPts val="160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Absence of sectoral strategies, action plans, and indicators</a:t>
                      </a:r>
                      <a:r>
                        <a:rPr lang="en-US" sz="950" dirty="0">
                          <a:latin typeface="Avenir Next LT Pro" panose="020B0504020202020204" pitchFamily="34" charset="77"/>
                        </a:rPr>
                        <a:t> in most key sectors.</a:t>
                      </a:r>
                      <a:endParaRPr lang="en-CA" sz="950" dirty="0">
                        <a:latin typeface="Avenir Next LT Pro" panose="020B0504020202020204" pitchFamily="34" charset="77"/>
                      </a:endParaRPr>
                    </a:p>
                    <a:p>
                      <a:pPr marL="171450" indent="-171450">
                        <a:lnSpc>
                          <a:spcPts val="1600"/>
                        </a:lnSpc>
                        <a:spcBef>
                          <a:spcPts val="200"/>
                        </a:spcBef>
                        <a:spcAft>
                          <a:spcPts val="200"/>
                        </a:spcAft>
                        <a:buFont typeface="Arial" panose="020B0604020202020204" pitchFamily="34" charset="0"/>
                        <a:buChar char="•"/>
                      </a:pPr>
                      <a:r>
                        <a:rPr lang="en-CA" sz="950" b="1" dirty="0">
                          <a:solidFill>
                            <a:srgbClr val="203864"/>
                          </a:solidFill>
                          <a:latin typeface="Avenir Next LT Pro" panose="020B0504020202020204" pitchFamily="34" charset="77"/>
                        </a:rPr>
                        <a:t>Lack of best practice and climate smart technology </a:t>
                      </a:r>
                      <a:r>
                        <a:rPr lang="en-CA" sz="950" dirty="0">
                          <a:latin typeface="Avenir Next LT Pro" panose="020B0504020202020204" pitchFamily="34" charset="77"/>
                        </a:rPr>
                        <a:t>scaling-up.</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Indicators identification </a:t>
                      </a:r>
                      <a:r>
                        <a:rPr lang="en-US" sz="950" dirty="0">
                          <a:latin typeface="Avenir Next LT Pro" panose="020B0504020202020204" pitchFamily="34" charset="77"/>
                        </a:rPr>
                        <a:t>of deteriorating land/forest thresholds.</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Development of a hydro-climatic risk assessment system.</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Databank of biophysical, cartographic, and other data</a:t>
                      </a:r>
                      <a:r>
                        <a:rPr lang="en-US" sz="950" dirty="0">
                          <a:latin typeface="Avenir Next LT Pro" panose="020B0504020202020204" pitchFamily="34" charset="77"/>
                        </a:rPr>
                        <a:t>, as well as geographic information system on soils to guide public decisions and actions on sustainable land management.</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Projection system</a:t>
                      </a:r>
                      <a:r>
                        <a:rPr lang="en-US" sz="950" dirty="0">
                          <a:latin typeface="Avenir Next LT Pro" panose="020B0504020202020204" pitchFamily="34" charset="77"/>
                        </a:rPr>
                        <a:t> to monitor the evolution of land degradation, vegetation cover, and climate variability.</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Agrometeorological warning system </a:t>
                      </a:r>
                      <a:r>
                        <a:rPr lang="en-US" sz="950" dirty="0">
                          <a:latin typeface="Avenir Next LT Pro" panose="020B0504020202020204" pitchFamily="34" charset="77"/>
                        </a:rPr>
                        <a:t>to provide producers with reliable information on rainy season forecasts.</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Enhanced monitoring/surveillance brigades </a:t>
                      </a:r>
                      <a:r>
                        <a:rPr lang="en-US" sz="950" dirty="0">
                          <a:latin typeface="Avenir Next LT Pro" panose="020B0504020202020204" pitchFamily="34" charset="77"/>
                        </a:rPr>
                        <a:t>(training, provision of equipment, maintenance facilities at strategic sites).</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National databases on forest and land degradation</a:t>
                      </a:r>
                      <a:r>
                        <a:rPr lang="en-US" sz="950" dirty="0">
                          <a:latin typeface="Avenir Next LT Pro" panose="020B0504020202020204" pitchFamily="34" charset="77"/>
                        </a:rPr>
                        <a:t> status, information, etc.</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Technical support for the downscaling of global and regional climate impact and vulnerability assessments </a:t>
                      </a:r>
                      <a:r>
                        <a:rPr lang="en-US" sz="950" dirty="0">
                          <a:latin typeface="Avenir Next LT Pro" panose="020B0504020202020204" pitchFamily="34" charset="77"/>
                        </a:rPr>
                        <a:t>for forest sector to the national and local scale in a way that can support local and sector planning.</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Data gathering, monitoring and evaluation methodology </a:t>
                      </a:r>
                      <a:r>
                        <a:rPr lang="en-US" sz="950" dirty="0">
                          <a:latin typeface="Avenir Next LT Pro" panose="020B0504020202020204" pitchFamily="34" charset="77"/>
                        </a:rPr>
                        <a:t>to account the extent of deforestation and land degradation.</a:t>
                      </a:r>
                    </a:p>
                    <a:p>
                      <a:pPr marL="171450" indent="-171450">
                        <a:lnSpc>
                          <a:spcPts val="1150"/>
                        </a:lnSpc>
                        <a:spcBef>
                          <a:spcPts val="200"/>
                        </a:spcBef>
                        <a:spcAft>
                          <a:spcPts val="200"/>
                        </a:spcAft>
                        <a:buFont typeface="Arial" panose="020B0604020202020204" pitchFamily="34" charset="0"/>
                        <a:buChar char="•"/>
                      </a:pPr>
                      <a:r>
                        <a:rPr lang="en-US" sz="950" b="1" dirty="0">
                          <a:solidFill>
                            <a:srgbClr val="203864"/>
                          </a:solidFill>
                          <a:latin typeface="Avenir Next LT Pro" panose="020B0504020202020204" pitchFamily="34" charset="77"/>
                        </a:rPr>
                        <a:t>Spatial analysis of impacts </a:t>
                      </a:r>
                      <a:r>
                        <a:rPr lang="en-US" sz="950" dirty="0">
                          <a:latin typeface="Avenir Next LT Pro" panose="020B0504020202020204" pitchFamily="34" charset="77"/>
                        </a:rPr>
                        <a:t>of climate variability on forest cover, biodiversity loss, etc.</a:t>
                      </a:r>
                    </a:p>
                    <a:p>
                      <a:pPr marL="171450" marR="0" lvl="0" indent="-171450" algn="l" defTabSz="914400" rtl="0" eaLnBrk="1" fontAlgn="auto" latinLnBrk="0" hangingPunct="1">
                        <a:lnSpc>
                          <a:spcPts val="1150"/>
                        </a:lnSpc>
                        <a:spcBef>
                          <a:spcPts val="200"/>
                        </a:spcBef>
                        <a:spcAft>
                          <a:spcPts val="200"/>
                        </a:spcAft>
                        <a:buClrTx/>
                        <a:buSzTx/>
                        <a:buFont typeface="Arial" panose="020B0604020202020204" pitchFamily="34" charset="0"/>
                        <a:buChar char="•"/>
                        <a:tabLst/>
                        <a:defRPr/>
                      </a:pPr>
                      <a:r>
                        <a:rPr lang="en-US" sz="950" b="1" dirty="0">
                          <a:solidFill>
                            <a:srgbClr val="203864"/>
                          </a:solidFill>
                          <a:latin typeface="Avenir Next LT Pro" panose="020B0504020202020204" pitchFamily="34" charset="77"/>
                        </a:rPr>
                        <a:t>Using a participatory approach, study the possibilities of popularizing agroforestry systems </a:t>
                      </a:r>
                      <a:r>
                        <a:rPr lang="en-US" sz="950" dirty="0">
                          <a:latin typeface="Avenir Next LT Pro" panose="020B0504020202020204" pitchFamily="34" charset="77"/>
                        </a:rPr>
                        <a:t>based on fruit species, with a view to enabling producers to limit the reduction in their income due to the drop in food crop yields.</a:t>
                      </a:r>
                    </a:p>
                    <a:p>
                      <a:pPr marL="171450" marR="0" lvl="0" indent="-171450" algn="l" defTabSz="914400" rtl="0" eaLnBrk="1" fontAlgn="auto" latinLnBrk="0" hangingPunct="1">
                        <a:lnSpc>
                          <a:spcPts val="1150"/>
                        </a:lnSpc>
                        <a:spcBef>
                          <a:spcPts val="200"/>
                        </a:spcBef>
                        <a:spcAft>
                          <a:spcPts val="200"/>
                        </a:spcAft>
                        <a:buClrTx/>
                        <a:buSzTx/>
                        <a:buFont typeface="Arial" panose="020B0604020202020204" pitchFamily="34" charset="0"/>
                        <a:buChar char="•"/>
                        <a:tabLst/>
                        <a:defRPr/>
                      </a:pPr>
                      <a:r>
                        <a:rPr lang="en-US" sz="950" b="1" dirty="0">
                          <a:solidFill>
                            <a:srgbClr val="203864"/>
                          </a:solidFill>
                          <a:latin typeface="Avenir Next LT Pro" panose="020B0504020202020204" pitchFamily="34" charset="77"/>
                        </a:rPr>
                        <a:t>Further research into the relationship between climate change and agricultural exit strategies</a:t>
                      </a:r>
                      <a:r>
                        <a:rPr lang="en-US" sz="950" dirty="0">
                          <a:latin typeface="Avenir Next LT Pro" panose="020B0504020202020204" pitchFamily="34" charset="77"/>
                        </a:rPr>
                        <a:t>, such as migration and rural exodus.</a:t>
                      </a:r>
                    </a:p>
                    <a:p>
                      <a:pPr marL="171450" marR="0" lvl="0" indent="-171450" algn="l" defTabSz="914400" rtl="0" eaLnBrk="1" fontAlgn="auto" latinLnBrk="0" hangingPunct="1">
                        <a:lnSpc>
                          <a:spcPts val="1150"/>
                        </a:lnSpc>
                        <a:spcBef>
                          <a:spcPts val="200"/>
                        </a:spcBef>
                        <a:spcAft>
                          <a:spcPts val="200"/>
                        </a:spcAft>
                        <a:buClrTx/>
                        <a:buSzTx/>
                        <a:buFont typeface="Arial" panose="020B0604020202020204" pitchFamily="34" charset="0"/>
                        <a:buChar char="•"/>
                        <a:tabLst/>
                        <a:defRPr/>
                      </a:pPr>
                      <a:r>
                        <a:rPr lang="en-US" sz="950" b="1" dirty="0">
                          <a:solidFill>
                            <a:srgbClr val="203864"/>
                          </a:solidFill>
                          <a:latin typeface="Avenir Next LT Pro" panose="020B0504020202020204" pitchFamily="34" charset="77"/>
                        </a:rPr>
                        <a:t>Technical studies</a:t>
                      </a:r>
                      <a:r>
                        <a:rPr lang="en-US" sz="950" dirty="0">
                          <a:latin typeface="Avenir Next LT Pro" panose="020B0504020202020204" pitchFamily="34" charset="77"/>
                        </a:rPr>
                        <a:t>, e.g., forest adaptation and carbon credit markets.</a:t>
                      </a:r>
                    </a:p>
                    <a:p>
                      <a:pPr marL="171450" marR="0" lvl="0" indent="-171450" algn="l" defTabSz="914400" rtl="0" eaLnBrk="1" fontAlgn="auto" latinLnBrk="0" hangingPunct="1">
                        <a:lnSpc>
                          <a:spcPts val="1150"/>
                        </a:lnSpc>
                        <a:spcBef>
                          <a:spcPts val="200"/>
                        </a:spcBef>
                        <a:spcAft>
                          <a:spcPts val="200"/>
                        </a:spcAft>
                        <a:buClrTx/>
                        <a:buSzTx/>
                        <a:buFont typeface="Arial" panose="020B0604020202020204" pitchFamily="34" charset="0"/>
                        <a:buChar char="•"/>
                        <a:tabLst/>
                        <a:defRPr/>
                      </a:pPr>
                      <a:r>
                        <a:rPr lang="en-US" sz="950" b="1" dirty="0">
                          <a:solidFill>
                            <a:srgbClr val="203864"/>
                          </a:solidFill>
                          <a:latin typeface="Avenir Next LT Pro" panose="020B0504020202020204" pitchFamily="34" charset="77"/>
                        </a:rPr>
                        <a:t>Further study of carbon sequestration </a:t>
                      </a:r>
                      <a:r>
                        <a:rPr lang="en-US" sz="950" dirty="0">
                          <a:latin typeface="Avenir Next LT Pro" panose="020B0504020202020204" pitchFamily="34" charset="77"/>
                        </a:rPr>
                        <a:t>rate of indigenous trees (Philippines)</a:t>
                      </a:r>
                    </a:p>
                    <a:p>
                      <a:pPr marL="171450" marR="0" lvl="0" indent="-171450" algn="l" defTabSz="914400" rtl="0" eaLnBrk="1" fontAlgn="auto" latinLnBrk="0" hangingPunct="1">
                        <a:lnSpc>
                          <a:spcPts val="1150"/>
                        </a:lnSpc>
                        <a:spcBef>
                          <a:spcPts val="200"/>
                        </a:spcBef>
                        <a:spcAft>
                          <a:spcPts val="200"/>
                        </a:spcAft>
                        <a:buClrTx/>
                        <a:buSzTx/>
                        <a:buFont typeface="Arial" panose="020B0604020202020204" pitchFamily="34" charset="0"/>
                        <a:buChar char="•"/>
                        <a:tabLst/>
                        <a:defRPr/>
                      </a:pPr>
                      <a:r>
                        <a:rPr lang="en-US" sz="950" b="1" dirty="0">
                          <a:solidFill>
                            <a:srgbClr val="203864"/>
                          </a:solidFill>
                          <a:latin typeface="Avenir Next LT Pro" panose="020B0504020202020204" pitchFamily="34" charset="77"/>
                        </a:rPr>
                        <a:t>Economic valuation </a:t>
                      </a:r>
                      <a:r>
                        <a:rPr lang="en-US" sz="950" dirty="0">
                          <a:latin typeface="Avenir Next LT Pro" panose="020B0504020202020204" pitchFamily="34" charset="77"/>
                        </a:rPr>
                        <a:t>of forestry and ecosystem.</a:t>
                      </a:r>
                    </a:p>
                    <a:p>
                      <a:pPr marL="171450" marR="0" lvl="0" indent="-171450" algn="l" defTabSz="914400" rtl="0" eaLnBrk="1" fontAlgn="auto" latinLnBrk="0" hangingPunct="1">
                        <a:lnSpc>
                          <a:spcPts val="1150"/>
                        </a:lnSpc>
                        <a:spcBef>
                          <a:spcPts val="200"/>
                        </a:spcBef>
                        <a:spcAft>
                          <a:spcPts val="200"/>
                        </a:spcAft>
                        <a:buClrTx/>
                        <a:buSzTx/>
                        <a:buFont typeface="Arial" panose="020B0604020202020204" pitchFamily="34" charset="0"/>
                        <a:buChar char="•"/>
                        <a:tabLst/>
                        <a:defRPr/>
                      </a:pPr>
                      <a:r>
                        <a:rPr lang="en-US" sz="950" b="1" dirty="0">
                          <a:solidFill>
                            <a:schemeClr val="accent5">
                              <a:lumMod val="50000"/>
                            </a:schemeClr>
                          </a:solidFill>
                          <a:latin typeface="Avenir Next LT Pro" panose="020B0504020202020204" pitchFamily="34" charset="77"/>
                        </a:rPr>
                        <a:t>Quantification of carbon sinks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4134908"/>
                  </a:ext>
                </a:extLst>
              </a:tr>
            </a:tbl>
          </a:graphicData>
        </a:graphic>
      </p:graphicFrame>
      <p:sp>
        <p:nvSpPr>
          <p:cNvPr id="7" name="TextBox 6">
            <a:extLst>
              <a:ext uri="{FF2B5EF4-FFF2-40B4-BE49-F238E27FC236}">
                <a16:creationId xmlns:a16="http://schemas.microsoft.com/office/drawing/2014/main" id="{4D13D1AD-8993-680D-E588-00D74B8FF66C}"/>
              </a:ext>
            </a:extLst>
          </p:cNvPr>
          <p:cNvSpPr txBox="1"/>
          <p:nvPr/>
        </p:nvSpPr>
        <p:spPr>
          <a:xfrm>
            <a:off x="181688" y="1018178"/>
            <a:ext cx="11836335" cy="230832"/>
          </a:xfrm>
          <a:prstGeom prst="rect">
            <a:avLst/>
          </a:prstGeom>
          <a:noFill/>
        </p:spPr>
        <p:txBody>
          <a:bodyPr wrap="square" lIns="91440" tIns="45720" rIns="91440" bIns="45720" rtlCol="0" anchor="t">
            <a:spAutoFit/>
          </a:bodyPr>
          <a:lstStyle>
            <a:defPPr>
              <a:defRPr lang="en-NP"/>
            </a:defPPr>
            <a:lvl1pPr marR="0" lvl="0" indent="0" algn="just" fontAlgn="auto">
              <a:lnSpc>
                <a:spcPct val="100000"/>
              </a:lnSpc>
              <a:spcBef>
                <a:spcPts val="0"/>
              </a:spcBef>
              <a:spcAft>
                <a:spcPts val="0"/>
              </a:spcAft>
              <a:buClrTx/>
              <a:buSzTx/>
              <a:buFontTx/>
              <a:buNone/>
              <a:tabLst/>
              <a:defRPr kumimoji="0" sz="900" b="1" u="none" strike="noStrike" cap="none" spc="0" normalizeH="0" baseline="0">
                <a:ln>
                  <a:noFill/>
                </a:ln>
                <a:solidFill>
                  <a:schemeClr val="accent5">
                    <a:lumMod val="50000"/>
                  </a:schemeClr>
                </a:solidFill>
                <a:effectLst/>
                <a:uLnTx/>
                <a:uFillTx/>
                <a:latin typeface="Avenir Next LT Pro" panose="020B0504020202020204" pitchFamily="34" charset="77"/>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NP" sz="900" b="1" i="0" u="none" strike="noStrike" kern="1200" cap="none" spc="0" normalizeH="0" baseline="0" noProof="0">
                <a:ln>
                  <a:noFill/>
                </a:ln>
                <a:solidFill>
                  <a:srgbClr val="203864"/>
                </a:solidFill>
                <a:effectLst/>
                <a:uLnTx/>
                <a:uFillTx/>
                <a:latin typeface="Avenir Next LT Pro"/>
                <a:ea typeface="+mn-ea"/>
                <a:cs typeface="+mn-cs"/>
              </a:rPr>
              <a:t>Triggers:</a:t>
            </a:r>
            <a:r>
              <a:rPr kumimoji="0" lang="en-CA" sz="900" b="0" i="0" u="none" strike="noStrike" kern="1200" cap="none" spc="0" normalizeH="0" baseline="0" noProof="0" dirty="0">
                <a:ln>
                  <a:noFill/>
                </a:ln>
                <a:solidFill>
                  <a:srgbClr val="203864"/>
                </a:solidFill>
                <a:effectLst/>
                <a:uLnTx/>
                <a:uFillTx/>
                <a:latin typeface="Avenir Next LT Pro"/>
                <a:ea typeface="+mn-ea"/>
                <a:cs typeface="+mn-cs"/>
              </a:rPr>
              <a:t> Increased average maximum temperature range (drought/extreme weather), projected loss of productive and habitable land/forestry, impacts on production, projected reduction in water supplies </a:t>
            </a:r>
            <a:endParaRPr kumimoji="0" lang="en-US" sz="900" b="0"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endParaRPr>
          </a:p>
        </p:txBody>
      </p:sp>
      <p:pic>
        <p:nvPicPr>
          <p:cNvPr id="3" name="Picture 2" descr="photography of tall trees at daytime">
            <a:extLst>
              <a:ext uri="{FF2B5EF4-FFF2-40B4-BE49-F238E27FC236}">
                <a16:creationId xmlns:a16="http://schemas.microsoft.com/office/drawing/2014/main" id="{FE6D2AED-E2D1-BCFF-A818-E27E43B38B6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
          <a:stretch/>
        </p:blipFill>
        <p:spPr bwMode="auto">
          <a:xfrm>
            <a:off x="-87682" y="-1"/>
            <a:ext cx="12279682" cy="7215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C6DD33B-7DCA-B030-C8DD-7042F5CE30F2}"/>
              </a:ext>
            </a:extLst>
          </p:cNvPr>
          <p:cNvSpPr/>
          <p:nvPr/>
        </p:nvSpPr>
        <p:spPr>
          <a:xfrm>
            <a:off x="0" y="-6751"/>
            <a:ext cx="12192000" cy="72832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87FEAE6-D270-9F5D-4563-E1CD7231838C}"/>
              </a:ext>
            </a:extLst>
          </p:cNvPr>
          <p:cNvSpPr txBox="1"/>
          <p:nvPr/>
        </p:nvSpPr>
        <p:spPr>
          <a:xfrm>
            <a:off x="217714" y="125447"/>
            <a:ext cx="658064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 AND FOREST DEGRADATION</a:t>
            </a:r>
          </a:p>
        </p:txBody>
      </p:sp>
    </p:spTree>
    <p:extLst>
      <p:ext uri="{BB962C8B-B14F-4D97-AF65-F5344CB8AC3E}">
        <p14:creationId xmlns:p14="http://schemas.microsoft.com/office/powerpoint/2010/main" val="9877476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4070001918"/>
              </p:ext>
            </p:extLst>
          </p:nvPr>
        </p:nvGraphicFramePr>
        <p:xfrm>
          <a:off x="75557" y="1036077"/>
          <a:ext cx="12040879" cy="5749798"/>
        </p:xfrm>
        <a:graphic>
          <a:graphicData uri="http://schemas.openxmlformats.org/drawingml/2006/table">
            <a:tbl>
              <a:tblPr firstRow="1" bandRow="1">
                <a:tableStyleId>{5940675A-B579-460E-94D1-54222C63F5DA}</a:tableStyleId>
              </a:tblPr>
              <a:tblGrid>
                <a:gridCol w="5391793">
                  <a:extLst>
                    <a:ext uri="{9D8B030D-6E8A-4147-A177-3AD203B41FA5}">
                      <a16:colId xmlns:a16="http://schemas.microsoft.com/office/drawing/2014/main" val="2816558029"/>
                    </a:ext>
                  </a:extLst>
                </a:gridCol>
                <a:gridCol w="2676525">
                  <a:extLst>
                    <a:ext uri="{9D8B030D-6E8A-4147-A177-3AD203B41FA5}">
                      <a16:colId xmlns:a16="http://schemas.microsoft.com/office/drawing/2014/main" val="1300160662"/>
                    </a:ext>
                  </a:extLst>
                </a:gridCol>
                <a:gridCol w="3972561">
                  <a:extLst>
                    <a:ext uri="{9D8B030D-6E8A-4147-A177-3AD203B41FA5}">
                      <a16:colId xmlns:a16="http://schemas.microsoft.com/office/drawing/2014/main" val="3786587790"/>
                    </a:ext>
                  </a:extLst>
                </a:gridCol>
              </a:tblGrid>
              <a:tr h="207535">
                <a:tc>
                  <a:txBody>
                    <a:bodyPr/>
                    <a:lstStyle/>
                    <a:p>
                      <a:r>
                        <a:rPr lang="en-NP" sz="87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87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87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5157188">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87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Develop policies, plans, technical capacities, and programmes</a:t>
                      </a:r>
                      <a:endParaRPr lang="en-US" sz="870" b="1" dirty="0">
                        <a:solidFill>
                          <a:srgbClr val="203864"/>
                        </a:solidFill>
                        <a:latin typeface="Avenir Next LT Pro" panose="020B0504020202020204" pitchFamily="34" charset="77"/>
                      </a:endParaRPr>
                    </a:p>
                    <a:p>
                      <a:pPr marL="266700" marR="0" lvl="1" indent="190500"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Action plans:</a:t>
                      </a:r>
                    </a:p>
                    <a:p>
                      <a:pPr marL="542925" marR="0" lvl="3"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70" b="0" i="0" dirty="0">
                          <a:solidFill>
                            <a:srgbClr val="203864"/>
                          </a:solidFill>
                          <a:latin typeface="Avenir Next LT Pro" panose="020B0504020202020204" pitchFamily="34" charset="77"/>
                        </a:rPr>
                        <a:t>Develop national climate action plan</a:t>
                      </a:r>
                      <a:r>
                        <a:rPr lang="en-US" sz="870" b="1" i="0" dirty="0">
                          <a:solidFill>
                            <a:srgbClr val="203864"/>
                          </a:solidFill>
                          <a:latin typeface="Avenir Next LT Pro" panose="020B0504020202020204" pitchFamily="34" charset="77"/>
                        </a:rPr>
                        <a:t> </a:t>
                      </a:r>
                      <a:r>
                        <a:rPr lang="en-US" sz="870" b="0" i="0" dirty="0">
                          <a:latin typeface="Avenir Next LT Pro" panose="020B0504020202020204" pitchFamily="34" charset="77"/>
                        </a:rPr>
                        <a:t>outlining adaptation and mitigation measures focusing on achieving the protection and rehabilitation of critical ecosystems, and the restoration of ecological services;</a:t>
                      </a:r>
                    </a:p>
                    <a:p>
                      <a:pPr marL="542925" marR="0" lvl="3"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70" b="0" i="0" dirty="0">
                          <a:solidFill>
                            <a:srgbClr val="203864"/>
                          </a:solidFill>
                          <a:latin typeface="Avenir Next LT Pro" panose="020B0504020202020204" pitchFamily="34" charset="77"/>
                        </a:rPr>
                        <a:t>Develop sustainable land management plan</a:t>
                      </a:r>
                      <a:r>
                        <a:rPr lang="en-US" sz="870" b="0" i="0" dirty="0">
                          <a:latin typeface="Avenir Next LT Pro" panose="020B0504020202020204" pitchFamily="34" charset="77"/>
                        </a:rPr>
                        <a:t>, demarcation of classified forests, the drafting of management plans (e.g., Plan </a:t>
                      </a:r>
                      <a:r>
                        <a:rPr lang="en-US" sz="870" b="0" i="0" dirty="0" err="1">
                          <a:latin typeface="Avenir Next LT Pro" panose="020B0504020202020204" pitchFamily="34" charset="77"/>
                        </a:rPr>
                        <a:t>d’Aménagement</a:t>
                      </a:r>
                      <a:r>
                        <a:rPr lang="en-US" sz="870" b="0" i="0" dirty="0">
                          <a:latin typeface="Avenir Next LT Pro" panose="020B0504020202020204" pitchFamily="34" charset="77"/>
                        </a:rPr>
                        <a:t> General, PAG, Mali) for classified forests, protected areas, and village massifs (e.g., Mali), and the registration of classified forests.</a:t>
                      </a:r>
                    </a:p>
                    <a:p>
                      <a:pPr marL="266700" marR="0" lvl="1" indent="190500"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Prepare national documents and plans</a:t>
                      </a:r>
                      <a:r>
                        <a:rPr lang="en-US" sz="870" b="0" i="0" dirty="0">
                          <a:solidFill>
                            <a:schemeClr val="tx1"/>
                          </a:solidFill>
                          <a:latin typeface="Avenir Next LT Pro" panose="020B0504020202020204" pitchFamily="34" charset="77"/>
                        </a:rPr>
                        <a:t>, </a:t>
                      </a:r>
                      <a:r>
                        <a:rPr lang="en-US" sz="870" b="0" i="0" dirty="0">
                          <a:latin typeface="Avenir Next LT Pro" panose="020B0504020202020204" pitchFamily="34" charset="77"/>
                        </a:rPr>
                        <a:t>along with corresponding programs/activities:</a:t>
                      </a:r>
                    </a:p>
                    <a:p>
                      <a:pPr marL="542925" marR="0" lvl="3"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70" b="0" i="0" dirty="0">
                          <a:latin typeface="Avenir Next LT Pro" panose="020B0504020202020204" pitchFamily="34" charset="77"/>
                        </a:rPr>
                        <a:t>National REDD+ strategy, transformation acceleration plans (e.g., </a:t>
                      </a:r>
                      <a:r>
                        <a:rPr lang="fr-FR" sz="870" b="0" i="0" dirty="0">
                          <a:latin typeface="Avenir Next LT Pro" panose="020B0504020202020204" pitchFamily="34" charset="77"/>
                        </a:rPr>
                        <a:t>Plan d’Accélération pour la Transformation, </a:t>
                      </a:r>
                      <a:r>
                        <a:rPr lang="en-US" sz="870" b="0" i="0" dirty="0">
                          <a:latin typeface="Avenir Next LT Pro" panose="020B0504020202020204" pitchFamily="34" charset="77"/>
                        </a:rPr>
                        <a:t>PAT, Gabon);</a:t>
                      </a:r>
                    </a:p>
                    <a:p>
                      <a:pPr marL="542925" marR="0" lvl="3"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70" b="0" i="0" dirty="0">
                          <a:latin typeface="Avenir Next LT Pro" panose="020B0504020202020204" pitchFamily="34" charset="77"/>
                        </a:rPr>
                        <a:t>National land allocation master plans;</a:t>
                      </a:r>
                    </a:p>
                    <a:p>
                      <a:pPr marL="542925" marR="0" lvl="3"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70" b="0" i="0" dirty="0">
                          <a:latin typeface="Avenir Next LT Pro" panose="020B0504020202020204" pitchFamily="34" charset="77"/>
                        </a:rPr>
                        <a:t>National strategy to reduce emissions from deforestation and forest degradation, foster conservation, sustainable management of forests, buffer zones of protected areas and other preserves, and enhancement of forest carbon stocks. </a:t>
                      </a:r>
                    </a:p>
                    <a:p>
                      <a:pPr marL="266700" marR="0" lvl="1" indent="190500"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Develop/enhance forestry code </a:t>
                      </a:r>
                    </a:p>
                    <a:p>
                      <a:pPr marL="71437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70" b="0" i="0" kern="1200" dirty="0">
                          <a:solidFill>
                            <a:schemeClr val="tx1"/>
                          </a:solidFill>
                          <a:latin typeface="Avenir Next LT Pro" panose="020B0504020202020204" pitchFamily="34" charset="77"/>
                          <a:ea typeface="+mn-ea"/>
                          <a:cs typeface="+mn-cs"/>
                        </a:rPr>
                        <a:t>To provide a framework for sustainable forest management; strengthening </a:t>
                      </a:r>
                      <a:r>
                        <a:rPr lang="en-US" sz="870" b="0" i="0" dirty="0">
                          <a:latin typeface="Avenir Next LT Pro" panose="020B0504020202020204" pitchFamily="34" charset="77"/>
                        </a:rPr>
                        <a:t>of integral protection of forests and protected areas (e.g., Malaysia, gazette forest areas as “Permanent Reserved Forest” and/or “Reserved Land).</a:t>
                      </a:r>
                    </a:p>
                    <a:p>
                      <a:pPr marL="266700" marR="0" lvl="1" indent="190500"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Set-up </a:t>
                      </a:r>
                      <a:r>
                        <a:rPr lang="en-US" sz="870" b="1" i="0" dirty="0" err="1">
                          <a:solidFill>
                            <a:schemeClr val="accent5">
                              <a:lumMod val="50000"/>
                            </a:schemeClr>
                          </a:solidFill>
                          <a:latin typeface="Avenir Next LT Pro" panose="020B0504020202020204" pitchFamily="34" charset="77"/>
                        </a:rPr>
                        <a:t>programmes</a:t>
                      </a:r>
                      <a:r>
                        <a:rPr lang="en-US" sz="870" b="1" i="0" dirty="0">
                          <a:solidFill>
                            <a:schemeClr val="accent5">
                              <a:lumMod val="50000"/>
                            </a:schemeClr>
                          </a:solidFill>
                          <a:latin typeface="Avenir Next LT Pro" panose="020B0504020202020204" pitchFamily="34" charset="77"/>
                        </a:rPr>
                        <a:t> to repair dunes and riverbanks</a:t>
                      </a:r>
                      <a:r>
                        <a:rPr lang="en-US" sz="870" b="0" i="0" dirty="0">
                          <a:solidFill>
                            <a:schemeClr val="accent5">
                              <a:lumMod val="50000"/>
                            </a:schemeClr>
                          </a:solidFill>
                          <a:latin typeface="Avenir Next LT Pro" panose="020B0504020202020204" pitchFamily="34" charset="77"/>
                        </a:rPr>
                        <a:t>, </a:t>
                      </a:r>
                      <a:r>
                        <a:rPr lang="en-US" sz="870" b="0" i="0" dirty="0">
                          <a:latin typeface="Avenir Next LT Pro" panose="020B0504020202020204" pitchFamily="34" charset="77"/>
                        </a:rPr>
                        <a:t>wetland preservation.</a:t>
                      </a:r>
                    </a:p>
                    <a:p>
                      <a:pPr marL="266700" marR="0" lvl="1" indent="190500"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Initiate participatory sustainable forest management </a:t>
                      </a:r>
                      <a:r>
                        <a:rPr lang="en-US" sz="870" b="0" i="0" dirty="0">
                          <a:latin typeface="Avenir Next LT Pro" panose="020B0504020202020204" pitchFamily="34" charset="77"/>
                        </a:rPr>
                        <a:t>with village forest managem</a:t>
                      </a:r>
                      <a:r>
                        <a:rPr lang="en-US" sz="870" b="0" dirty="0">
                          <a:latin typeface="Avenir Next LT Pro" panose="020B0504020202020204" pitchFamily="34" charset="77"/>
                        </a:rPr>
                        <a:t>ent plans.</a:t>
                      </a:r>
                    </a:p>
                    <a:p>
                      <a:pPr marL="266700" marR="0" lvl="1" indent="0" algn="l" defTabSz="914400" rtl="0" eaLnBrk="1" fontAlgn="auto" latinLnBrk="0" hangingPunct="1">
                        <a:lnSpc>
                          <a:spcPct val="100000"/>
                        </a:lnSpc>
                        <a:spcBef>
                          <a:spcPts val="0"/>
                        </a:spcBef>
                        <a:spcAft>
                          <a:spcPts val="0"/>
                        </a:spcAft>
                        <a:buClrTx/>
                        <a:buSzTx/>
                        <a:buFont typeface="+mj-lt"/>
                        <a:buNone/>
                        <a:tabLst/>
                        <a:defRPr/>
                      </a:pPr>
                      <a:endParaRPr lang="en-US" sz="870" b="0" dirty="0">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7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    Prepare </a:t>
                      </a:r>
                      <a:r>
                        <a:rPr kumimoji="0" lang="en-CA" sz="87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collaboration and finance measures</a:t>
                      </a:r>
                      <a:endParaRPr lang="en-CA" sz="870" b="1" dirty="0">
                        <a:solidFill>
                          <a:srgbClr val="203864"/>
                        </a:solidFill>
                        <a:latin typeface="Avenir Next LT Pro" panose="020B0504020202020204" pitchFamily="34" charset="77"/>
                      </a:endParaRPr>
                    </a:p>
                    <a:p>
                      <a:pPr marL="542925" marR="0" lvl="1" indent="-276225"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Facilitate the coordination and uniformity of governance policies </a:t>
                      </a:r>
                      <a:r>
                        <a:rPr lang="en-US" sz="870" b="0" i="0" dirty="0">
                          <a:latin typeface="Avenir Next LT Pro" panose="020B0504020202020204" pitchFamily="34" charset="77"/>
                        </a:rPr>
                        <a:t>of the sectors related to lands, mining, agriculture, and forestry between different levels of government (e.g., federal and state governments for Malaysia);</a:t>
                      </a:r>
                    </a:p>
                    <a:p>
                      <a:pPr marL="542925" marR="0" lvl="1" indent="-276225"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Ensure agency collaborations </a:t>
                      </a:r>
                      <a:r>
                        <a:rPr lang="en-US" sz="870" b="0" i="0" dirty="0">
                          <a:latin typeface="Avenir Next LT Pro" panose="020B0504020202020204" pitchFamily="34" charset="77"/>
                        </a:rPr>
                        <a:t>tasked with forest-cover monitoring and managing protected areas/national parks;</a:t>
                      </a:r>
                    </a:p>
                    <a:p>
                      <a:pPr marL="542925" marR="0" lvl="1" indent="-276225" algn="l" defTabSz="914400" rtl="0" eaLnBrk="1" fontAlgn="auto" latinLnBrk="0" hangingPunct="1">
                        <a:lnSpc>
                          <a:spcPct val="100000"/>
                        </a:lnSpc>
                        <a:spcBef>
                          <a:spcPts val="0"/>
                        </a:spcBef>
                        <a:spcAft>
                          <a:spcPts val="0"/>
                        </a:spcAft>
                        <a:buClrTx/>
                        <a:buSzTx/>
                        <a:buFont typeface="+mj-lt"/>
                        <a:buAutoNum type="alphaLcPeriod"/>
                        <a:tabLst/>
                        <a:defRPr/>
                      </a:pPr>
                      <a:r>
                        <a:rPr lang="en-CA" sz="870" b="1" i="0" dirty="0">
                          <a:solidFill>
                            <a:schemeClr val="accent5">
                              <a:lumMod val="50000"/>
                            </a:schemeClr>
                          </a:solidFill>
                          <a:latin typeface="Avenir Next LT Pro" panose="020B0504020202020204" pitchFamily="34" charset="77"/>
                        </a:rPr>
                        <a:t>Develop Forest Investment Programs </a:t>
                      </a:r>
                      <a:r>
                        <a:rPr lang="en-CA" sz="870" b="0" i="0" dirty="0">
                          <a:latin typeface="Avenir Next LT Pro" panose="020B0504020202020204" pitchFamily="34" charset="77"/>
                        </a:rPr>
                        <a:t>(e.g., PIF, Côte  D’Ivoire)  / forest management fund aimed at restoring the productivity of forest resources and managing them sustainably;</a:t>
                      </a:r>
                    </a:p>
                    <a:p>
                      <a:pPr marL="542925" marR="0" lvl="1" indent="-276225" algn="l" defTabSz="914400" rtl="0" eaLnBrk="1" fontAlgn="auto" latinLnBrk="0" hangingPunct="1">
                        <a:lnSpc>
                          <a:spcPct val="100000"/>
                        </a:lnSpc>
                        <a:spcBef>
                          <a:spcPts val="0"/>
                        </a:spcBef>
                        <a:spcAft>
                          <a:spcPts val="0"/>
                        </a:spcAft>
                        <a:buClrTx/>
                        <a:buSzTx/>
                        <a:buFont typeface="+mj-lt"/>
                        <a:buAutoNum type="alphaLcPeriod"/>
                        <a:tabLst/>
                        <a:defRPr/>
                      </a:pPr>
                      <a:r>
                        <a:rPr lang="en-CA" sz="870" b="1" i="0" dirty="0">
                          <a:solidFill>
                            <a:schemeClr val="accent5">
                              <a:lumMod val="50000"/>
                            </a:schemeClr>
                          </a:solidFill>
                          <a:latin typeface="Avenir Next LT Pro" panose="020B0504020202020204" pitchFamily="34" charset="77"/>
                        </a:rPr>
                        <a:t>Create incentives, secure land tenure and access right</a:t>
                      </a:r>
                      <a:r>
                        <a:rPr lang="en-CA" sz="870" b="1" i="0" dirty="0">
                          <a:solidFill>
                            <a:schemeClr val="tx1"/>
                          </a:solidFill>
                          <a:latin typeface="Avenir Next LT Pro" panose="020B0504020202020204" pitchFamily="34" charset="77"/>
                        </a:rPr>
                        <a:t>s </a:t>
                      </a:r>
                      <a:r>
                        <a:rPr lang="en-CA" sz="870" b="0" i="0" dirty="0">
                          <a:latin typeface="Avenir Next LT Pro" panose="020B0504020202020204" pitchFamily="34" charset="77"/>
                        </a:rPr>
                        <a:t>to create an environment conducive to transformation, and towards implementing zero-deforestation agriculture;</a:t>
                      </a:r>
                      <a:endParaRPr lang="en-US" sz="870" b="0" i="0" dirty="0">
                        <a:latin typeface="Avenir Next LT Pro" panose="020B0504020202020204" pitchFamily="34" charset="77"/>
                      </a:endParaRPr>
                    </a:p>
                    <a:p>
                      <a:pPr marL="542925" lvl="1" indent="-276225">
                        <a:buFont typeface="+mj-lt"/>
                        <a:buAutoNum type="alphaLcPeriod"/>
                      </a:pPr>
                      <a:r>
                        <a:rPr lang="en-US" sz="870" b="1" i="0" dirty="0">
                          <a:solidFill>
                            <a:schemeClr val="accent5">
                              <a:lumMod val="50000"/>
                            </a:schemeClr>
                          </a:solidFill>
                          <a:latin typeface="Avenir Next LT Pro" panose="020B0504020202020204" pitchFamily="34" charset="77"/>
                        </a:rPr>
                        <a:t>African Forest Landscape Restoration Initiative (AFR100) and the Great Green Wall</a:t>
                      </a:r>
                      <a:r>
                        <a:rPr lang="en-US" sz="870" b="0" i="0" dirty="0">
                          <a:solidFill>
                            <a:schemeClr val="accent5">
                              <a:lumMod val="50000"/>
                            </a:schemeClr>
                          </a:solidFill>
                          <a:latin typeface="Avenir Next LT Pro" panose="020B0504020202020204" pitchFamily="34" charset="77"/>
                        </a:rPr>
                        <a:t> </a:t>
                      </a:r>
                      <a:r>
                        <a:rPr lang="en-US" sz="870" b="0" i="0" dirty="0">
                          <a:latin typeface="Avenir Next LT Pro" panose="020B0504020202020204" pitchFamily="34" charset="77"/>
                        </a:rPr>
                        <a:t>for the Sahara and Sahel initiative.</a:t>
                      </a:r>
                    </a:p>
                    <a:p>
                      <a:pPr marL="266700" lvl="1" indent="0">
                        <a:buFont typeface="+mj-lt"/>
                        <a:buNone/>
                      </a:pPr>
                      <a:endParaRPr lang="en-US" sz="870" b="0" dirty="0">
                        <a:latin typeface="Avenir Next LT Pro" panose="020B0504020202020204" pitchFamily="34" charset="77"/>
                      </a:endParaRPr>
                    </a:p>
                    <a:p>
                      <a:pPr marL="85725" lvl="0" indent="-276225">
                        <a:buFont typeface="+mj-lt"/>
                        <a:buAutoNum type="arabicPeriod"/>
                      </a:pPr>
                      <a:r>
                        <a:rPr kumimoji="0" lang="en-US" sz="87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Empower communities, raise awareness, and build capacity</a:t>
                      </a:r>
                      <a:endParaRPr lang="en-US" sz="870" b="1" dirty="0">
                        <a:solidFill>
                          <a:srgbClr val="203864"/>
                        </a:solidFill>
                        <a:latin typeface="Avenir Next LT Pro" panose="020B0504020202020204" pitchFamily="34" charset="77"/>
                      </a:endParaRPr>
                    </a:p>
                    <a:p>
                      <a:pPr marL="5429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Promote community capacity building and local-led approaches </a:t>
                      </a:r>
                      <a:r>
                        <a:rPr lang="en-US" sz="870" b="0" i="0" dirty="0">
                          <a:latin typeface="Avenir Next LT Pro" panose="020B0504020202020204" pitchFamily="34" charset="77"/>
                        </a:rPr>
                        <a:t>to environmental </a:t>
                      </a:r>
                      <a:r>
                        <a:rPr lang="en-US" sz="870" b="0" dirty="0">
                          <a:latin typeface="Avenir Next LT Pro" panose="020B0504020202020204" pitchFamily="34" charset="77"/>
                        </a:rPr>
                        <a:t>and </a:t>
                      </a:r>
                      <a:r>
                        <a:rPr lang="en-US" sz="870" b="0" i="0" dirty="0">
                          <a:latin typeface="Avenir Next LT Pro" panose="020B0504020202020204" pitchFamily="34" charset="77"/>
                        </a:rPr>
                        <a:t>biodiversity issues related to land &amp; forest degradation;</a:t>
                      </a:r>
                    </a:p>
                    <a:p>
                      <a:pPr marL="5429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870" b="1" i="0" dirty="0">
                          <a:solidFill>
                            <a:schemeClr val="accent5">
                              <a:lumMod val="50000"/>
                            </a:schemeClr>
                          </a:solidFill>
                          <a:latin typeface="Avenir Next LT Pro" panose="020B0504020202020204" pitchFamily="34" charset="77"/>
                        </a:rPr>
                        <a:t>Launch land protection awareness-raising projects and programs</a:t>
                      </a:r>
                      <a:r>
                        <a:rPr lang="en-US" sz="870" b="0" i="0" dirty="0">
                          <a:solidFill>
                            <a:schemeClr val="accent5">
                              <a:lumMod val="50000"/>
                            </a:schemeClr>
                          </a:solidFill>
                          <a:latin typeface="Avenir Next LT Pro" panose="020B0504020202020204" pitchFamily="34" charset="77"/>
                        </a:rPr>
                        <a:t> </a:t>
                      </a:r>
                      <a:r>
                        <a:rPr lang="en-US" sz="870" b="0" i="0" dirty="0">
                          <a:latin typeface="Avenir Next LT Pro" panose="020B0504020202020204" pitchFamily="34" charset="77"/>
                        </a:rPr>
                        <a:t>implemented by the public, private, and NGO sectors.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nSpc>
                          <a:spcPts val="1250"/>
                        </a:lnSpc>
                        <a:buFont typeface="Arial" panose="020B0604020202020204" pitchFamily="34" charset="0"/>
                        <a:buChar char="•"/>
                      </a:pPr>
                      <a:r>
                        <a:rPr lang="en-US" sz="870" b="1" dirty="0">
                          <a:solidFill>
                            <a:srgbClr val="203864"/>
                          </a:solidFill>
                          <a:latin typeface="Avenir Next LT Pro" panose="020B0504020202020204" pitchFamily="34" charset="77"/>
                        </a:rPr>
                        <a:t>Gaps in national capacity </a:t>
                      </a:r>
                      <a:r>
                        <a:rPr lang="en-US" sz="870" dirty="0">
                          <a:solidFill>
                            <a:schemeClr val="tx1"/>
                          </a:solidFill>
                          <a:latin typeface="Avenir Next LT Pro" panose="020B0504020202020204" pitchFamily="34" charset="77"/>
                        </a:rPr>
                        <a:t>to mobilize resources.</a:t>
                      </a:r>
                    </a:p>
                    <a:p>
                      <a:pPr marL="171450" indent="-171450">
                        <a:lnSpc>
                          <a:spcPts val="1250"/>
                        </a:lnSpc>
                        <a:buFont typeface="Arial" panose="020B0604020202020204" pitchFamily="34" charset="0"/>
                        <a:buChar char="•"/>
                      </a:pPr>
                      <a:r>
                        <a:rPr lang="en-US" sz="870" b="1" dirty="0">
                          <a:solidFill>
                            <a:srgbClr val="203864"/>
                          </a:solidFill>
                          <a:latin typeface="Avenir Next LT Pro" panose="020B0504020202020204" pitchFamily="34" charset="77"/>
                        </a:rPr>
                        <a:t>Institutional fragmentation </a:t>
                      </a:r>
                      <a:r>
                        <a:rPr lang="en-US" sz="870" dirty="0">
                          <a:solidFill>
                            <a:schemeClr val="tx1"/>
                          </a:solidFill>
                          <a:latin typeface="Avenir Next LT Pro" panose="020B0504020202020204" pitchFamily="34" charset="77"/>
                        </a:rPr>
                        <a:t>and difficulties with effective policy implementation.</a:t>
                      </a:r>
                    </a:p>
                    <a:p>
                      <a:pPr marL="171450" indent="-171450">
                        <a:lnSpc>
                          <a:spcPts val="1250"/>
                        </a:lnSpc>
                        <a:buFont typeface="Arial" panose="020B0604020202020204" pitchFamily="34" charset="0"/>
                        <a:buChar char="•"/>
                      </a:pPr>
                      <a:r>
                        <a:rPr lang="en-US" sz="870" b="1" dirty="0">
                          <a:solidFill>
                            <a:srgbClr val="203864"/>
                          </a:solidFill>
                          <a:latin typeface="Avenir Next LT Pro" panose="020B0504020202020204" pitchFamily="34" charset="77"/>
                        </a:rPr>
                        <a:t>Limited access to climate finance</a:t>
                      </a:r>
                    </a:p>
                    <a:p>
                      <a:pPr marL="171450" indent="-171450">
                        <a:lnSpc>
                          <a:spcPts val="1250"/>
                        </a:lnSpc>
                        <a:buFont typeface="Arial" panose="020B0604020202020204" pitchFamily="34" charset="0"/>
                        <a:buChar char="•"/>
                      </a:pPr>
                      <a:r>
                        <a:rPr lang="en-US" sz="870" b="1" dirty="0">
                          <a:solidFill>
                            <a:srgbClr val="203864"/>
                          </a:solidFill>
                          <a:latin typeface="Avenir Next LT Pro" panose="020B0504020202020204" pitchFamily="34" charset="77"/>
                        </a:rPr>
                        <a:t>Inadequate individual technical capacity.</a:t>
                      </a:r>
                    </a:p>
                    <a:p>
                      <a:pPr marL="171450" indent="-171450">
                        <a:lnSpc>
                          <a:spcPts val="1250"/>
                        </a:lnSpc>
                        <a:buFont typeface="Arial" panose="020B0604020202020204" pitchFamily="34" charset="0"/>
                        <a:buChar char="•"/>
                      </a:pPr>
                      <a:r>
                        <a:rPr lang="en-US" sz="870" b="1" dirty="0">
                          <a:solidFill>
                            <a:srgbClr val="203864"/>
                          </a:solidFill>
                          <a:latin typeface="Avenir Next LT Pro" panose="020B0504020202020204" pitchFamily="34" charset="77"/>
                        </a:rPr>
                        <a:t>Inadequate legal frameworks </a:t>
                      </a:r>
                      <a:r>
                        <a:rPr lang="en-US" sz="870" dirty="0">
                          <a:solidFill>
                            <a:schemeClr val="tx1"/>
                          </a:solidFill>
                          <a:latin typeface="Avenir Next LT Pro" panose="020B0504020202020204" pitchFamily="34" charset="77"/>
                        </a:rPr>
                        <a:t>to manage land and forest resources especially at lower local governance (e.g., community ordinances and by-laws).</a:t>
                      </a:r>
                    </a:p>
                    <a:p>
                      <a:pPr marL="171450" indent="-171450">
                        <a:lnSpc>
                          <a:spcPts val="1250"/>
                        </a:lnSpc>
                        <a:buFont typeface="Arial" panose="020B0604020202020204" pitchFamily="34" charset="0"/>
                        <a:buChar char="•"/>
                      </a:pPr>
                      <a:r>
                        <a:rPr lang="en-US" sz="870" b="1" dirty="0">
                          <a:solidFill>
                            <a:srgbClr val="203864"/>
                          </a:solidFill>
                          <a:latin typeface="Avenir Next LT Pro" panose="020B0504020202020204" pitchFamily="34" charset="77"/>
                        </a:rPr>
                        <a:t>Weak cross-sectoral </a:t>
                      </a:r>
                      <a:r>
                        <a:rPr lang="en-US" sz="870" dirty="0">
                          <a:solidFill>
                            <a:schemeClr val="tx1"/>
                          </a:solidFill>
                          <a:latin typeface="Avenir Next LT Pro" panose="020B0504020202020204" pitchFamily="34" charset="77"/>
                        </a:rPr>
                        <a:t>coordination.</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Weak institutional capacity </a:t>
                      </a:r>
                      <a:r>
                        <a:rPr lang="en-US" sz="870" dirty="0">
                          <a:solidFill>
                            <a:schemeClr val="tx1"/>
                          </a:solidFill>
                          <a:latin typeface="Avenir Next LT Pro" panose="020B0504020202020204" pitchFamily="34" charset="77"/>
                        </a:rPr>
                        <a:t>to mainstream climate change into development plans or translate them into actionable measures at local level.</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Adaptation projects not covering </a:t>
                      </a:r>
                      <a:r>
                        <a:rPr lang="en-US" sz="870" dirty="0">
                          <a:solidFill>
                            <a:schemeClr val="tx1"/>
                          </a:solidFill>
                          <a:latin typeface="Avenir Next LT Pro" panose="020B0504020202020204" pitchFamily="34" charset="77"/>
                        </a:rPr>
                        <a:t>entire geographic needs (e.g., Togo reports projects cover only 2 out of 5 regions).</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CA" sz="870" b="1" dirty="0">
                          <a:solidFill>
                            <a:srgbClr val="203864"/>
                          </a:solidFill>
                          <a:latin typeface="Avenir Next LT Pro" panose="020B0504020202020204" pitchFamily="34" charset="77"/>
                        </a:rPr>
                        <a:t>Ecosystem based adaptation </a:t>
                      </a:r>
                      <a:r>
                        <a:rPr lang="en-CA" sz="870" dirty="0">
                          <a:solidFill>
                            <a:schemeClr val="tx1"/>
                          </a:solidFill>
                          <a:latin typeface="Avenir Next LT Pro" panose="020B0504020202020204" pitchFamily="34" charset="77"/>
                        </a:rPr>
                        <a:t>remains an untapped opportunity.</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CA" sz="870" b="1" dirty="0">
                          <a:solidFill>
                            <a:srgbClr val="203864"/>
                          </a:solidFill>
                          <a:latin typeface="Avenir Next LT Pro" panose="020B0504020202020204" pitchFamily="34" charset="77"/>
                        </a:rPr>
                        <a:t>Gap in erosion control.</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CA" sz="870" b="1" dirty="0">
                          <a:solidFill>
                            <a:srgbClr val="203864"/>
                          </a:solidFill>
                          <a:latin typeface="Avenir Next LT Pro" panose="020B0504020202020204" pitchFamily="34" charset="77"/>
                        </a:rPr>
                        <a:t>Gap in hydro-climatic risk assessment</a:t>
                      </a:r>
                      <a:r>
                        <a:rPr lang="en-CA" sz="870" b="1" dirty="0">
                          <a:solidFill>
                            <a:schemeClr val="tx1"/>
                          </a:solidFill>
                          <a:latin typeface="Avenir Next LT Pro" panose="020B0504020202020204" pitchFamily="34" charset="77"/>
                        </a:rPr>
                        <a:t> </a:t>
                      </a:r>
                      <a:r>
                        <a:rPr lang="en-CA" sz="870" dirty="0">
                          <a:solidFill>
                            <a:schemeClr val="tx1"/>
                          </a:solidFill>
                          <a:latin typeface="Avenir Next LT Pro" panose="020B0504020202020204" pitchFamily="34" charset="77"/>
                        </a:rPr>
                        <a:t>systems.</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Unavailability</a:t>
                      </a:r>
                      <a:r>
                        <a:rPr lang="en-US" sz="870" dirty="0">
                          <a:solidFill>
                            <a:schemeClr val="tx1"/>
                          </a:solidFill>
                          <a:latin typeface="Avenir Next LT Pro" panose="020B0504020202020204" pitchFamily="34" charset="77"/>
                        </a:rPr>
                        <a:t> of traditional seeds.</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Low prioritization </a:t>
                      </a:r>
                      <a:r>
                        <a:rPr lang="en-US" sz="870" dirty="0">
                          <a:solidFill>
                            <a:schemeClr val="tx1"/>
                          </a:solidFill>
                          <a:latin typeface="Avenir Next LT Pro" panose="020B0504020202020204" pitchFamily="34" charset="77"/>
                        </a:rPr>
                        <a:t>of climate interventions and response in terms of national budget.</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Limited technology </a:t>
                      </a:r>
                      <a:r>
                        <a:rPr lang="en-US" sz="870" dirty="0">
                          <a:solidFill>
                            <a:schemeClr val="tx1"/>
                          </a:solidFill>
                          <a:latin typeface="Avenir Next LT Pro" panose="020B0504020202020204" pitchFamily="34" charset="77"/>
                        </a:rPr>
                        <a:t>to carry out land use / land cover change especially for degraded forest resources.</a:t>
                      </a:r>
                    </a:p>
                    <a:p>
                      <a:pPr marL="171450" marR="0" lvl="0" indent="-171450" algn="l" defTabSz="914400" rtl="0" eaLnBrk="1" fontAlgn="auto" latinLnBrk="0" hangingPunct="1">
                        <a:lnSpc>
                          <a:spcPts val="12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Lack of access </a:t>
                      </a:r>
                      <a:r>
                        <a:rPr lang="en-US" sz="870" dirty="0">
                          <a:solidFill>
                            <a:schemeClr val="tx1"/>
                          </a:solidFill>
                          <a:latin typeface="Avenir Next LT Pro" panose="020B0504020202020204" pitchFamily="34" charset="77"/>
                        </a:rPr>
                        <a:t>to appropriate technologies</a:t>
                      </a:r>
                    </a:p>
                    <a:p>
                      <a:pPr marL="171450" indent="-171450">
                        <a:lnSpc>
                          <a:spcPts val="1250"/>
                        </a:lnSpc>
                        <a:buFont typeface="Arial" panose="020B0604020202020204" pitchFamily="34" charset="0"/>
                        <a:buChar char="•"/>
                      </a:pPr>
                      <a:r>
                        <a:rPr lang="en-CA" sz="870" b="1" dirty="0">
                          <a:solidFill>
                            <a:srgbClr val="203864"/>
                          </a:solidFill>
                          <a:latin typeface="Avenir Next LT Pro" panose="020B0504020202020204" pitchFamily="34" charset="77"/>
                        </a:rPr>
                        <a:t>Lack of management and maintenance </a:t>
                      </a:r>
                      <a:r>
                        <a:rPr lang="en-CA" sz="870" dirty="0">
                          <a:solidFill>
                            <a:schemeClr val="tx1"/>
                          </a:solidFill>
                          <a:latin typeface="Avenir Next LT Pro" panose="020B0504020202020204" pitchFamily="34" charset="77"/>
                        </a:rPr>
                        <a:t>by farmers.</a:t>
                      </a:r>
                    </a:p>
                    <a:p>
                      <a:pPr marL="171450" indent="-171450">
                        <a:lnSpc>
                          <a:spcPts val="1250"/>
                        </a:lnSpc>
                        <a:buFont typeface="Arial" panose="020B0604020202020204" pitchFamily="34" charset="0"/>
                        <a:buChar char="•"/>
                      </a:pPr>
                      <a:r>
                        <a:rPr lang="en-CA" sz="870" b="1" dirty="0">
                          <a:solidFill>
                            <a:srgbClr val="203864"/>
                          </a:solidFill>
                          <a:latin typeface="Avenir Next LT Pro" panose="020B0504020202020204" pitchFamily="34" charset="77"/>
                        </a:rPr>
                        <a:t>Lacking public awareness.</a:t>
                      </a:r>
                      <a:endParaRPr lang="en-NP" sz="870" b="1">
                        <a:solidFill>
                          <a:srgbClr val="203864"/>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ts val="11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Build the capacity of stakeholders</a:t>
                      </a:r>
                      <a:r>
                        <a:rPr lang="en-US" sz="870" dirty="0">
                          <a:latin typeface="Avenir Next LT Pro" panose="020B0504020202020204" pitchFamily="34" charset="77"/>
                        </a:rPr>
                        <a:t> (communes, NGOs, private sector) to develop and submit sustainable land management (SLM) / climate change adaptation (CCA) projects to various financial mechanisms.</a:t>
                      </a:r>
                    </a:p>
                    <a:p>
                      <a:pPr marL="171450" marR="0" lvl="0" indent="-171450" algn="l" defTabSz="914400" rtl="0" eaLnBrk="1" fontAlgn="auto" latinLnBrk="0" hangingPunct="1">
                        <a:lnSpc>
                          <a:spcPts val="11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Create an official framework </a:t>
                      </a:r>
                      <a:r>
                        <a:rPr lang="en-US" sz="870" dirty="0">
                          <a:latin typeface="Avenir Next LT Pro" panose="020B0504020202020204" pitchFamily="34" charset="77"/>
                        </a:rPr>
                        <a:t>for dialogue and awareness-raising between spiritual leaders and the administrative authorities, to prevent social conflicts.</a:t>
                      </a:r>
                    </a:p>
                    <a:p>
                      <a:pPr marL="171450" marR="0" lvl="0" indent="-171450" algn="l" defTabSz="914400" rtl="0" eaLnBrk="1" fontAlgn="auto" latinLnBrk="0" hangingPunct="1">
                        <a:lnSpc>
                          <a:spcPts val="11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Finance resources </a:t>
                      </a:r>
                      <a:r>
                        <a:rPr lang="en-US" sz="870" dirty="0">
                          <a:latin typeface="Avenir Next LT Pro" panose="020B0504020202020204" pitchFamily="34" charset="77"/>
                        </a:rPr>
                        <a:t>for the effective implementation of national forestry, SLM, and climate change adaptation policies/projects.</a:t>
                      </a:r>
                    </a:p>
                    <a:p>
                      <a:pPr marL="171450" marR="0" lvl="0" indent="-171450" algn="l" defTabSz="914400" rtl="0" eaLnBrk="1" fontAlgn="auto" latinLnBrk="0" hangingPunct="1">
                        <a:lnSpc>
                          <a:spcPts val="11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Access to </a:t>
                      </a:r>
                      <a:r>
                        <a:rPr lang="en-US" sz="870" dirty="0">
                          <a:latin typeface="Avenir Next LT Pro" panose="020B0504020202020204" pitchFamily="34" charset="77"/>
                        </a:rPr>
                        <a:t>international and regional technologies and know-how</a:t>
                      </a:r>
                    </a:p>
                    <a:p>
                      <a:pPr marL="171450" marR="0" lvl="0" indent="-171450" algn="l" defTabSz="914400" rtl="0" eaLnBrk="1" fontAlgn="auto" latinLnBrk="0" hangingPunct="1">
                        <a:lnSpc>
                          <a:spcPts val="1150"/>
                        </a:lnSpc>
                        <a:spcBef>
                          <a:spcPts val="0"/>
                        </a:spcBef>
                        <a:spcAft>
                          <a:spcPts val="0"/>
                        </a:spcAft>
                        <a:buClrTx/>
                        <a:buSzTx/>
                        <a:buFont typeface="Arial" panose="020B0604020202020204" pitchFamily="34" charset="0"/>
                        <a:buChar char="•"/>
                        <a:tabLst/>
                        <a:defRPr/>
                      </a:pPr>
                      <a:r>
                        <a:rPr lang="en-US" sz="870" dirty="0">
                          <a:latin typeface="Avenir Next LT Pro" panose="020B0504020202020204" pitchFamily="34" charset="77"/>
                        </a:rPr>
                        <a:t>Promote agricultural credits</a:t>
                      </a:r>
                    </a:p>
                    <a:p>
                      <a:pPr marL="171450" marR="0" lvl="0" indent="-171450" algn="l" defTabSz="914400" rtl="0" eaLnBrk="1" fontAlgn="auto" latinLnBrk="0" hangingPunct="1">
                        <a:lnSpc>
                          <a:spcPts val="11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Support for the implementation </a:t>
                      </a:r>
                      <a:r>
                        <a:rPr lang="en-US" sz="870" dirty="0">
                          <a:latin typeface="Avenir Next LT Pro" panose="020B0504020202020204" pitchFamily="34" charset="77"/>
                        </a:rPr>
                        <a:t>of requisite legal mechanisms.</a:t>
                      </a:r>
                    </a:p>
                    <a:p>
                      <a:pPr marL="171450" marR="0" lvl="0" indent="-171450" algn="l" defTabSz="914400" rtl="0" eaLnBrk="1" fontAlgn="auto" latinLnBrk="0" hangingPunct="1">
                        <a:lnSpc>
                          <a:spcPts val="1150"/>
                        </a:lnSpc>
                        <a:spcBef>
                          <a:spcPts val="0"/>
                        </a:spcBef>
                        <a:spcAft>
                          <a:spcPts val="0"/>
                        </a:spcAft>
                        <a:buClrTx/>
                        <a:buSzTx/>
                        <a:buFont typeface="Arial" panose="020B0604020202020204" pitchFamily="34" charset="0"/>
                        <a:buChar char="•"/>
                        <a:tabLst/>
                        <a:defRPr/>
                      </a:pPr>
                      <a:r>
                        <a:rPr lang="en-US" sz="870" b="1" dirty="0">
                          <a:solidFill>
                            <a:srgbClr val="203864"/>
                          </a:solidFill>
                          <a:latin typeface="Avenir Next LT Pro" panose="020B0504020202020204" pitchFamily="34" charset="77"/>
                        </a:rPr>
                        <a:t>Improved cross-sectoral governance and coordination</a:t>
                      </a:r>
                      <a:r>
                        <a:rPr lang="en-US" sz="870" dirty="0">
                          <a:latin typeface="Avenir Next LT Pro" panose="020B0504020202020204" pitchFamily="34" charset="77"/>
                        </a:rPr>
                        <a:t> structures, drawing on international best practices and lessons learned.</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Early warning systems </a:t>
                      </a:r>
                      <a:r>
                        <a:rPr lang="en-US" sz="870" dirty="0">
                          <a:latin typeface="Avenir Next LT Pro" panose="020B0504020202020204" pitchFamily="34" charset="77"/>
                        </a:rPr>
                        <a:t>for forestry incidents (warning of fires, landslides, erosion based on meteorological, hydrological, and oceanographic data, etc.).</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Capacity-building for agents </a:t>
                      </a:r>
                      <a:r>
                        <a:rPr lang="en-US" sz="870" dirty="0">
                          <a:latin typeface="Avenir Next LT Pro" panose="020B0504020202020204" pitchFamily="34" charset="77"/>
                        </a:rPr>
                        <a:t>in forest governance, improving biodiversity conservation, </a:t>
                      </a:r>
                      <a:r>
                        <a:rPr lang="en-US" sz="870" noProof="0" dirty="0">
                          <a:latin typeface="Avenir Next LT Pro" panose="020B0504020202020204" pitchFamily="34" charset="77"/>
                        </a:rPr>
                        <a:t>sustainable land management</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Measures to promote activities </a:t>
                      </a:r>
                      <a:r>
                        <a:rPr lang="en-US" sz="870" dirty="0">
                          <a:latin typeface="Avenir Next LT Pro" panose="020B0504020202020204" pitchFamily="34" charset="77"/>
                        </a:rPr>
                        <a:t>that diversify sources of sustainable income, such as livestock breeding and agri-food processing.</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Measures to mainstream climate change issues </a:t>
                      </a:r>
                      <a:r>
                        <a:rPr lang="en-US" sz="870" dirty="0">
                          <a:latin typeface="Avenir Next LT Pro" panose="020B0504020202020204" pitchFamily="34" charset="77"/>
                        </a:rPr>
                        <a:t>in producers' action programs.</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Support producers in reforestation operations </a:t>
                      </a:r>
                      <a:r>
                        <a:rPr lang="en-US" sz="870" dirty="0">
                          <a:latin typeface="Avenir Next LT Pro" panose="020B0504020202020204" pitchFamily="34" charset="77"/>
                        </a:rPr>
                        <a:t>to protect soil against erosion via systems for erosion control.</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Provide training to all levels of implementers </a:t>
                      </a:r>
                      <a:r>
                        <a:rPr lang="en-US" sz="870" dirty="0">
                          <a:latin typeface="Avenir Next LT Pro" panose="020B0504020202020204" pitchFamily="34" charset="77"/>
                        </a:rPr>
                        <a:t>regarding forest management certification standards.</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More frequent up-to-date monitoring of national climate plans </a:t>
                      </a:r>
                      <a:r>
                        <a:rPr lang="en-US" sz="870" dirty="0">
                          <a:latin typeface="Avenir Next LT Pro" panose="020B0504020202020204" pitchFamily="34" charset="77"/>
                        </a:rPr>
                        <a:t>to include milestones, gaps, and challenges in the implementation of activities and outputs.</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Raise public and producers' awareness </a:t>
                      </a:r>
                      <a:r>
                        <a:rPr lang="en-US" sz="870" dirty="0">
                          <a:latin typeface="Avenir Next LT Pro" panose="020B0504020202020204" pitchFamily="34" charset="77"/>
                        </a:rPr>
                        <a:t>of the realities of climate change to raise their consciousness and help them make right decisions.</a:t>
                      </a:r>
                    </a:p>
                    <a:p>
                      <a:pPr marL="171450" indent="-171450">
                        <a:lnSpc>
                          <a:spcPts val="1150"/>
                        </a:lnSpc>
                        <a:buFont typeface="Arial" panose="020B0604020202020204" pitchFamily="34" charset="0"/>
                        <a:buChar char="•"/>
                      </a:pPr>
                      <a:r>
                        <a:rPr lang="en-US" sz="870" b="1" dirty="0">
                          <a:solidFill>
                            <a:srgbClr val="203864"/>
                          </a:solidFill>
                          <a:latin typeface="Avenir Next LT Pro" panose="020B0504020202020204" pitchFamily="34" charset="77"/>
                        </a:rPr>
                        <a:t>Focus on strengthening resilience of ecosystems and communities </a:t>
                      </a:r>
                      <a:r>
                        <a:rPr lang="en-US" sz="870" dirty="0">
                          <a:latin typeface="Avenir Next LT Pro" panose="020B0504020202020204" pitchFamily="34" charset="77"/>
                        </a:rPr>
                        <a:t>in drought-prone areas.</a:t>
                      </a:r>
                    </a:p>
                    <a:p>
                      <a:pPr marL="171450" indent="-171450">
                        <a:lnSpc>
                          <a:spcPts val="1150"/>
                        </a:lnSpc>
                        <a:buFont typeface="Arial" panose="020B0604020202020204" pitchFamily="34" charset="0"/>
                        <a:buChar char="•"/>
                      </a:pPr>
                      <a:r>
                        <a:rPr lang="en-US" sz="870" dirty="0">
                          <a:latin typeface="Avenir Next LT Pro" panose="020B0504020202020204" pitchFamily="34" charset="77"/>
                        </a:rPr>
                        <a:t>Support to conduct forestry inventory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75556" y="765809"/>
            <a:ext cx="12040880" cy="23469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(Exploring policy options and strategies to reduce identified risks and vulnerabilities)</a:t>
            </a:r>
          </a:p>
        </p:txBody>
      </p:sp>
      <p:pic>
        <p:nvPicPr>
          <p:cNvPr id="2" name="Picture 1" descr="photography of tall trees at daytime">
            <a:extLst>
              <a:ext uri="{FF2B5EF4-FFF2-40B4-BE49-F238E27FC236}">
                <a16:creationId xmlns:a16="http://schemas.microsoft.com/office/drawing/2014/main" id="{32933A9E-EC62-F243-0208-DECE479D82B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
          <a:stretch/>
        </p:blipFill>
        <p:spPr bwMode="auto">
          <a:xfrm>
            <a:off x="-87682" y="-1"/>
            <a:ext cx="12279682" cy="7215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D24A24B-2AC1-5C17-185C-D088EC34A3CF}"/>
              </a:ext>
            </a:extLst>
          </p:cNvPr>
          <p:cNvSpPr/>
          <p:nvPr/>
        </p:nvSpPr>
        <p:spPr>
          <a:xfrm>
            <a:off x="0" y="-6751"/>
            <a:ext cx="12192000" cy="72832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A4B7340-6437-7046-6E77-A0BDC2B61B5E}"/>
              </a:ext>
            </a:extLst>
          </p:cNvPr>
          <p:cNvSpPr txBox="1"/>
          <p:nvPr/>
        </p:nvSpPr>
        <p:spPr>
          <a:xfrm>
            <a:off x="217714" y="125447"/>
            <a:ext cx="658064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 AND FOREST DEGRADATION</a:t>
            </a:r>
          </a:p>
        </p:txBody>
      </p:sp>
    </p:spTree>
    <p:extLst>
      <p:ext uri="{BB962C8B-B14F-4D97-AF65-F5344CB8AC3E}">
        <p14:creationId xmlns:p14="http://schemas.microsoft.com/office/powerpoint/2010/main" val="757774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2134821380"/>
              </p:ext>
            </p:extLst>
          </p:nvPr>
        </p:nvGraphicFramePr>
        <p:xfrm>
          <a:off x="153952" y="1404576"/>
          <a:ext cx="11884090" cy="5327977"/>
        </p:xfrm>
        <a:graphic>
          <a:graphicData uri="http://schemas.openxmlformats.org/drawingml/2006/table">
            <a:tbl>
              <a:tblPr firstRow="1" bandRow="1">
                <a:tableStyleId>{5940675A-B579-460E-94D1-54222C63F5DA}</a:tableStyleId>
              </a:tblPr>
              <a:tblGrid>
                <a:gridCol w="6795488">
                  <a:extLst>
                    <a:ext uri="{9D8B030D-6E8A-4147-A177-3AD203B41FA5}">
                      <a16:colId xmlns:a16="http://schemas.microsoft.com/office/drawing/2014/main" val="2816558029"/>
                    </a:ext>
                  </a:extLst>
                </a:gridCol>
                <a:gridCol w="2642235">
                  <a:extLst>
                    <a:ext uri="{9D8B030D-6E8A-4147-A177-3AD203B41FA5}">
                      <a16:colId xmlns:a16="http://schemas.microsoft.com/office/drawing/2014/main" val="1300160662"/>
                    </a:ext>
                  </a:extLst>
                </a:gridCol>
                <a:gridCol w="2446367">
                  <a:extLst>
                    <a:ext uri="{9D8B030D-6E8A-4147-A177-3AD203B41FA5}">
                      <a16:colId xmlns:a16="http://schemas.microsoft.com/office/drawing/2014/main" val="3786587790"/>
                    </a:ext>
                  </a:extLst>
                </a:gridCol>
              </a:tblGrid>
              <a:tr h="239720">
                <a:tc>
                  <a:txBody>
                    <a:bodyPr/>
                    <a:lstStyle/>
                    <a:p>
                      <a:r>
                        <a:rPr lang="en-NP" sz="95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5088257">
                <a:tc>
                  <a:txBody>
                    <a:bodyPr/>
                    <a:lstStyle/>
                    <a:p>
                      <a:pPr marL="228600" indent="-228600">
                        <a:buFont typeface="+mj-lt"/>
                        <a:buAutoNum type="arabicPeriod"/>
                      </a:pPr>
                      <a:r>
                        <a:rPr kumimoji="0" lang="en-US" sz="950" b="1" i="0" u="none" strike="noStrike" kern="1200" cap="none" spc="0" normalizeH="0" baseline="0" noProof="0" dirty="0">
                          <a:ln>
                            <a:noFill/>
                          </a:ln>
                          <a:solidFill>
                            <a:srgbClr val="5B9BD5">
                              <a:lumMod val="50000"/>
                            </a:srgbClr>
                          </a:solidFill>
                          <a:effectLst/>
                          <a:uLnTx/>
                          <a:uFillTx/>
                          <a:latin typeface="Avenir Next LT Pro" panose="020B0504020202020204" pitchFamily="34" charset="77"/>
                          <a:ea typeface="+mn-ea"/>
                          <a:cs typeface="+mn-cs"/>
                        </a:rPr>
                        <a:t>  Implement sustainable land management and restoration measures</a:t>
                      </a:r>
                      <a:endParaRPr lang="en-US" sz="950" b="1" dirty="0">
                        <a:latin typeface="Avenir Next LT Pro" panose="020B0504020202020204" pitchFamily="34" charset="77"/>
                      </a:endParaRPr>
                    </a:p>
                    <a:p>
                      <a:pPr marL="685800" lvl="1" indent="-228600">
                        <a:buFont typeface="+mj-lt"/>
                        <a:buAutoNum type="alphaLcPeriod"/>
                      </a:pPr>
                      <a:r>
                        <a:rPr lang="en-US" sz="950" b="1" i="0" dirty="0">
                          <a:solidFill>
                            <a:schemeClr val="accent5">
                              <a:lumMod val="50000"/>
                            </a:schemeClr>
                          </a:solidFill>
                          <a:latin typeface="Avenir Next LT Pro" panose="020B0504020202020204" pitchFamily="34" charset="77"/>
                        </a:rPr>
                        <a:t>Initiate sustainable land management practices to minimize land degradation and improve soil health</a:t>
                      </a:r>
                    </a:p>
                    <a:p>
                      <a:pPr marL="723900" lvl="2" indent="-174625">
                        <a:buFont typeface="Arial" panose="020B0604020202020204" pitchFamily="34" charset="0"/>
                        <a:buChar char="•"/>
                        <a:tabLst/>
                      </a:pPr>
                      <a:r>
                        <a:rPr lang="en-US" sz="950" i="0" dirty="0">
                          <a:latin typeface="Avenir Next LT Pro" panose="020B0504020202020204" pitchFamily="34" charset="77"/>
                        </a:rPr>
                        <a:t>Implement erosion control measures, conservation agriculture, terracing, agroforestry systems and rotational grazing;</a:t>
                      </a:r>
                    </a:p>
                    <a:p>
                      <a:pPr marL="723900" marR="0" lvl="2"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50" i="0" dirty="0">
                          <a:latin typeface="Avenir Next LT Pro" panose="020B0504020202020204" pitchFamily="34" charset="77"/>
                        </a:rPr>
                        <a:t>Restore degraded lands (protected areas, degraded natural forests, mangroves and river-banks).</a:t>
                      </a:r>
                      <a:endParaRPr lang="en-US" sz="950" i="0" dirty="0">
                        <a:latin typeface="Avenir Next LT Pro" panose="020B0504020202020204" pitchFamily="34" charset="77"/>
                      </a:endParaRPr>
                    </a:p>
                    <a:p>
                      <a:pPr marL="685800" lvl="1" indent="-228600">
                        <a:buFont typeface="+mj-lt"/>
                        <a:buAutoNum type="alphaLcPeriod"/>
                      </a:pPr>
                      <a:r>
                        <a:rPr lang="en-US" sz="950" b="1" i="0" dirty="0">
                          <a:solidFill>
                            <a:schemeClr val="accent5">
                              <a:lumMod val="50000"/>
                            </a:schemeClr>
                          </a:solidFill>
                          <a:latin typeface="Avenir Next LT Pro" panose="020B0504020202020204" pitchFamily="34" charset="77"/>
                        </a:rPr>
                        <a:t>Engage forest planation management</a:t>
                      </a:r>
                    </a:p>
                    <a:p>
                      <a:pPr marL="723900" marR="0" lvl="2"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i="0" dirty="0">
                          <a:latin typeface="Avenir Next LT Pro" panose="020B0504020202020204" pitchFamily="34" charset="77"/>
                        </a:rPr>
                        <a:t>Forest plantation design and layout - Where the forest plantation is located adjacent to an environmentally sensitive area, establish adequate buffer zone;</a:t>
                      </a:r>
                    </a:p>
                    <a:p>
                      <a:pPr marL="723900" marR="0" lvl="2"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i="0" dirty="0">
                          <a:latin typeface="Avenir Next LT Pro" panose="020B0504020202020204" pitchFamily="34" charset="77"/>
                        </a:rPr>
                        <a:t>Launch afforestation and reforestation programs; reforestation of large estates and planting native tree species, implementing agroforestry practices, and promoting sustainable tree cover to enhance ecosystem services, carbon sequestration, and biodiversity conservation</a:t>
                      </a:r>
                      <a:r>
                        <a:rPr lang="en-US" sz="950" dirty="0">
                          <a:latin typeface="Avenir Next LT Pro" panose="020B0504020202020204" pitchFamily="34" charset="77"/>
                        </a:rPr>
                        <a:t>;</a:t>
                      </a:r>
                    </a:p>
                    <a:p>
                      <a:pPr marL="723900" marR="0" lvl="2"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latin typeface="Avenir Next LT Pro" panose="020B0504020202020204" pitchFamily="34" charset="77"/>
                        </a:rPr>
                        <a:t>Manage timber harvesting sustainably;</a:t>
                      </a:r>
                    </a:p>
                    <a:p>
                      <a:pPr marL="723900" marR="0" lvl="2"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latin typeface="Avenir Next LT Pro" panose="020B0504020202020204" pitchFamily="34" charset="77"/>
                        </a:rPr>
                        <a:t>Establish requirements for buffer strips for permanent streams and rivers in Inland Forest and Peat Swamp Forest of at least 5 m in width on both sides of the stream or river.</a:t>
                      </a:r>
                    </a:p>
                    <a:p>
                      <a:pPr marL="5492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dirty="0">
                        <a:latin typeface="Avenir Next LT Pro" panose="020B0504020202020204" pitchFamily="34" charset="77"/>
                      </a:endParaRPr>
                    </a:p>
                    <a:p>
                      <a:pPr marL="0" marR="0" lvl="0" indent="-36512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950" b="1" i="0" u="none" strike="noStrike" kern="1200" cap="none" spc="0" normalizeH="0" baseline="0" noProof="0" dirty="0">
                          <a:ln>
                            <a:noFill/>
                          </a:ln>
                          <a:solidFill>
                            <a:srgbClr val="5B9BD5">
                              <a:lumMod val="50000"/>
                            </a:srgbClr>
                          </a:solidFill>
                          <a:effectLst/>
                          <a:uLnTx/>
                          <a:uFillTx/>
                          <a:latin typeface="Avenir Next LT Pro" panose="020B0504020202020204" pitchFamily="34" charset="77"/>
                          <a:ea typeface="+mn-ea"/>
                          <a:cs typeface="+mn-cs"/>
                        </a:rPr>
                        <a:t>Activate measures for agriculture, natural ecosystems</a:t>
                      </a:r>
                      <a:endParaRPr lang="en-US" sz="950" b="1" dirty="0">
                        <a:latin typeface="Avenir Next LT Pro" panose="020B0504020202020204" pitchFamily="34" charset="77"/>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1" dirty="0">
                          <a:solidFill>
                            <a:schemeClr val="accent5">
                              <a:lumMod val="50000"/>
                            </a:schemeClr>
                          </a:solidFill>
                          <a:latin typeface="Avenir Next LT Pro" panose="020B0504020202020204" pitchFamily="34" charset="77"/>
                        </a:rPr>
                        <a:t>Implement energy and water resource management</a:t>
                      </a:r>
                      <a:r>
                        <a:rPr lang="en-US" sz="950" b="1" dirty="0">
                          <a:latin typeface="Avenir Next LT Pro" panose="020B0504020202020204" pitchFamily="34" charset="77"/>
                        </a:rPr>
                        <a:t>, </a:t>
                      </a:r>
                      <a:r>
                        <a:rPr lang="en-US" sz="950" b="0" dirty="0">
                          <a:latin typeface="Avenir Next LT Pro" panose="020B0504020202020204" pitchFamily="34" charset="77"/>
                        </a:rPr>
                        <a:t>e.g., alternative sources of cooking energy, uptake in the use of drip irrigation;</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1" dirty="0">
                          <a:solidFill>
                            <a:schemeClr val="accent5">
                              <a:lumMod val="50000"/>
                            </a:schemeClr>
                          </a:solidFill>
                          <a:latin typeface="Avenir Next LT Pro" panose="020B0504020202020204" pitchFamily="34" charset="77"/>
                        </a:rPr>
                        <a:t>Protect and build resilience of biodiversity and habitats;</a:t>
                      </a:r>
                    </a:p>
                    <a:p>
                      <a:pPr marL="769938" marR="0" lvl="2"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dirty="0">
                          <a:latin typeface="Avenir Next LT Pro" panose="020B0504020202020204" pitchFamily="34" charset="77"/>
                        </a:rPr>
                        <a:t>Take actions to increase ecosystem resilience and promote sustainable agriculture practices;</a:t>
                      </a:r>
                    </a:p>
                    <a:p>
                      <a:pPr marL="769620" marR="0" lvl="2"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dirty="0">
                          <a:latin typeface="Avenir Next LT Pro" panose="020B0504020202020204" pitchFamily="34" charset="77"/>
                        </a:rPr>
                        <a:t>Increase resilience of natural ecosystems to climate change via </a:t>
                      </a:r>
                      <a:r>
                        <a:rPr lang="en-US" sz="950" b="0" dirty="0" err="1">
                          <a:latin typeface="Avenir Next LT Pro" panose="020B0504020202020204" pitchFamily="34" charset="77"/>
                        </a:rPr>
                        <a:t>programmes</a:t>
                      </a:r>
                      <a:r>
                        <a:rPr lang="en-US" sz="950" b="0" dirty="0">
                          <a:latin typeface="Avenir Next LT Pro" panose="020B0504020202020204" pitchFamily="34" charset="77"/>
                        </a:rPr>
                        <a:t> such as implementation of connectivity and corridors between forests and other ecological areas (i.e., Malaysia’s Central Forest Spine (CFS) and Heart of Borneo (</a:t>
                      </a:r>
                      <a:r>
                        <a:rPr lang="en-US" sz="950" b="0" dirty="0" err="1">
                          <a:latin typeface="Avenir Next LT Pro" panose="020B0504020202020204" pitchFamily="34" charset="77"/>
                        </a:rPr>
                        <a:t>HoB</a:t>
                      </a:r>
                      <a:r>
                        <a:rPr lang="en-US" sz="950" b="0" dirty="0">
                          <a:latin typeface="Avenir Next LT Pro" panose="020B0504020202020204" pitchFamily="34" charset="77"/>
                        </a:rPr>
                        <a:t>) </a:t>
                      </a:r>
                      <a:r>
                        <a:rPr lang="en-US" sz="950" b="0" dirty="0" err="1">
                          <a:latin typeface="Avenir Next LT Pro" panose="020B0504020202020204" pitchFamily="34" charset="77"/>
                        </a:rPr>
                        <a:t>programmes</a:t>
                      </a:r>
                      <a:r>
                        <a:rPr lang="en-US" sz="950" b="0" dirty="0">
                          <a:latin typeface="Avenir Next LT Pro" panose="020B0504020202020204" pitchFamily="34" charset="77"/>
                        </a:rPr>
                        <a:t>).</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950" b="1" dirty="0">
                          <a:solidFill>
                            <a:schemeClr val="accent5">
                              <a:lumMod val="50000"/>
                            </a:schemeClr>
                          </a:solidFill>
                          <a:latin typeface="Avenir Next LT Pro" panose="020B0504020202020204" pitchFamily="34" charset="77"/>
                        </a:rPr>
                        <a:t>Promote and encourage sustainable mining, lumbering, and sand winning.</a:t>
                      </a:r>
                      <a:br>
                        <a:rPr lang="en-US" sz="950" b="1" dirty="0">
                          <a:latin typeface="Avenir Next LT Pro" panose="020B0504020202020204" pitchFamily="34" charset="77"/>
                        </a:rPr>
                      </a:br>
                      <a:endParaRPr lang="en-US" sz="950" b="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950" b="1" i="0" u="none" strike="noStrike" kern="1200" cap="none" spc="0" normalizeH="0" baseline="0" noProof="0" dirty="0">
                          <a:ln>
                            <a:noFill/>
                          </a:ln>
                          <a:solidFill>
                            <a:srgbClr val="5B9BD5">
                              <a:lumMod val="50000"/>
                            </a:srgbClr>
                          </a:solidFill>
                          <a:effectLst/>
                          <a:uLnTx/>
                          <a:uFillTx/>
                          <a:latin typeface="Avenir Next LT Pro" panose="020B0504020202020204" pitchFamily="34" charset="77"/>
                          <a:ea typeface="+mn-ea"/>
                          <a:cs typeface="+mn-cs"/>
                        </a:rPr>
                        <a:t>Implement additional adaptation and response measures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950" b="1" i="1" dirty="0">
                          <a:latin typeface="Avenir Next LT Pro" panose="020B0504020202020204" pitchFamily="34" charset="77"/>
                        </a:rPr>
                        <a:t>a</a:t>
                      </a:r>
                      <a:r>
                        <a:rPr lang="en-US" sz="950" b="1" i="0" dirty="0">
                          <a:solidFill>
                            <a:schemeClr val="accent5">
                              <a:lumMod val="50000"/>
                            </a:schemeClr>
                          </a:solidFill>
                          <a:latin typeface="Avenir Next LT Pro" panose="020B0504020202020204" pitchFamily="34" charset="77"/>
                        </a:rPr>
                        <a:t>.   Strengthen forest governance</a:t>
                      </a:r>
                    </a:p>
                    <a:p>
                      <a:pPr marL="714375" marR="0" lvl="3"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i="0" dirty="0">
                          <a:latin typeface="Avenir Next LT Pro" panose="020B0504020202020204" pitchFamily="34" charset="77"/>
                        </a:rPr>
                        <a:t>Strengthen forest governance by publicizing and raising awareness of relevant legislation;</a:t>
                      </a:r>
                    </a:p>
                    <a:p>
                      <a:pPr marL="714375" marR="0" lvl="3"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i="0" dirty="0">
                          <a:latin typeface="Avenir Next LT Pro" panose="020B0504020202020204" pitchFamily="34" charset="77"/>
                        </a:rPr>
                        <a:t>Strengthen law enforcement and governance structures to combat illegal logging, land encroachment</a:t>
                      </a:r>
                    </a:p>
                    <a:p>
                      <a:pPr marL="714375" marR="0" lvl="3" indent="-1206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i="0" dirty="0">
                          <a:latin typeface="Avenir Next LT Pro" panose="020B0504020202020204" pitchFamily="34" charset="77"/>
                        </a:rPr>
                        <a:t>Empower forest good governance.</a:t>
                      </a:r>
                    </a:p>
                    <a:p>
                      <a:pPr marL="485775" marR="0" lvl="3" indent="0" algn="l" defTabSz="914400" rtl="0" eaLnBrk="1" fontAlgn="auto" latinLnBrk="0" hangingPunct="1">
                        <a:lnSpc>
                          <a:spcPct val="100000"/>
                        </a:lnSpc>
                        <a:spcBef>
                          <a:spcPts val="0"/>
                        </a:spcBef>
                        <a:spcAft>
                          <a:spcPts val="0"/>
                        </a:spcAft>
                        <a:buClrTx/>
                        <a:buSzTx/>
                        <a:buFont typeface="+mj-lt"/>
                        <a:buNone/>
                        <a:tabLst/>
                        <a:defRPr/>
                      </a:pPr>
                      <a:r>
                        <a:rPr lang="en-US" sz="950" b="1" i="0" dirty="0">
                          <a:solidFill>
                            <a:schemeClr val="accent5">
                              <a:lumMod val="50000"/>
                            </a:schemeClr>
                          </a:solidFill>
                          <a:latin typeface="Avenir Next LT Pro" panose="020B0504020202020204" pitchFamily="34" charset="77"/>
                        </a:rPr>
                        <a:t>b.  Engage Disaster Containment and Humanitarian Impact Mitigation</a:t>
                      </a:r>
                    </a:p>
                    <a:p>
                      <a:pPr marL="7143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i="0" kern="1200" dirty="0">
                          <a:solidFill>
                            <a:schemeClr val="tx1"/>
                          </a:solidFill>
                          <a:latin typeface="Avenir Next LT Pro" panose="020B0504020202020204" pitchFamily="34" charset="77"/>
                          <a:ea typeface="+mn-ea"/>
                          <a:cs typeface="+mn-cs"/>
                        </a:rPr>
                        <a:t>Combat bushfires by supporting technical services and conducting awareness raising campaigns;</a:t>
                      </a:r>
                    </a:p>
                    <a:p>
                      <a:pPr marL="7143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0" i="0" kern="1200" dirty="0">
                          <a:solidFill>
                            <a:schemeClr val="tx1"/>
                          </a:solidFill>
                          <a:latin typeface="Avenir Next LT Pro" panose="020B0504020202020204" pitchFamily="34" charset="77"/>
                          <a:ea typeface="+mn-ea"/>
                          <a:cs typeface="+mn-cs"/>
                        </a:rPr>
                        <a:t>Search and rescue operations in response to emerging hazards (i.e., following emergency </a:t>
                      </a:r>
                      <a:r>
                        <a:rPr lang="en-US" sz="950" b="0" kern="1200" dirty="0">
                          <a:solidFill>
                            <a:schemeClr val="tx1"/>
                          </a:solidFill>
                          <a:latin typeface="Avenir Next LT Pro" panose="020B0504020202020204" pitchFamily="34" charset="77"/>
                          <a:ea typeface="+mn-ea"/>
                          <a:cs typeface="+mn-cs"/>
                        </a:rPr>
                        <a:t>declarations).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950" b="1">
                          <a:solidFill>
                            <a:srgbClr val="203864"/>
                          </a:solidFill>
                          <a:latin typeface="Avenir Next LT Pro" panose="020B0504020202020204" pitchFamily="34" charset="77"/>
                        </a:rPr>
                        <a:t>Legislative power and management of forests rests with state authorities, rather than the federal government</a:t>
                      </a:r>
                      <a:r>
                        <a:rPr lang="en-US" sz="950">
                          <a:latin typeface="Avenir Next LT Pro" panose="020B0504020202020204" pitchFamily="34" charset="77"/>
                        </a:rPr>
                        <a:t> (Malaysia). And so, regulating sustainable land and forest plantation management requires approval and implementation by the individual states which is time-consuming and prone to conflict as the states rely on forests as core economic resources.</a:t>
                      </a:r>
                    </a:p>
                    <a:p>
                      <a:pPr marL="171450" indent="-171450">
                        <a:buFont typeface="Arial" panose="020B0604020202020204" pitchFamily="34" charset="0"/>
                        <a:buChar char="•"/>
                      </a:pPr>
                      <a:endParaRPr lang="en-US" sz="950">
                        <a:latin typeface="Avenir Next LT Pro" panose="020B0504020202020204" pitchFamily="34" charset="77"/>
                      </a:endParaRPr>
                    </a:p>
                    <a:p>
                      <a:pPr marL="171450" indent="-171450">
                        <a:buFont typeface="Arial" panose="020B0604020202020204" pitchFamily="34" charset="0"/>
                        <a:buChar char="•"/>
                      </a:pPr>
                      <a:r>
                        <a:rPr lang="en-US" sz="950" b="1">
                          <a:solidFill>
                            <a:srgbClr val="203864"/>
                          </a:solidFill>
                          <a:latin typeface="Avenir Next LT Pro" panose="020B0504020202020204" pitchFamily="34" charset="77"/>
                        </a:rPr>
                        <a:t>Open vegetable farming has the highest erosion rate </a:t>
                      </a:r>
                      <a:r>
                        <a:rPr lang="en-US" sz="950">
                          <a:latin typeface="Avenir Next LT Pro" panose="020B0504020202020204" pitchFamily="34" charset="77"/>
                        </a:rPr>
                        <a:t>– runoff that flows into the water bodies carried together with the eroded soil carrying a significant amount of nutrient and heavy metals.</a:t>
                      </a:r>
                    </a:p>
                    <a:p>
                      <a:pPr marL="171450" indent="-171450">
                        <a:buFont typeface="Arial" panose="020B0604020202020204" pitchFamily="34" charset="0"/>
                        <a:buChar char="•"/>
                      </a:pPr>
                      <a:endParaRPr lang="en-US" sz="950">
                        <a:latin typeface="Avenir Next LT Pro" panose="020B0504020202020204" pitchFamily="34" charset="77"/>
                      </a:endParaRPr>
                    </a:p>
                    <a:p>
                      <a:pPr marL="171450" indent="-171450">
                        <a:buFont typeface="Arial" panose="020B0604020202020204" pitchFamily="34" charset="0"/>
                        <a:buChar char="•"/>
                      </a:pPr>
                      <a:r>
                        <a:rPr lang="en-US" sz="950" b="1">
                          <a:solidFill>
                            <a:srgbClr val="203864"/>
                          </a:solidFill>
                          <a:latin typeface="Avenir Next LT Pro" panose="020B0504020202020204" pitchFamily="34" charset="77"/>
                        </a:rPr>
                        <a:t>Limited information on the impacts of climate change on natural ecosystems </a:t>
                      </a:r>
                      <a:r>
                        <a:rPr lang="en-US" sz="950">
                          <a:latin typeface="Avenir Next LT Pro" panose="020B0504020202020204" pitchFamily="34" charset="77"/>
                        </a:rPr>
                        <a:t>and their biodiversity pool.</a:t>
                      </a:r>
                    </a:p>
                    <a:p>
                      <a:pPr marL="171450" indent="-171450">
                        <a:buFont typeface="Arial" panose="020B0604020202020204" pitchFamily="34" charset="0"/>
                        <a:buChar char="•"/>
                      </a:pPr>
                      <a:endParaRPr lang="en-US" sz="950">
                        <a:latin typeface="Avenir Next LT Pro" panose="020B0504020202020204" pitchFamily="34" charset="77"/>
                      </a:endParaRPr>
                    </a:p>
                    <a:p>
                      <a:pPr marL="171450" indent="-171450">
                        <a:buFont typeface="Arial" panose="020B0604020202020204" pitchFamily="34" charset="0"/>
                        <a:buChar char="•"/>
                      </a:pPr>
                      <a:r>
                        <a:rPr lang="en-US" sz="950" b="1">
                          <a:solidFill>
                            <a:srgbClr val="203864"/>
                          </a:solidFill>
                          <a:latin typeface="Avenir Next LT Pro" panose="020B0504020202020204" pitchFamily="34" charset="77"/>
                        </a:rPr>
                        <a:t>Limited information </a:t>
                      </a:r>
                      <a:r>
                        <a:rPr lang="en-US" sz="950" b="0">
                          <a:solidFill>
                            <a:schemeClr val="tx1"/>
                          </a:solidFill>
                          <a:latin typeface="Avenir Next LT Pro" panose="020B0504020202020204" pitchFamily="34" charset="77"/>
                        </a:rPr>
                        <a:t>on potential impacts to endangered species </a:t>
                      </a:r>
                      <a:r>
                        <a:rPr lang="en-US" sz="950">
                          <a:latin typeface="Avenir Next LT Pro" panose="020B0504020202020204" pitchFamily="34" charset="77"/>
                        </a:rPr>
                        <a:t>and which ecosystems need to be prioritized.</a:t>
                      </a:r>
                    </a:p>
                    <a:p>
                      <a:pPr marL="171450" indent="-171450">
                        <a:buFont typeface="Arial" panose="020B0604020202020204" pitchFamily="34" charset="0"/>
                        <a:buChar char="•"/>
                      </a:pPr>
                      <a:endParaRPr lang="en-US" sz="950">
                        <a:latin typeface="Avenir Next LT Pro" panose="020B0504020202020204" pitchFamily="34" charset="77"/>
                      </a:endParaRPr>
                    </a:p>
                    <a:p>
                      <a:pPr marL="171450" indent="-171450">
                        <a:buFont typeface="Arial" panose="020B0604020202020204" pitchFamily="34" charset="0"/>
                        <a:buChar char="•"/>
                      </a:pPr>
                      <a:r>
                        <a:rPr lang="en-US" sz="950" b="1">
                          <a:solidFill>
                            <a:srgbClr val="203864"/>
                          </a:solidFill>
                          <a:latin typeface="Avenir Next LT Pro" panose="020B0504020202020204" pitchFamily="34" charset="77"/>
                        </a:rPr>
                        <a:t>The lack of legal mechanisms for resolving conflicts </a:t>
                      </a:r>
                      <a:r>
                        <a:rPr lang="en-US" sz="950">
                          <a:latin typeface="Avenir Next LT Pro" panose="020B0504020202020204" pitchFamily="34" charset="77"/>
                        </a:rPr>
                        <a:t>between industries and indigenous communities.</a:t>
                      </a:r>
                    </a:p>
                    <a:p>
                      <a:pPr marL="171450" indent="-171450">
                        <a:buFont typeface="Arial" panose="020B0604020202020204" pitchFamily="34" charset="0"/>
                        <a:buChar char="•"/>
                      </a:pPr>
                      <a:endParaRPr lang="en-US" sz="95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1">
                          <a:solidFill>
                            <a:srgbClr val="203864"/>
                          </a:solidFill>
                          <a:latin typeface="Avenir Next LT Pro" panose="020B0504020202020204" pitchFamily="34" charset="77"/>
                        </a:rPr>
                        <a:t>Unsustainable logging practices </a:t>
                      </a:r>
                      <a:r>
                        <a:rPr lang="en-US" sz="950">
                          <a:latin typeface="Avenir Next LT Pro" panose="020B0504020202020204" pitchFamily="34" charset="77"/>
                        </a:rPr>
                        <a:t>(i.e., maintaining Malaysia’s status in the global timber trade).</a:t>
                      </a:r>
                      <a:endParaRPr lang="en-NP" sz="95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P" sz="950" b="1">
                          <a:solidFill>
                            <a:srgbClr val="203864"/>
                          </a:solidFill>
                          <a:latin typeface="Avenir Next LT Pro" panose="020B0504020202020204" pitchFamily="34" charset="77"/>
                        </a:rPr>
                        <a:t>Adequate </a:t>
                      </a:r>
                      <a:r>
                        <a:rPr lang="en-CA" sz="950" b="1" dirty="0">
                          <a:solidFill>
                            <a:srgbClr val="203864"/>
                          </a:solidFill>
                          <a:latin typeface="Avenir Next LT Pro" panose="020B0504020202020204" pitchFamily="34" charset="77"/>
                        </a:rPr>
                        <a:t>and sustainable </a:t>
                      </a:r>
                      <a:r>
                        <a:rPr lang="en-NP" sz="950">
                          <a:latin typeface="Avenir Next LT Pro" panose="020B0504020202020204" pitchFamily="34" charset="77"/>
                        </a:rPr>
                        <a:t>financial resources.</a:t>
                      </a:r>
                      <a:endParaRPr lang="en-CA" sz="950" dirty="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950" dirty="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1" dirty="0">
                          <a:solidFill>
                            <a:srgbClr val="203864"/>
                          </a:solidFill>
                          <a:latin typeface="Avenir Next LT Pro" panose="020B0504020202020204" pitchFamily="34" charset="77"/>
                        </a:rPr>
                        <a:t>Legislation which proposes uniformity of law and policy </a:t>
                      </a:r>
                      <a:r>
                        <a:rPr lang="en-US" sz="950" dirty="0">
                          <a:latin typeface="Avenir Next LT Pro" panose="020B0504020202020204" pitchFamily="34" charset="77"/>
                        </a:rPr>
                        <a:t>between state governments.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50" dirty="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b="1" dirty="0">
                          <a:solidFill>
                            <a:srgbClr val="203864"/>
                          </a:solidFill>
                          <a:latin typeface="Avenir Next LT Pro" panose="020B0504020202020204" pitchFamily="34" charset="77"/>
                        </a:rPr>
                        <a:t>Planting trees that require the least earthwork and minimal soil erosion </a:t>
                      </a:r>
                      <a:r>
                        <a:rPr lang="en-US" sz="950" dirty="0">
                          <a:latin typeface="Avenir Next LT Pro" panose="020B0504020202020204" pitchFamily="34" charset="77"/>
                        </a:rPr>
                        <a:t>to cultivate and that provide dense ground cover that can absorb the raindrop impacts.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50" dirty="0">
                        <a:latin typeface="Avenir Next LT Pro" panose="020B0504020202020204"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Strengthen mechanized farming polices</a:t>
                      </a:r>
                      <a:r>
                        <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 by providing farmers with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Providing producers with machinery adapted to the soil </a:t>
                      </a:r>
                      <a:r>
                        <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characteristics of each and by easing the conditions of access to these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Establishing compensatory plantations </a:t>
                      </a:r>
                      <a:r>
                        <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of fast-growing species in damaged, degraded, or unproductive forest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Heavy metal content</a:t>
                      </a:r>
                      <a:r>
                        <a:rPr kumimoji="0" lang="en-US" sz="95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 from agriculture activities must be below permissible levels.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781786"/>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3. ADAPTATION IMPLEMENTATION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CA"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Implementation of action plans, policies, response/relief efforts</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4" name="TextBox 3">
            <a:extLst>
              <a:ext uri="{FF2B5EF4-FFF2-40B4-BE49-F238E27FC236}">
                <a16:creationId xmlns:a16="http://schemas.microsoft.com/office/drawing/2014/main" id="{7BB49C36-A30D-FC31-43DA-9F276C82F588}"/>
              </a:ext>
            </a:extLst>
          </p:cNvPr>
          <p:cNvSpPr txBox="1"/>
          <p:nvPr/>
        </p:nvSpPr>
        <p:spPr>
          <a:xfrm>
            <a:off x="153952" y="1005204"/>
            <a:ext cx="117409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00" b="0" i="0" u="none" strike="noStrike" kern="1200" cap="none" spc="0" normalizeH="0" baseline="0" noProof="0">
                <a:ln>
                  <a:noFill/>
                </a:ln>
                <a:solidFill>
                  <a:srgbClr val="203864"/>
                </a:solidFill>
                <a:effectLst/>
                <a:uLnTx/>
                <a:uFillTx/>
                <a:latin typeface="Avenir Next LT Pro" panose="020B0504020202020204" pitchFamily="34" charset="77"/>
                <a:ea typeface="+mn-ea"/>
                <a:cs typeface="+mn-cs"/>
              </a:rPr>
              <a:t>Loss of human life, loss of biodiversity, national declaration of state of emergency, reduction in water supply capacity, degrading quality of forest and other ecosystem components such as flora, fauna, soil, and water, extinction of flora and fauna</a:t>
            </a:r>
            <a:endParaRPr kumimoji="0" lang="en-NP" sz="1000" b="0" i="0" u="none" strike="noStrike" kern="1200" cap="none" spc="0" normalizeH="0" baseline="0" noProof="0">
              <a:ln>
                <a:noFill/>
              </a:ln>
              <a:solidFill>
                <a:srgbClr val="203864"/>
              </a:solidFill>
              <a:effectLst/>
              <a:uLnTx/>
              <a:uFillTx/>
              <a:latin typeface="Avenir Next LT Pro" panose="020B0504020202020204" pitchFamily="34" charset="77"/>
              <a:ea typeface="+mn-ea"/>
              <a:cs typeface="+mn-cs"/>
            </a:endParaRPr>
          </a:p>
        </p:txBody>
      </p:sp>
      <p:pic>
        <p:nvPicPr>
          <p:cNvPr id="7" name="Picture 6" descr="photography of tall trees at daytime">
            <a:extLst>
              <a:ext uri="{FF2B5EF4-FFF2-40B4-BE49-F238E27FC236}">
                <a16:creationId xmlns:a16="http://schemas.microsoft.com/office/drawing/2014/main" id="{5F6ECDE9-116F-1E62-2FAF-C62B6E8DD79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
          <a:stretch/>
        </p:blipFill>
        <p:spPr bwMode="auto">
          <a:xfrm>
            <a:off x="-87682" y="-1"/>
            <a:ext cx="12279682" cy="7215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FBC172-084E-88B5-7BA9-C46F571C4F9F}"/>
              </a:ext>
            </a:extLst>
          </p:cNvPr>
          <p:cNvSpPr/>
          <p:nvPr/>
        </p:nvSpPr>
        <p:spPr>
          <a:xfrm>
            <a:off x="0" y="-6751"/>
            <a:ext cx="12192000" cy="72832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BFAD610-D096-307F-BBDE-2FA14ACA6EAA}"/>
              </a:ext>
            </a:extLst>
          </p:cNvPr>
          <p:cNvSpPr txBox="1"/>
          <p:nvPr/>
        </p:nvSpPr>
        <p:spPr>
          <a:xfrm>
            <a:off x="217714" y="125447"/>
            <a:ext cx="658064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 AND FOREST DEGRADATION</a:t>
            </a:r>
          </a:p>
        </p:txBody>
      </p:sp>
    </p:spTree>
    <p:extLst>
      <p:ext uri="{BB962C8B-B14F-4D97-AF65-F5344CB8AC3E}">
        <p14:creationId xmlns:p14="http://schemas.microsoft.com/office/powerpoint/2010/main" val="394441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341BBE0-3595-C74C-2851-4F01F8CDD62C}"/>
              </a:ext>
            </a:extLst>
          </p:cNvPr>
          <p:cNvGraphicFramePr>
            <a:graphicFrameLocks noChangeAspect="1"/>
          </p:cNvGraphicFramePr>
          <p:nvPr>
            <p:custDataLst>
              <p:tags r:id="rId1"/>
            </p:custDataLst>
            <p:extLst>
              <p:ext uri="{D42A27DB-BD31-4B8C-83A1-F6EECF244321}">
                <p14:modId xmlns:p14="http://schemas.microsoft.com/office/powerpoint/2010/main" val="2377309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2341BBE0-3595-C74C-2851-4F01F8CDD62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2FDC65-B916-F42D-A0C0-373FC1AB3F8B}"/>
              </a:ext>
            </a:extLst>
          </p:cNvPr>
          <p:cNvSpPr>
            <a:spLocks noGrp="1"/>
          </p:cNvSpPr>
          <p:nvPr>
            <p:ph type="title"/>
          </p:nvPr>
        </p:nvSpPr>
        <p:spPr>
          <a:xfrm>
            <a:off x="1010652" y="16450"/>
            <a:ext cx="10847670" cy="1292662"/>
          </a:xfrm>
        </p:spPr>
        <p:txBody>
          <a:bodyPr vert="horz"/>
          <a:lstStyle/>
          <a:p>
            <a:r>
              <a:rPr lang="en-US" sz="2800" b="1"/>
              <a:t>Spectrum of actions in responding to climate impacts</a:t>
            </a:r>
            <a:br>
              <a:rPr lang="en-US" sz="2800" b="1"/>
            </a:br>
            <a:r>
              <a:rPr lang="en-US" sz="2800" b="1"/>
              <a:t>(short-lived events: </a:t>
            </a:r>
            <a:r>
              <a:rPr lang="en-US" sz="2800" b="1">
                <a:solidFill>
                  <a:srgbClr val="FF0000"/>
                </a:solidFill>
              </a:rPr>
              <a:t>rapid onset, hours to several days, e.g. tropical cylones, flooding </a:t>
            </a:r>
            <a:r>
              <a:rPr lang="en-US" sz="2800" b="1"/>
              <a:t>)</a:t>
            </a:r>
            <a:endParaRPr lang="en-GB"/>
          </a:p>
        </p:txBody>
      </p:sp>
      <p:sp>
        <p:nvSpPr>
          <p:cNvPr id="4" name="Slide Number Placeholder 3">
            <a:extLst>
              <a:ext uri="{FF2B5EF4-FFF2-40B4-BE49-F238E27FC236}">
                <a16:creationId xmlns:a16="http://schemas.microsoft.com/office/drawing/2014/main" id="{05D45B36-7E76-A7B5-CFC7-25B68180298A}"/>
              </a:ext>
            </a:extLst>
          </p:cNvPr>
          <p:cNvSpPr>
            <a:spLocks noGrp="1"/>
          </p:cNvSpPr>
          <p:nvPr>
            <p:ph type="sldNum" sz="quarter" idx="12"/>
          </p:nvPr>
        </p:nvSpPr>
        <p:spPr/>
        <p:txBody>
          <a:bodyPr/>
          <a:lstStyle/>
          <a:p>
            <a:fld id="{6BD9EE9C-3A9A-458B-8C8B-545D7DF0CA2D}" type="slidenum">
              <a:rPr lang="en-ID" smtClean="0"/>
              <a:pPr/>
              <a:t>7</a:t>
            </a:fld>
            <a:endParaRPr lang="en-ID"/>
          </a:p>
        </p:txBody>
      </p:sp>
      <p:sp>
        <p:nvSpPr>
          <p:cNvPr id="29" name="TextBox 28">
            <a:extLst>
              <a:ext uri="{FF2B5EF4-FFF2-40B4-BE49-F238E27FC236}">
                <a16:creationId xmlns:a16="http://schemas.microsoft.com/office/drawing/2014/main" id="{0AA212B2-2253-F7E6-A4AE-2324583BEC8C}"/>
              </a:ext>
            </a:extLst>
          </p:cNvPr>
          <p:cNvSpPr txBox="1"/>
          <p:nvPr/>
        </p:nvSpPr>
        <p:spPr>
          <a:xfrm>
            <a:off x="1010652" y="1647583"/>
            <a:ext cx="83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Start of impact</a:t>
            </a:r>
          </a:p>
        </p:txBody>
      </p:sp>
      <p:sp>
        <p:nvSpPr>
          <p:cNvPr id="30" name="TextBox 29">
            <a:extLst>
              <a:ext uri="{FF2B5EF4-FFF2-40B4-BE49-F238E27FC236}">
                <a16:creationId xmlns:a16="http://schemas.microsoft.com/office/drawing/2014/main" id="{7759D7AC-4CF4-1A2E-3AD6-196578F54425}"/>
              </a:ext>
            </a:extLst>
          </p:cNvPr>
          <p:cNvSpPr txBox="1"/>
          <p:nvPr/>
        </p:nvSpPr>
        <p:spPr>
          <a:xfrm>
            <a:off x="4074071" y="1867116"/>
            <a:ext cx="10425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Immediate impact ends</a:t>
            </a:r>
          </a:p>
        </p:txBody>
      </p:sp>
      <p:sp>
        <p:nvSpPr>
          <p:cNvPr id="31" name="TextBox 30">
            <a:extLst>
              <a:ext uri="{FF2B5EF4-FFF2-40B4-BE49-F238E27FC236}">
                <a16:creationId xmlns:a16="http://schemas.microsoft.com/office/drawing/2014/main" id="{9F21B323-12DD-707B-3819-891A5BEEF95A}"/>
              </a:ext>
            </a:extLst>
          </p:cNvPr>
          <p:cNvSpPr txBox="1"/>
          <p:nvPr/>
        </p:nvSpPr>
        <p:spPr>
          <a:xfrm>
            <a:off x="6683905" y="1733092"/>
            <a:ext cx="1786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Impact under control and reactive adaptation underway </a:t>
            </a:r>
          </a:p>
        </p:txBody>
      </p:sp>
      <p:graphicFrame>
        <p:nvGraphicFramePr>
          <p:cNvPr id="32" name="Diagram 31">
            <a:extLst>
              <a:ext uri="{FF2B5EF4-FFF2-40B4-BE49-F238E27FC236}">
                <a16:creationId xmlns:a16="http://schemas.microsoft.com/office/drawing/2014/main" id="{8798A0A0-7A4D-6F94-7CFF-D7424E5B34D0}"/>
              </a:ext>
            </a:extLst>
          </p:cNvPr>
          <p:cNvGraphicFramePr/>
          <p:nvPr>
            <p:extLst>
              <p:ext uri="{D42A27DB-BD31-4B8C-83A1-F6EECF244321}">
                <p14:modId xmlns:p14="http://schemas.microsoft.com/office/powerpoint/2010/main" val="1688877393"/>
              </p:ext>
            </p:extLst>
          </p:nvPr>
        </p:nvGraphicFramePr>
        <p:xfrm>
          <a:off x="1331584" y="2291510"/>
          <a:ext cx="9252000" cy="278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33" name="Straight Connector 32">
            <a:extLst>
              <a:ext uri="{FF2B5EF4-FFF2-40B4-BE49-F238E27FC236}">
                <a16:creationId xmlns:a16="http://schemas.microsoft.com/office/drawing/2014/main" id="{E6354548-8322-01B1-0333-B31F5CD9800B}"/>
              </a:ext>
            </a:extLst>
          </p:cNvPr>
          <p:cNvCxnSpPr/>
          <p:nvPr/>
        </p:nvCxnSpPr>
        <p:spPr bwMode="auto">
          <a:xfrm>
            <a:off x="1764192" y="4312889"/>
            <a:ext cx="0" cy="1205344"/>
          </a:xfrm>
          <a:prstGeom prst="line">
            <a:avLst/>
          </a:prstGeom>
          <a:solidFill>
            <a:srgbClr val="B7D4F1"/>
          </a:solidFill>
          <a:ln w="28575" cap="flat" cmpd="sng" algn="ctr">
            <a:solidFill>
              <a:srgbClr val="FF0000">
                <a:alpha val="89804"/>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Oval 33">
            <a:extLst>
              <a:ext uri="{FF2B5EF4-FFF2-40B4-BE49-F238E27FC236}">
                <a16:creationId xmlns:a16="http://schemas.microsoft.com/office/drawing/2014/main" id="{A51B2694-2BFE-17CB-70C3-F952C74B94AC}"/>
              </a:ext>
            </a:extLst>
          </p:cNvPr>
          <p:cNvSpPr/>
          <p:nvPr/>
        </p:nvSpPr>
        <p:spPr bwMode="auto">
          <a:xfrm>
            <a:off x="1685824" y="5407701"/>
            <a:ext cx="162000" cy="162788"/>
          </a:xfrm>
          <a:prstGeom prst="ellipse">
            <a:avLst/>
          </a:prstGeom>
          <a:solidFill>
            <a:srgbClr val="FF0000">
              <a:alpha val="89804"/>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35" name="Straight Connector 34">
            <a:extLst>
              <a:ext uri="{FF2B5EF4-FFF2-40B4-BE49-F238E27FC236}">
                <a16:creationId xmlns:a16="http://schemas.microsoft.com/office/drawing/2014/main" id="{E9AF7022-CDE7-E774-6376-7C4892AC38DF}"/>
              </a:ext>
            </a:extLst>
          </p:cNvPr>
          <p:cNvCxnSpPr/>
          <p:nvPr/>
        </p:nvCxnSpPr>
        <p:spPr bwMode="auto">
          <a:xfrm>
            <a:off x="4586465" y="4322968"/>
            <a:ext cx="0" cy="1205344"/>
          </a:xfrm>
          <a:prstGeom prst="line">
            <a:avLst/>
          </a:prstGeom>
          <a:solidFill>
            <a:srgbClr val="B7D4F1"/>
          </a:solidFill>
          <a:ln w="28575" cap="flat" cmpd="sng" algn="ctr">
            <a:solidFill>
              <a:srgbClr val="FFC000">
                <a:alpha val="74902"/>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Oval 35">
            <a:extLst>
              <a:ext uri="{FF2B5EF4-FFF2-40B4-BE49-F238E27FC236}">
                <a16:creationId xmlns:a16="http://schemas.microsoft.com/office/drawing/2014/main" id="{6A330B69-B62E-5CB5-326D-DA940AF2794C}"/>
              </a:ext>
            </a:extLst>
          </p:cNvPr>
          <p:cNvSpPr/>
          <p:nvPr/>
        </p:nvSpPr>
        <p:spPr bwMode="auto">
          <a:xfrm>
            <a:off x="4500477" y="5417780"/>
            <a:ext cx="162000" cy="162788"/>
          </a:xfrm>
          <a:prstGeom prst="ellipse">
            <a:avLst/>
          </a:prstGeom>
          <a:solidFill>
            <a:srgbClr val="FFFF00">
              <a:alpha val="74902"/>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37" name="Straight Connector 36">
            <a:extLst>
              <a:ext uri="{FF2B5EF4-FFF2-40B4-BE49-F238E27FC236}">
                <a16:creationId xmlns:a16="http://schemas.microsoft.com/office/drawing/2014/main" id="{17B7A67C-9CA4-9BBA-DE72-0B0109F666AF}"/>
              </a:ext>
            </a:extLst>
          </p:cNvPr>
          <p:cNvCxnSpPr/>
          <p:nvPr/>
        </p:nvCxnSpPr>
        <p:spPr bwMode="auto">
          <a:xfrm>
            <a:off x="7546391" y="4339643"/>
            <a:ext cx="0" cy="1205344"/>
          </a:xfrm>
          <a:prstGeom prst="line">
            <a:avLst/>
          </a:prstGeom>
          <a:solidFill>
            <a:srgbClr val="B7D4F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37">
            <a:extLst>
              <a:ext uri="{FF2B5EF4-FFF2-40B4-BE49-F238E27FC236}">
                <a16:creationId xmlns:a16="http://schemas.microsoft.com/office/drawing/2014/main" id="{246EE617-CC62-53E9-6DA6-902D86626513}"/>
              </a:ext>
            </a:extLst>
          </p:cNvPr>
          <p:cNvSpPr/>
          <p:nvPr/>
        </p:nvSpPr>
        <p:spPr bwMode="auto">
          <a:xfrm>
            <a:off x="7465391" y="5435394"/>
            <a:ext cx="162000" cy="162788"/>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39" name="Straight Arrow Connector 38">
            <a:extLst>
              <a:ext uri="{FF2B5EF4-FFF2-40B4-BE49-F238E27FC236}">
                <a16:creationId xmlns:a16="http://schemas.microsoft.com/office/drawing/2014/main" id="{1633DCD5-58DE-5DDB-B85A-FE8417CDD2D7}"/>
              </a:ext>
            </a:extLst>
          </p:cNvPr>
          <p:cNvCxnSpPr/>
          <p:nvPr/>
        </p:nvCxnSpPr>
        <p:spPr bwMode="auto">
          <a:xfrm flipV="1">
            <a:off x="1429238" y="2189416"/>
            <a:ext cx="0" cy="1496964"/>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096740D3-871E-855E-28FE-082D1A774B92}"/>
              </a:ext>
            </a:extLst>
          </p:cNvPr>
          <p:cNvCxnSpPr/>
          <p:nvPr/>
        </p:nvCxnSpPr>
        <p:spPr bwMode="auto">
          <a:xfrm flipV="1">
            <a:off x="4595343" y="2439434"/>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89AB8C85-0272-ADB5-FF34-9B99F10377FA}"/>
              </a:ext>
            </a:extLst>
          </p:cNvPr>
          <p:cNvCxnSpPr/>
          <p:nvPr/>
        </p:nvCxnSpPr>
        <p:spPr bwMode="auto">
          <a:xfrm flipV="1">
            <a:off x="7577120" y="2421031"/>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a:extLst>
              <a:ext uri="{FF2B5EF4-FFF2-40B4-BE49-F238E27FC236}">
                <a16:creationId xmlns:a16="http://schemas.microsoft.com/office/drawing/2014/main" id="{BC6F53B0-ADC2-55D7-A340-C42A3FE087A5}"/>
              </a:ext>
            </a:extLst>
          </p:cNvPr>
          <p:cNvSpPr/>
          <p:nvPr/>
        </p:nvSpPr>
        <p:spPr bwMode="auto">
          <a:xfrm>
            <a:off x="2278104" y="2356270"/>
            <a:ext cx="1369560" cy="1101676"/>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Short-term: </a:t>
            </a:r>
            <a:r>
              <a:rPr kumimoji="0" lang="en-US" sz="1200" b="1" i="1" u="none" strike="noStrike" kern="1200" cap="none" spc="0" normalizeH="0" baseline="0" noProof="0">
                <a:ln>
                  <a:noFill/>
                </a:ln>
                <a:solidFill>
                  <a:srgbClr val="000000"/>
                </a:solidFill>
                <a:effectLst/>
                <a:uLnTx/>
                <a:uFillTx/>
                <a:latin typeface="Arial" charset="0"/>
                <a:ea typeface="+mn-ea"/>
                <a:cs typeface="+mn-cs"/>
              </a:rPr>
              <a:t>Deal with immediate impact</a:t>
            </a:r>
          </a:p>
        </p:txBody>
      </p:sp>
      <p:sp>
        <p:nvSpPr>
          <p:cNvPr id="43" name="Oval 42">
            <a:extLst>
              <a:ext uri="{FF2B5EF4-FFF2-40B4-BE49-F238E27FC236}">
                <a16:creationId xmlns:a16="http://schemas.microsoft.com/office/drawing/2014/main" id="{B68400B4-5E37-57C0-6519-ED58334D505A}"/>
              </a:ext>
            </a:extLst>
          </p:cNvPr>
          <p:cNvSpPr/>
          <p:nvPr/>
        </p:nvSpPr>
        <p:spPr bwMode="auto">
          <a:xfrm>
            <a:off x="5338240" y="2382112"/>
            <a:ext cx="1369551" cy="1149598"/>
          </a:xfrm>
          <a:prstGeom prst="ellipse">
            <a:avLst/>
          </a:prstGeom>
          <a:ln>
            <a:solidFill>
              <a:srgbClr val="4385C7">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Medium-term: </a:t>
            </a:r>
            <a:r>
              <a:rPr kumimoji="0" lang="en-US" sz="1200" b="1" i="1" u="none" strike="noStrike" kern="1200" cap="none" spc="0" normalizeH="0" baseline="0" noProof="0">
                <a:ln>
                  <a:noFill/>
                </a:ln>
                <a:solidFill>
                  <a:srgbClr val="000000"/>
                </a:solidFill>
                <a:effectLst/>
                <a:uLnTx/>
                <a:uFillTx/>
                <a:latin typeface="Arial" charset="0"/>
                <a:ea typeface="+mn-ea"/>
                <a:cs typeface="+mn-cs"/>
              </a:rPr>
              <a:t>Restore essential services</a:t>
            </a:r>
          </a:p>
        </p:txBody>
      </p:sp>
      <p:sp>
        <p:nvSpPr>
          <p:cNvPr id="44" name="Oval 43">
            <a:extLst>
              <a:ext uri="{FF2B5EF4-FFF2-40B4-BE49-F238E27FC236}">
                <a16:creationId xmlns:a16="http://schemas.microsoft.com/office/drawing/2014/main" id="{CFE54C1A-86DF-4559-F399-F2F89B22CB4C}"/>
              </a:ext>
            </a:extLst>
          </p:cNvPr>
          <p:cNvSpPr/>
          <p:nvPr/>
        </p:nvSpPr>
        <p:spPr bwMode="auto">
          <a:xfrm>
            <a:off x="8320842" y="2421030"/>
            <a:ext cx="1368722" cy="1110679"/>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Arial" charset="0"/>
                <a:ea typeface="+mn-ea"/>
                <a:cs typeface="+mn-cs"/>
              </a:rPr>
              <a:t>Long-term:</a:t>
            </a:r>
            <a:br>
              <a:rPr kumimoji="0" lang="en-US" sz="1200" b="1" i="0" u="none" strike="noStrike" kern="1200" cap="none" spc="0" normalizeH="0" baseline="0" noProof="0">
                <a:ln>
                  <a:noFill/>
                </a:ln>
                <a:solidFill>
                  <a:srgbClr val="00B050"/>
                </a:solidFill>
                <a:effectLst/>
                <a:uLnTx/>
                <a:uFillTx/>
                <a:latin typeface="Arial" charset="0"/>
                <a:ea typeface="+mn-ea"/>
                <a:cs typeface="+mn-cs"/>
              </a:rPr>
            </a:br>
            <a:r>
              <a:rPr kumimoji="0" lang="en-US" sz="1200" b="1" i="1" u="none" strike="noStrike" kern="1200" cap="none" spc="0" normalizeH="0" baseline="0" noProof="0">
                <a:ln>
                  <a:noFill/>
                </a:ln>
                <a:solidFill>
                  <a:srgbClr val="000000"/>
                </a:solidFill>
                <a:effectLst/>
                <a:uLnTx/>
                <a:uFillTx/>
                <a:latin typeface="Arial" charset="0"/>
                <a:ea typeface="+mn-ea"/>
                <a:cs typeface="+mn-cs"/>
              </a:rPr>
              <a:t>Recovery, building forward better</a:t>
            </a:r>
          </a:p>
        </p:txBody>
      </p:sp>
      <p:sp>
        <p:nvSpPr>
          <p:cNvPr id="45" name="Oval 44">
            <a:extLst>
              <a:ext uri="{FF2B5EF4-FFF2-40B4-BE49-F238E27FC236}">
                <a16:creationId xmlns:a16="http://schemas.microsoft.com/office/drawing/2014/main" id="{E189C2CC-02DF-C430-B613-4146D482BD17}"/>
              </a:ext>
            </a:extLst>
          </p:cNvPr>
          <p:cNvSpPr/>
          <p:nvPr/>
        </p:nvSpPr>
        <p:spPr bwMode="auto">
          <a:xfrm>
            <a:off x="3558240" y="4177471"/>
            <a:ext cx="433244" cy="432762"/>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FF0000"/>
                </a:solidFill>
                <a:effectLst/>
                <a:uLnTx/>
                <a:uFillTx/>
                <a:latin typeface="Arial" charset="0"/>
                <a:ea typeface="+mn-ea"/>
                <a:cs typeface="+mn-cs"/>
              </a:rPr>
              <a:t>1</a:t>
            </a:r>
          </a:p>
        </p:txBody>
      </p:sp>
      <p:sp>
        <p:nvSpPr>
          <p:cNvPr id="46" name="Oval 45">
            <a:extLst>
              <a:ext uri="{FF2B5EF4-FFF2-40B4-BE49-F238E27FC236}">
                <a16:creationId xmlns:a16="http://schemas.microsoft.com/office/drawing/2014/main" id="{B8FAE636-7CAA-2463-2DA9-3A288D9ADE83}"/>
              </a:ext>
            </a:extLst>
          </p:cNvPr>
          <p:cNvSpPr/>
          <p:nvPr/>
        </p:nvSpPr>
        <p:spPr bwMode="auto">
          <a:xfrm>
            <a:off x="6601814" y="4081130"/>
            <a:ext cx="434168" cy="421876"/>
          </a:xfrm>
          <a:prstGeom prst="ellipse">
            <a:avLst/>
          </a:prstGeom>
          <a:ln>
            <a:solidFill>
              <a:srgbClr val="00B0F0">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47" name="Oval 46">
            <a:extLst>
              <a:ext uri="{FF2B5EF4-FFF2-40B4-BE49-F238E27FC236}">
                <a16:creationId xmlns:a16="http://schemas.microsoft.com/office/drawing/2014/main" id="{4594AA66-4D84-1CBD-9A0F-9192B05FC031}"/>
              </a:ext>
            </a:extLst>
          </p:cNvPr>
          <p:cNvSpPr/>
          <p:nvPr/>
        </p:nvSpPr>
        <p:spPr bwMode="auto">
          <a:xfrm>
            <a:off x="9427246" y="4097146"/>
            <a:ext cx="433244" cy="432762"/>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Arial" charset="0"/>
                <a:ea typeface="+mn-ea"/>
                <a:cs typeface="+mn-cs"/>
              </a:rPr>
              <a:t>3</a:t>
            </a:r>
          </a:p>
        </p:txBody>
      </p:sp>
      <p:sp>
        <p:nvSpPr>
          <p:cNvPr id="48" name="TextBox 47">
            <a:extLst>
              <a:ext uri="{FF2B5EF4-FFF2-40B4-BE49-F238E27FC236}">
                <a16:creationId xmlns:a16="http://schemas.microsoft.com/office/drawing/2014/main" id="{39C9545C-70B8-3CF0-7B82-F45478819432}"/>
              </a:ext>
            </a:extLst>
          </p:cNvPr>
          <p:cNvSpPr txBox="1"/>
          <p:nvPr/>
        </p:nvSpPr>
        <p:spPr>
          <a:xfrm>
            <a:off x="1993736" y="4348723"/>
            <a:ext cx="1615967"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Impact, followed by immediate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Evacuations, Temporary shelter, search and rescue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Formal triggers for assistance</a:t>
            </a:r>
          </a:p>
        </p:txBody>
      </p:sp>
      <p:sp>
        <p:nvSpPr>
          <p:cNvPr id="49" name="TextBox 48">
            <a:extLst>
              <a:ext uri="{FF2B5EF4-FFF2-40B4-BE49-F238E27FC236}">
                <a16:creationId xmlns:a16="http://schemas.microsoft.com/office/drawing/2014/main" id="{08FDF000-2DFA-DF48-9BD9-AD0BBFC6E666}"/>
              </a:ext>
            </a:extLst>
          </p:cNvPr>
          <p:cNvSpPr txBox="1"/>
          <p:nvPr/>
        </p:nvSpPr>
        <p:spPr>
          <a:xfrm>
            <a:off x="4929076" y="4441562"/>
            <a:ext cx="140613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000000"/>
                </a:solidFill>
                <a:latin typeface="Arial"/>
              </a:rPr>
              <a:t>A f</a:t>
            </a:r>
            <a:r>
              <a:rPr kumimoji="0" lang="en-US" sz="1200" b="0" i="0" u="none" strike="noStrike" kern="1200" cap="none" spc="0" normalizeH="0" baseline="0" noProof="0" err="1">
                <a:ln>
                  <a:noFill/>
                </a:ln>
                <a:solidFill>
                  <a:srgbClr val="000000"/>
                </a:solidFill>
                <a:effectLst/>
                <a:uLnTx/>
                <a:uFillTx/>
                <a:latin typeface="Arial"/>
                <a:ea typeface="+mn-ea"/>
                <a:cs typeface="+mn-cs"/>
              </a:rPr>
              <a:t>ew</a:t>
            </a:r>
            <a:r>
              <a:rPr kumimoji="0" lang="en-US" sz="1200" b="0" i="0" u="none" strike="noStrike" kern="1200" cap="none" spc="0" normalizeH="0" baseline="0" noProof="0">
                <a:ln>
                  <a:noFill/>
                </a:ln>
                <a:solidFill>
                  <a:srgbClr val="000000"/>
                </a:solidFill>
                <a:effectLst/>
                <a:uLnTx/>
                <a:uFillTx/>
                <a:latin typeface="Arial"/>
                <a:ea typeface="+mn-ea"/>
                <a:cs typeface="+mn-cs"/>
              </a:rPr>
              <a:t> days to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Restoration of essential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Cleanup</a:t>
            </a:r>
          </a:p>
        </p:txBody>
      </p:sp>
      <p:sp>
        <p:nvSpPr>
          <p:cNvPr id="50" name="TextBox 49">
            <a:extLst>
              <a:ext uri="{FF2B5EF4-FFF2-40B4-BE49-F238E27FC236}">
                <a16:creationId xmlns:a16="http://schemas.microsoft.com/office/drawing/2014/main" id="{EB65C1E4-2052-D127-C3B4-4A5249D59084}"/>
              </a:ext>
            </a:extLst>
          </p:cNvPr>
          <p:cNvSpPr txBox="1"/>
          <p:nvPr/>
        </p:nvSpPr>
        <p:spPr>
          <a:xfrm>
            <a:off x="7654587" y="4365763"/>
            <a:ext cx="1795157"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Months to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Building forward better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Policy adjustment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Integration of actions into reactive adaptation</a:t>
            </a:r>
          </a:p>
        </p:txBody>
      </p:sp>
    </p:spTree>
    <p:extLst>
      <p:ext uri="{BB962C8B-B14F-4D97-AF65-F5344CB8AC3E}">
        <p14:creationId xmlns:p14="http://schemas.microsoft.com/office/powerpoint/2010/main" val="1684764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1633471986"/>
              </p:ext>
            </p:extLst>
          </p:nvPr>
        </p:nvGraphicFramePr>
        <p:xfrm>
          <a:off x="153950" y="1434440"/>
          <a:ext cx="11884089" cy="2975635"/>
        </p:xfrm>
        <a:graphic>
          <a:graphicData uri="http://schemas.openxmlformats.org/drawingml/2006/table">
            <a:tbl>
              <a:tblPr firstRow="1" bandRow="1">
                <a:tableStyleId>{5940675A-B579-460E-94D1-54222C63F5DA}</a:tableStyleId>
              </a:tblPr>
              <a:tblGrid>
                <a:gridCol w="10371175">
                  <a:extLst>
                    <a:ext uri="{9D8B030D-6E8A-4147-A177-3AD203B41FA5}">
                      <a16:colId xmlns:a16="http://schemas.microsoft.com/office/drawing/2014/main" val="2816558029"/>
                    </a:ext>
                  </a:extLst>
                </a:gridCol>
                <a:gridCol w="771525">
                  <a:extLst>
                    <a:ext uri="{9D8B030D-6E8A-4147-A177-3AD203B41FA5}">
                      <a16:colId xmlns:a16="http://schemas.microsoft.com/office/drawing/2014/main" val="1300160662"/>
                    </a:ext>
                  </a:extLst>
                </a:gridCol>
                <a:gridCol w="741389">
                  <a:extLst>
                    <a:ext uri="{9D8B030D-6E8A-4147-A177-3AD203B41FA5}">
                      <a16:colId xmlns:a16="http://schemas.microsoft.com/office/drawing/2014/main" val="3786587790"/>
                    </a:ext>
                  </a:extLst>
                </a:gridCol>
              </a:tblGrid>
              <a:tr h="299590">
                <a:tc>
                  <a:txBody>
                    <a:bodyPr/>
                    <a:lstStyle/>
                    <a:p>
                      <a:r>
                        <a:rPr lang="en-NP" sz="9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9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676045">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Implement land and forest restoration policies </a:t>
                      </a:r>
                      <a:r>
                        <a:rPr lang="en-US" sz="1000" dirty="0">
                          <a:latin typeface="Avenir Next LT Pro" panose="020B0504020202020204" pitchFamily="34" charset="77"/>
                        </a:rPr>
                        <a:t>- i.e., integrated landscape planning; Updating the periodic forestry inventory (Angola)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Rehabilitate degraded lands and ecosystems</a:t>
                      </a:r>
                      <a:r>
                        <a:rPr lang="en-US" sz="1000" dirty="0">
                          <a:latin typeface="Avenir Next LT Pro" panose="020B0504020202020204" pitchFamily="34" charset="77"/>
                        </a:rPr>
                        <a:t> through various techniques such as soil conservation measures, revegetation, watershed management, and land rehabilitation practices.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Sustainably manage and rehabilitate forests and lands degraded by mining and oil operations.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1"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Reconstruct following onset of hazards and impacts </a:t>
                      </a:r>
                      <a:r>
                        <a:rPr lang="en-US" sz="1000" dirty="0">
                          <a:latin typeface="Avenir Next LT Pro" panose="020B0504020202020204" pitchFamily="34" charset="77"/>
                        </a:rPr>
                        <a:t>due to degraded land.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Implement mechanisms to incentivize and reward landowners and communities for sustainable land and forest management practices</a:t>
                      </a:r>
                      <a:r>
                        <a:rPr lang="en-US" sz="1000" dirty="0">
                          <a:solidFill>
                            <a:srgbClr val="203864"/>
                          </a:solidFill>
                          <a:latin typeface="Avenir Next LT Pro" panose="020B0504020202020204" pitchFamily="34" charset="77"/>
                        </a:rPr>
                        <a:t>. </a:t>
                      </a:r>
                      <a:r>
                        <a:rPr lang="en-US" sz="1000" dirty="0">
                          <a:latin typeface="Avenir Next LT Pro" panose="020B0504020202020204" pitchFamily="34" charset="77"/>
                        </a:rPr>
                        <a:t>(i.e., payment of exploitation fees).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Reform policy and governance </a:t>
                      </a:r>
                      <a:r>
                        <a:rPr lang="en-US" sz="1000" dirty="0">
                          <a:latin typeface="Avenir Next LT Pro" panose="020B0504020202020204" pitchFamily="34" charset="77"/>
                        </a:rPr>
                        <a:t>(i.e., environmental education and awareness plan)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Implement national climate change adaptation plans.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9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P" sz="9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4. </a:t>
            </a:r>
            <a:r>
              <a:rPr kumimoji="0" lang="en-CA"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RETREAT/RECOVERY</a:t>
            </a: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CA"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Rebuilding, restoring of essential services, relocation and retreat where needed</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4" name="TextBox 3">
            <a:extLst>
              <a:ext uri="{FF2B5EF4-FFF2-40B4-BE49-F238E27FC236}">
                <a16:creationId xmlns:a16="http://schemas.microsoft.com/office/drawing/2014/main" id="{7BB49C36-A30D-FC31-43DA-9F276C82F588}"/>
              </a:ext>
            </a:extLst>
          </p:cNvPr>
          <p:cNvSpPr txBox="1"/>
          <p:nvPr/>
        </p:nvSpPr>
        <p:spPr>
          <a:xfrm>
            <a:off x="153951" y="1148926"/>
            <a:ext cx="11809449" cy="246221"/>
          </a:xfrm>
          <a:prstGeom prst="rect">
            <a:avLst/>
          </a:prstGeom>
          <a:noFill/>
        </p:spPr>
        <p:txBody>
          <a:bodyPr wrap="square" rtlCol="0">
            <a:spAutoFit/>
          </a:bodyPr>
          <a:lstStyle>
            <a:defPPr>
              <a:defRPr lang="en-NP"/>
            </a:defPPr>
            <a:lvl1pPr marR="0" lvl="0" indent="0" fontAlgn="auto">
              <a:lnSpc>
                <a:spcPct val="100000"/>
              </a:lnSpc>
              <a:spcBef>
                <a:spcPts val="0"/>
              </a:spcBef>
              <a:spcAft>
                <a:spcPts val="0"/>
              </a:spcAft>
              <a:buClrTx/>
              <a:buSzTx/>
              <a:buFontTx/>
              <a:buNone/>
              <a:tabLst/>
              <a:defRPr kumimoji="0" sz="1000" b="1" u="none" strike="noStrike" cap="none" spc="0" normalizeH="0" baseline="0">
                <a:ln>
                  <a:noFill/>
                </a:ln>
                <a:solidFill>
                  <a:srgbClr val="5B9BD5">
                    <a:lumMod val="50000"/>
                  </a:srgb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00" b="0"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Opportunity to restore lands and forests, boosting/restoring economic activity in the forest sector. (Timeframe: 2–10 years) </a:t>
            </a:r>
            <a:endParaRPr kumimoji="0" lang="en-NP" sz="1000" b="0"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endParaRPr>
          </a:p>
        </p:txBody>
      </p:sp>
      <p:pic>
        <p:nvPicPr>
          <p:cNvPr id="2" name="Picture 1" descr="photography of tall trees at daytime">
            <a:extLst>
              <a:ext uri="{FF2B5EF4-FFF2-40B4-BE49-F238E27FC236}">
                <a16:creationId xmlns:a16="http://schemas.microsoft.com/office/drawing/2014/main" id="{D9A6C0EC-285E-9867-5656-8BFD8320E20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4"/>
          <a:stretch/>
        </p:blipFill>
        <p:spPr bwMode="auto">
          <a:xfrm>
            <a:off x="-87682" y="-1"/>
            <a:ext cx="12279682" cy="7215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C95C79-8D80-7CB9-ECA5-ED778B781F40}"/>
              </a:ext>
            </a:extLst>
          </p:cNvPr>
          <p:cNvSpPr/>
          <p:nvPr/>
        </p:nvSpPr>
        <p:spPr>
          <a:xfrm>
            <a:off x="0" y="-6751"/>
            <a:ext cx="12192000" cy="728327"/>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04182AF-5A6E-0466-7555-CCE5A0F98815}"/>
              </a:ext>
            </a:extLst>
          </p:cNvPr>
          <p:cNvSpPr txBox="1"/>
          <p:nvPr/>
        </p:nvSpPr>
        <p:spPr>
          <a:xfrm>
            <a:off x="217714" y="125447"/>
            <a:ext cx="6580648"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LAND AND FOREST DEGRADATION</a:t>
            </a:r>
          </a:p>
        </p:txBody>
      </p:sp>
    </p:spTree>
    <p:extLst>
      <p:ext uri="{BB962C8B-B14F-4D97-AF65-F5344CB8AC3E}">
        <p14:creationId xmlns:p14="http://schemas.microsoft.com/office/powerpoint/2010/main" val="3419170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D34F62-DCD0-104D-5A28-3A5678398C6A}"/>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5" name="Rectangle 4">
            <a:extLst>
              <a:ext uri="{FF2B5EF4-FFF2-40B4-BE49-F238E27FC236}">
                <a16:creationId xmlns:a16="http://schemas.microsoft.com/office/drawing/2014/main" id="{9D54A3E8-96B0-648B-B125-B916D7C5F85D}"/>
              </a:ext>
            </a:extLst>
          </p:cNvPr>
          <p:cNvSpPr/>
          <p:nvPr/>
        </p:nvSpPr>
        <p:spPr>
          <a:xfrm rot="10800000">
            <a:off x="0" y="0"/>
            <a:ext cx="5328746" cy="6858000"/>
          </a:xfrm>
          <a:prstGeom prst="rect">
            <a:avLst/>
          </a:prstGeom>
          <a:gradFill>
            <a:gsLst>
              <a:gs pos="2000">
                <a:schemeClr val="tx1"/>
              </a:gs>
              <a:gs pos="61000">
                <a:schemeClr val="tx1">
                  <a:lumMod val="75000"/>
                  <a:lumOff val="25000"/>
                  <a:alpha val="15000"/>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AE1D97C-BACA-C770-E193-62E927F305B6}"/>
              </a:ext>
            </a:extLst>
          </p:cNvPr>
          <p:cNvSpPr txBox="1"/>
          <p:nvPr/>
        </p:nvSpPr>
        <p:spPr>
          <a:xfrm>
            <a:off x="120719" y="3409781"/>
            <a:ext cx="4297835" cy="707886"/>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0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Salinization</a:t>
            </a:r>
          </a:p>
        </p:txBody>
      </p:sp>
      <p:sp>
        <p:nvSpPr>
          <p:cNvPr id="7" name="TextBox 6">
            <a:extLst>
              <a:ext uri="{FF2B5EF4-FFF2-40B4-BE49-F238E27FC236}">
                <a16:creationId xmlns:a16="http://schemas.microsoft.com/office/drawing/2014/main" id="{2E9E34A3-0E11-8453-9CB1-DA27C02228D9}"/>
              </a:ext>
            </a:extLst>
          </p:cNvPr>
          <p:cNvSpPr txBox="1"/>
          <p:nvPr/>
        </p:nvSpPr>
        <p:spPr>
          <a:xfrm>
            <a:off x="137531" y="5170209"/>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8" name="TextBox 7">
            <a:extLst>
              <a:ext uri="{FF2B5EF4-FFF2-40B4-BE49-F238E27FC236}">
                <a16:creationId xmlns:a16="http://schemas.microsoft.com/office/drawing/2014/main" id="{654C8E70-A2CB-361B-AAD3-52DC39C4F885}"/>
              </a:ext>
            </a:extLst>
          </p:cNvPr>
          <p:cNvSpPr txBox="1"/>
          <p:nvPr/>
        </p:nvSpPr>
        <p:spPr>
          <a:xfrm>
            <a:off x="137531" y="4222293"/>
            <a:ext cx="4831591" cy="738664"/>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Angola, Benin, Cote D’Ivoire, DRC, Gabon, Ghana, Lesotho, Malawi, Mali, South Sudan, Togo, Uganda, Lao PDR, Malaysia, Philippines</a:t>
            </a:r>
            <a:endParaRPr kumimoji="0" lang="en-NP"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12" name="TextBox 11">
            <a:extLst>
              <a:ext uri="{FF2B5EF4-FFF2-40B4-BE49-F238E27FC236}">
                <a16:creationId xmlns:a16="http://schemas.microsoft.com/office/drawing/2014/main" id="{DE159B20-9321-62A2-1704-C5BF67B5DBE1}"/>
              </a:ext>
            </a:extLst>
          </p:cNvPr>
          <p:cNvSpPr txBox="1"/>
          <p:nvPr/>
        </p:nvSpPr>
        <p:spPr>
          <a:xfrm>
            <a:off x="5580994" y="1113750"/>
            <a:ext cx="6182382" cy="38472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Morocco</a:t>
            </a:r>
            <a:r>
              <a:rPr kumimoji="0" lang="en-US" sz="14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 Caused by factors such as over-irrigation, use of low-quality irrigation water, lack of drainage, and overuse of fertilizers. The issue affects more than 1 million hectares of land, approximately 10% of Morocco's arable land.</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Maldives</a:t>
            </a:r>
            <a:r>
              <a:rPr kumimoji="0" lang="en-US" sz="14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 With 80 per cent of its islands being less than 1m above mean sea-level, sea-level rise has caused groundwater salinization, posing a threat to water security across the nation. The country heavily depends on groundwater and harvested rainwater for drinking, and during dry seasons, many inhabited islands face water shortages due to salinization.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Thailand</a:t>
            </a:r>
            <a:r>
              <a:rPr kumimoji="0" lang="en-US" sz="14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 Affected the province of Samut Song </a:t>
            </a:r>
            <a:r>
              <a:rPr kumimoji="0" lang="en-US" sz="1400" b="0" i="0" u="none" strike="noStrike" kern="1200" cap="none" spc="0" normalizeH="0" baseline="0" noProof="0" dirty="0" err="1">
                <a:ln>
                  <a:noFill/>
                </a:ln>
                <a:solidFill>
                  <a:srgbClr val="374151"/>
                </a:solidFill>
                <a:effectLst/>
                <a:uLnTx/>
                <a:uFillTx/>
                <a:latin typeface="Avenir Next LT Pro" panose="020B0504020202020204" pitchFamily="34" charset="77"/>
                <a:ea typeface="+mn-ea"/>
                <a:cs typeface="+mn-cs"/>
              </a:rPr>
              <a:t>Krami</a:t>
            </a:r>
            <a:r>
              <a:rPr kumimoji="0" lang="en-US" sz="14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 in Thailand, located near the capital and known for its fruits. Proximity to the sea has led to the common occurrence of brackish water. Periods of intense salinization have caused issues such as fish migration and loss of flora and plants, with more being pulled into the sea due to salt waves.</a:t>
            </a:r>
          </a:p>
        </p:txBody>
      </p:sp>
    </p:spTree>
    <p:extLst>
      <p:ext uri="{BB962C8B-B14F-4D97-AF65-F5344CB8AC3E}">
        <p14:creationId xmlns:p14="http://schemas.microsoft.com/office/powerpoint/2010/main" val="1327212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12BA88-B842-41AE-0E97-AD4EA6F9CBA7}"/>
              </a:ext>
            </a:extLst>
          </p:cNvPr>
          <p:cNvSpPr/>
          <p:nvPr/>
        </p:nvSpPr>
        <p:spPr>
          <a:xfrm>
            <a:off x="107302" y="777529"/>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1. SCOPING AND ASSESSMENT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Evaluating potential impacts and specific vulnerabilities)</a:t>
            </a:r>
            <a:endPar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1689629337"/>
              </p:ext>
            </p:extLst>
          </p:nvPr>
        </p:nvGraphicFramePr>
        <p:xfrm>
          <a:off x="107302" y="1336064"/>
          <a:ext cx="11884090" cy="5239996"/>
        </p:xfrm>
        <a:graphic>
          <a:graphicData uri="http://schemas.openxmlformats.org/drawingml/2006/table">
            <a:tbl>
              <a:tblPr firstRow="1" bandRow="1">
                <a:tableStyleId>{5940675A-B579-460E-94D1-54222C63F5DA}</a:tableStyleId>
              </a:tblPr>
              <a:tblGrid>
                <a:gridCol w="3771278">
                  <a:extLst>
                    <a:ext uri="{9D8B030D-6E8A-4147-A177-3AD203B41FA5}">
                      <a16:colId xmlns:a16="http://schemas.microsoft.com/office/drawing/2014/main" val="2816558029"/>
                    </a:ext>
                  </a:extLst>
                </a:gridCol>
                <a:gridCol w="3657600">
                  <a:extLst>
                    <a:ext uri="{9D8B030D-6E8A-4147-A177-3AD203B41FA5}">
                      <a16:colId xmlns:a16="http://schemas.microsoft.com/office/drawing/2014/main" val="1300160662"/>
                    </a:ext>
                  </a:extLst>
                </a:gridCol>
                <a:gridCol w="4455212">
                  <a:extLst>
                    <a:ext uri="{9D8B030D-6E8A-4147-A177-3AD203B41FA5}">
                      <a16:colId xmlns:a16="http://schemas.microsoft.com/office/drawing/2014/main" val="3786587790"/>
                    </a:ext>
                  </a:extLst>
                </a:gridCol>
              </a:tblGrid>
              <a:tr h="278375">
                <a:tc>
                  <a:txBody>
                    <a:bodyPr/>
                    <a:lstStyle/>
                    <a:p>
                      <a:r>
                        <a:rPr lang="en-NP" sz="11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4961621">
                <a:tc>
                  <a:txBody>
                    <a:bodyPr/>
                    <a:lstStyle/>
                    <a:p>
                      <a:pPr marL="228600" indent="-228600">
                        <a:buFont typeface="+mj-lt"/>
                        <a:buAutoNum type="arabicPeriod"/>
                      </a:pPr>
                      <a:r>
                        <a:rPr lang="en-US" sz="1100" b="1" dirty="0">
                          <a:solidFill>
                            <a:schemeClr val="accent5">
                              <a:lumMod val="50000"/>
                            </a:schemeClr>
                          </a:solidFill>
                          <a:latin typeface="Avenir Next LT Pro" panose="020B0504020202020204" pitchFamily="34" charset="77"/>
                        </a:rPr>
                        <a:t>Conduct monitoring and risk analysis assessments</a:t>
                      </a:r>
                      <a:endParaRPr lang="en-US" sz="1100" b="0" dirty="0">
                        <a:solidFill>
                          <a:schemeClr val="tx1"/>
                        </a:solidFill>
                        <a:latin typeface="Avenir Next LT Pro" panose="020B0504020202020204" pitchFamily="34" charset="77"/>
                      </a:endParaRPr>
                    </a:p>
                    <a:p>
                      <a:pPr marL="504825" lvl="1" indent="-228600">
                        <a:buFont typeface="+mj-lt"/>
                        <a:buAutoNum type="alphaLcPeriod"/>
                      </a:pPr>
                      <a:r>
                        <a:rPr lang="en-US" sz="1100" b="0" dirty="0">
                          <a:solidFill>
                            <a:schemeClr val="tx1"/>
                          </a:solidFill>
                          <a:latin typeface="Avenir Next LT Pro" panose="020B0504020202020204" pitchFamily="34" charset="77"/>
                        </a:rPr>
                        <a:t>Monitor water salinity by the authorities related to water and irrigation - salinity of water, lack of water and increased temperature leading to salinity and sea water instruction;</a:t>
                      </a:r>
                    </a:p>
                    <a:p>
                      <a:pPr marL="504825" lvl="1" indent="-228600">
                        <a:buFont typeface="+mj-lt"/>
                        <a:buAutoNum type="alphaLcPeriod"/>
                      </a:pPr>
                      <a:r>
                        <a:rPr lang="en-US" sz="1100" b="0" dirty="0">
                          <a:solidFill>
                            <a:schemeClr val="tx1"/>
                          </a:solidFill>
                          <a:latin typeface="Avenir Next LT Pro" panose="020B0504020202020204" pitchFamily="34" charset="77"/>
                        </a:rPr>
                        <a:t>Monitor groundwater;</a:t>
                      </a:r>
                    </a:p>
                    <a:p>
                      <a:pPr marL="504825" lvl="1" indent="-228600">
                        <a:buFont typeface="+mj-lt"/>
                        <a:buAutoNum type="alphaLcPeriod"/>
                      </a:pPr>
                      <a:r>
                        <a:rPr lang="en-US" sz="1100" b="0" dirty="0">
                          <a:solidFill>
                            <a:schemeClr val="tx1"/>
                          </a:solidFill>
                          <a:latin typeface="Avenir Next LT Pro" panose="020B0504020202020204" pitchFamily="34" charset="77"/>
                        </a:rPr>
                        <a:t>Monitor precipitation;</a:t>
                      </a:r>
                    </a:p>
                    <a:p>
                      <a:pPr marL="504825" lvl="1" indent="-228600">
                        <a:buFont typeface="+mj-lt"/>
                        <a:buAutoNum type="alphaLcPeriod"/>
                      </a:pPr>
                      <a:r>
                        <a:rPr lang="en-US" sz="1100" b="0" dirty="0">
                          <a:solidFill>
                            <a:schemeClr val="tx1"/>
                          </a:solidFill>
                          <a:latin typeface="Avenir Next LT Pro" panose="020B0504020202020204" pitchFamily="34" charset="77"/>
                        </a:rPr>
                        <a:t>Monitor water levels and sea level intrusion;</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b="0" dirty="0">
                          <a:solidFill>
                            <a:schemeClr val="tx1"/>
                          </a:solidFill>
                          <a:latin typeface="Avenir Next LT Pro" panose="020B0504020202020204" pitchFamily="34" charset="77"/>
                        </a:rPr>
                        <a:t>Ensure national communication providing risk assessments, interlinkages and connectedness to salinity.</a:t>
                      </a:r>
                    </a:p>
                    <a:p>
                      <a:pPr marL="228600" indent="-228600">
                        <a:buFont typeface="+mj-lt"/>
                        <a:buAutoNum type="arabicPeriod"/>
                      </a:pPr>
                      <a:endParaRPr lang="en-US" sz="1100" b="0" dirty="0">
                        <a:solidFill>
                          <a:schemeClr val="tx1"/>
                        </a:solidFill>
                        <a:latin typeface="Avenir Next LT Pro" panose="020B0504020202020204" pitchFamily="34" charset="77"/>
                      </a:endParaRPr>
                    </a:p>
                    <a:p>
                      <a:pPr marL="228600" indent="-228600">
                        <a:buFont typeface="+mj-lt"/>
                        <a:buAutoNum type="arabicPeriod"/>
                      </a:pPr>
                      <a:r>
                        <a:rPr lang="en-CA" sz="1100" b="1" dirty="0">
                          <a:solidFill>
                            <a:schemeClr val="accent5">
                              <a:lumMod val="50000"/>
                            </a:schemeClr>
                          </a:solidFill>
                          <a:latin typeface="Avenir Next LT Pro" panose="020B0504020202020204" pitchFamily="34" charset="77"/>
                        </a:rPr>
                        <a:t>Research and  identify areas for capacity building</a:t>
                      </a:r>
                    </a:p>
                    <a:p>
                      <a:pPr marL="504825" lvl="1" indent="-228600">
                        <a:buFont typeface="+mj-lt"/>
                        <a:buAutoNum type="alphaLcPeriod"/>
                      </a:pPr>
                      <a:r>
                        <a:rPr lang="en-US" sz="1100" b="0" dirty="0">
                          <a:solidFill>
                            <a:schemeClr val="tx1"/>
                          </a:solidFill>
                          <a:latin typeface="Avenir Next LT Pro" panose="020B0504020202020204" pitchFamily="34" charset="77"/>
                        </a:rPr>
                        <a:t>Develop crops that are more tolerant to salt, which could help farmers to continue to cultivate crops in salt-affected areas;</a:t>
                      </a:r>
                    </a:p>
                    <a:p>
                      <a:pPr marL="504825" lvl="1" indent="-228600">
                        <a:buFont typeface="+mj-lt"/>
                        <a:buAutoNum type="alphaLcPeriod"/>
                      </a:pPr>
                      <a:r>
                        <a:rPr lang="en-US" sz="1100" b="0" dirty="0">
                          <a:solidFill>
                            <a:schemeClr val="tx1"/>
                          </a:solidFill>
                          <a:latin typeface="Avenir Next LT Pro" panose="020B0504020202020204" pitchFamily="34" charset="77"/>
                        </a:rPr>
                        <a:t>Conduct research and knowledge management/ sharing.</a:t>
                      </a:r>
                      <a:endParaRPr lang="en-NP" sz="1100" b="0">
                        <a:solidFill>
                          <a:schemeClr val="tx1"/>
                        </a:solidFill>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US" sz="1100" b="1" dirty="0">
                          <a:solidFill>
                            <a:srgbClr val="203864"/>
                          </a:solidFill>
                          <a:latin typeface="Avenir Next LT Pro" panose="020B0504020202020204" pitchFamily="34" charset="77"/>
                        </a:rPr>
                        <a:t>Gaps in targeted/regular monitoring</a:t>
                      </a:r>
                      <a:r>
                        <a:rPr lang="en-US" sz="1100" dirty="0">
                          <a:latin typeface="Avenir Next LT Pro" panose="020B0504020202020204" pitchFamily="34" charset="77"/>
                        </a:rPr>
                        <a:t>, reporting, and management of data gathered.</a:t>
                      </a:r>
                    </a:p>
                    <a:p>
                      <a:pPr marL="171450" lvl="0" indent="-171450">
                        <a:buFont typeface="Arial" panose="020B0604020202020204" pitchFamily="34" charset="0"/>
                        <a:buChar char="•"/>
                      </a:pPr>
                      <a:endParaRPr lang="en-US" sz="1100" dirty="0">
                        <a:latin typeface="Avenir Next LT Pro" panose="020B0504020202020204" pitchFamily="34" charset="77"/>
                      </a:endParaRPr>
                    </a:p>
                    <a:p>
                      <a:pPr marL="171450" lvl="0" indent="-171450">
                        <a:buFont typeface="Arial" panose="020B0604020202020204" pitchFamily="34" charset="0"/>
                        <a:buChar char="•"/>
                      </a:pPr>
                      <a:r>
                        <a:rPr lang="en-US" sz="1100" b="1" dirty="0">
                          <a:solidFill>
                            <a:srgbClr val="203864"/>
                          </a:solidFill>
                          <a:latin typeface="Avenir Next LT Pro" panose="020B0504020202020204" pitchFamily="34" charset="77"/>
                        </a:rPr>
                        <a:t>The slow onset nature of salinization does not leave much room for realizing its impacts </a:t>
                      </a:r>
                      <a:r>
                        <a:rPr lang="en-US" sz="1100" dirty="0">
                          <a:latin typeface="Avenir Next LT Pro" panose="020B0504020202020204" pitchFamily="34" charset="77"/>
                        </a:rPr>
                        <a:t>and it is difficult to assess and create projections on how it will develop in the future.</a:t>
                      </a:r>
                    </a:p>
                    <a:p>
                      <a:pPr marL="171450" lvl="0" indent="-171450">
                        <a:buFont typeface="Arial" panose="020B0604020202020204" pitchFamily="34" charset="0"/>
                        <a:buChar char="•"/>
                      </a:pPr>
                      <a:endParaRPr lang="en-US" sz="1100" dirty="0">
                        <a:latin typeface="Avenir Next LT Pro" panose="020B0504020202020204" pitchFamily="34" charset="77"/>
                      </a:endParaRPr>
                    </a:p>
                    <a:p>
                      <a:pPr marL="171450" lvl="0" indent="-171450">
                        <a:buFont typeface="Arial" panose="020B0604020202020204" pitchFamily="34" charset="0"/>
                        <a:buChar char="•"/>
                      </a:pPr>
                      <a:r>
                        <a:rPr lang="en-US" sz="1100" b="1" dirty="0">
                          <a:solidFill>
                            <a:srgbClr val="203864"/>
                          </a:solidFill>
                          <a:latin typeface="Avenir Next LT Pro" panose="020B0504020202020204" pitchFamily="34" charset="77"/>
                        </a:rPr>
                        <a:t>Another difficulty is the causal link i.e. </a:t>
                      </a:r>
                      <a:r>
                        <a:rPr lang="en-US" sz="1100" dirty="0">
                          <a:latin typeface="Avenir Next LT Pro" panose="020B0504020202020204" pitchFamily="34" charset="77"/>
                        </a:rPr>
                        <a:t>differentiating between cause and effect with respect to other impacts of climate change </a:t>
                      </a:r>
                    </a:p>
                    <a:p>
                      <a:pPr marL="171450" lvl="0" indent="-171450">
                        <a:buFont typeface="Arial" panose="020B0604020202020204" pitchFamily="34" charset="0"/>
                        <a:buChar char="•"/>
                      </a:pPr>
                      <a:endParaRPr lang="en-US" sz="1100" dirty="0">
                        <a:latin typeface="Avenir Next LT Pro" panose="020B0504020202020204" pitchFamily="34" charset="77"/>
                      </a:endParaRPr>
                    </a:p>
                    <a:p>
                      <a:pPr marL="171450" lvl="0" indent="-171450">
                        <a:buFont typeface="Arial" panose="020B0604020202020204" pitchFamily="34" charset="0"/>
                        <a:buChar char="•"/>
                      </a:pPr>
                      <a:r>
                        <a:rPr lang="en-US" sz="1100" dirty="0">
                          <a:latin typeface="Avenir Next LT Pro" panose="020B0504020202020204" pitchFamily="34" charset="77"/>
                        </a:rPr>
                        <a:t>The vicious cycle - which is the cause, and which is the consequence: rising sea levels, drought and scarcity of water resources. land degradation, etc.</a:t>
                      </a:r>
                    </a:p>
                    <a:p>
                      <a:pPr marL="628650" lvl="1" indent="-171450">
                        <a:buFont typeface="Arial" panose="020B0604020202020204" pitchFamily="34" charset="0"/>
                        <a:buChar char="•"/>
                      </a:pPr>
                      <a:endParaRPr lang="en-US" sz="1100" dirty="0">
                        <a:latin typeface="Avenir Next LT Pro" panose="020B0504020202020204" pitchFamily="34" charset="77"/>
                      </a:endParaRPr>
                    </a:p>
                    <a:p>
                      <a:pPr marL="171450" lvl="0" indent="-171450">
                        <a:buFont typeface="Arial" panose="020B0604020202020204" pitchFamily="34" charset="0"/>
                        <a:buChar char="•"/>
                      </a:pPr>
                      <a:r>
                        <a:rPr lang="en-US" sz="1100" b="1" dirty="0">
                          <a:solidFill>
                            <a:srgbClr val="203864"/>
                          </a:solidFill>
                          <a:latin typeface="Avenir Next LT Pro" panose="020B0504020202020204" pitchFamily="34" charset="77"/>
                        </a:rPr>
                        <a:t>Lack of capacity </a:t>
                      </a:r>
                      <a:r>
                        <a:rPr lang="en-US" sz="1100" dirty="0">
                          <a:latin typeface="Avenir Next LT Pro" panose="020B0504020202020204" pitchFamily="34" charset="77"/>
                        </a:rPr>
                        <a:t>to conduct regular groundwater monitoring.</a:t>
                      </a:r>
                    </a:p>
                    <a:p>
                      <a:pPr marL="171450" lvl="0" indent="-171450">
                        <a:buFont typeface="Arial" panose="020B0604020202020204" pitchFamily="34" charset="0"/>
                        <a:buChar char="•"/>
                      </a:pPr>
                      <a:endParaRPr lang="en-US" sz="1100" dirty="0">
                        <a:latin typeface="Avenir Next LT Pro" panose="020B0504020202020204" pitchFamily="34" charset="77"/>
                      </a:endParaRPr>
                    </a:p>
                    <a:p>
                      <a:pPr marL="171450" lvl="0" indent="-171450">
                        <a:buFont typeface="Arial" panose="020B0604020202020204" pitchFamily="34" charset="0"/>
                        <a:buChar char="•"/>
                      </a:pPr>
                      <a:r>
                        <a:rPr lang="en-US" sz="1100" b="1" dirty="0">
                          <a:solidFill>
                            <a:srgbClr val="203864"/>
                          </a:solidFill>
                          <a:latin typeface="Avenir Next LT Pro" panose="020B0504020202020204" pitchFamily="34" charset="77"/>
                        </a:rPr>
                        <a:t>Financial support / technical support </a:t>
                      </a:r>
                      <a:r>
                        <a:rPr lang="en-US" sz="1100" dirty="0">
                          <a:latin typeface="Avenir Next LT Pro" panose="020B0504020202020204" pitchFamily="34" charset="77"/>
                        </a:rPr>
                        <a:t>for risk assessments lacking.</a:t>
                      </a:r>
                    </a:p>
                    <a:p>
                      <a:pPr marL="171450" lvl="0" indent="-171450">
                        <a:buFont typeface="Arial" panose="020B0604020202020204" pitchFamily="34" charset="0"/>
                        <a:buChar char="•"/>
                      </a:pPr>
                      <a:endParaRPr lang="en-US" sz="1100" dirty="0">
                        <a:latin typeface="Avenir Next LT Pro" panose="020B0504020202020204" pitchFamily="34" charset="77"/>
                      </a:endParaRPr>
                    </a:p>
                    <a:p>
                      <a:pPr marL="171450" indent="-171450">
                        <a:buFont typeface="Arial" panose="020B0604020202020204" pitchFamily="34" charset="0"/>
                        <a:buChar char="•"/>
                      </a:pPr>
                      <a:r>
                        <a:rPr lang="en-CA" sz="1100" b="1" dirty="0">
                          <a:solidFill>
                            <a:srgbClr val="203864"/>
                          </a:solidFill>
                          <a:latin typeface="Avenir Next LT Pro" panose="020B0504020202020204" pitchFamily="34" charset="77"/>
                        </a:rPr>
                        <a:t>Financial support needed </a:t>
                      </a:r>
                      <a:r>
                        <a:rPr lang="en-CA" sz="1100" dirty="0">
                          <a:latin typeface="Avenir Next LT Pro" panose="020B0504020202020204" pitchFamily="34" charset="77"/>
                        </a:rPr>
                        <a:t>for generating/collating data, evidence, and research.</a:t>
                      </a:r>
                    </a:p>
                    <a:p>
                      <a:pPr marL="171450" indent="-171450">
                        <a:buFont typeface="Arial" panose="020B0604020202020204" pitchFamily="34" charset="0"/>
                        <a:buChar char="•"/>
                      </a:pPr>
                      <a:endParaRPr lang="en-CA" sz="1100" b="1" dirty="0">
                        <a:solidFill>
                          <a:srgbClr val="203864"/>
                        </a:solidFill>
                        <a:latin typeface="Avenir Next LT Pro" panose="020B0504020202020204" pitchFamily="34" charset="77"/>
                      </a:endParaRPr>
                    </a:p>
                    <a:p>
                      <a:pPr marL="171450" indent="-171450">
                        <a:buFont typeface="Arial" panose="020B0604020202020204" pitchFamily="34" charset="0"/>
                        <a:buChar char="•"/>
                      </a:pPr>
                      <a:r>
                        <a:rPr lang="en-CA" sz="1100" b="1" dirty="0">
                          <a:solidFill>
                            <a:srgbClr val="203864"/>
                          </a:solidFill>
                          <a:latin typeface="Avenir Next LT Pro" panose="020B0504020202020204" pitchFamily="34" charset="77"/>
                        </a:rPr>
                        <a:t>Gaps in institutional support </a:t>
                      </a:r>
                      <a:r>
                        <a:rPr lang="en-CA" sz="1100" dirty="0">
                          <a:latin typeface="Avenir Next LT Pro" panose="020B0504020202020204" pitchFamily="34" charset="77"/>
                        </a:rPr>
                        <a:t>for sustaining data and knowledge.</a:t>
                      </a:r>
                    </a:p>
                    <a:p>
                      <a:pPr marL="171450" indent="-171450">
                        <a:buFont typeface="Arial" panose="020B0604020202020204" pitchFamily="34" charset="0"/>
                        <a:buChar char="•"/>
                      </a:pPr>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Institutional and technical capacity </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for data management at all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Updated data </a:t>
                      </a:r>
                      <a:r>
                        <a:rPr kumimoji="0" lang="en-US" sz="1100" b="0" i="0" u="none" strike="noStrike" kern="1200" cap="none" spc="0" normalizeH="0" baseline="0" noProof="0" dirty="0">
                          <a:ln>
                            <a:noFill/>
                          </a:ln>
                          <a:solidFill>
                            <a:schemeClr val="tx1"/>
                          </a:solidFill>
                          <a:effectLst/>
                          <a:uLnTx/>
                          <a:uFillTx/>
                          <a:latin typeface="Avenir Next LT Pro" panose="020B0504020202020204" pitchFamily="34" charset="77"/>
                          <a:ea typeface="+mn-ea"/>
                          <a:cs typeface="+mn-cs"/>
                        </a:rPr>
                        <a:t>for</a:t>
                      </a: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 </a:t>
                      </a:r>
                      <a:r>
                        <a:rPr kumimoji="0" lang="en-US" sz="1100" b="0" i="0" u="none" strike="noStrike" kern="1200" cap="none" spc="0" normalizeH="0" baseline="0" noProof="0" dirty="0">
                          <a:ln>
                            <a:noFill/>
                          </a:ln>
                          <a:solidFill>
                            <a:schemeClr val="tx1"/>
                          </a:solidFill>
                          <a:effectLst/>
                          <a:uLnTx/>
                          <a:uFillTx/>
                          <a:latin typeface="Avenir Next LT Pro" panose="020B0504020202020204" pitchFamily="34" charset="77"/>
                          <a:ea typeface="+mn-ea"/>
                          <a:cs typeface="+mn-cs"/>
                        </a:rPr>
                        <a:t>development</a:t>
                      </a: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 </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of risk 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Technical equipment </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for conducting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Comprehensive assessments </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for water and other resource needs for activities to be conducted.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Mapping of restoration efforts</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 and suitable approaches for restoration based on risk assessments and soil salinity levels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Financial and technical support </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is needed for effective and sustained monitoring of sea level rise and data related to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Sea level rise 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Enhanced ground water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Improved research and evidence </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on water and sewerage sector to support policymaking.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rPr>
                        <a:t>Knowledge and data management</a:t>
                      </a:r>
                      <a:r>
                        <a:rPr kumimoji="0" lang="en-CA" sz="1100" b="1" i="0" u="none" strike="noStrike" kern="100" cap="none" spc="0" normalizeH="0" baseline="0" noProof="0" dirty="0">
                          <a:ln>
                            <a:noFill/>
                          </a:ln>
                          <a:solidFill>
                            <a:srgbClr val="203864"/>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77"/>
                        <a:ea typeface="+mn-ea"/>
                        <a:cs typeface="+mn-cs"/>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4134908"/>
                  </a:ext>
                </a:extLst>
              </a:tr>
            </a:tbl>
          </a:graphicData>
        </a:graphic>
      </p:graphicFrame>
      <p:sp>
        <p:nvSpPr>
          <p:cNvPr id="7" name="TextBox 6">
            <a:extLst>
              <a:ext uri="{FF2B5EF4-FFF2-40B4-BE49-F238E27FC236}">
                <a16:creationId xmlns:a16="http://schemas.microsoft.com/office/drawing/2014/main" id="{4D13D1AD-8993-680D-E588-00D74B8FF66C}"/>
              </a:ext>
            </a:extLst>
          </p:cNvPr>
          <p:cNvSpPr txBox="1"/>
          <p:nvPr/>
        </p:nvSpPr>
        <p:spPr>
          <a:xfrm>
            <a:off x="107301" y="1041678"/>
            <a:ext cx="1164934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Projected sea-level rise, increase in groundwater salinity, requests for freshwater, high temperatures, urbanization which occurred without comprehensive planning requiring intervention.</a:t>
            </a:r>
            <a:endParaRPr kumimoji="0" lang="en-NP"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pic>
        <p:nvPicPr>
          <p:cNvPr id="3" name="Picture 2">
            <a:extLst>
              <a:ext uri="{FF2B5EF4-FFF2-40B4-BE49-F238E27FC236}">
                <a16:creationId xmlns:a16="http://schemas.microsoft.com/office/drawing/2014/main" id="{307B2C83-B4F2-1C6F-D7E6-FE443A40796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712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437AD5-C785-512F-8CAD-F32AF17A6740}"/>
              </a:ext>
            </a:extLst>
          </p:cNvPr>
          <p:cNvSpPr/>
          <p:nvPr/>
        </p:nvSpPr>
        <p:spPr>
          <a:xfrm>
            <a:off x="0" y="-13511"/>
            <a:ext cx="12192000" cy="725623"/>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D21B099-92C2-FE69-D19C-C6E8EE32575D}"/>
              </a:ext>
            </a:extLst>
          </p:cNvPr>
          <p:cNvSpPr txBox="1"/>
          <p:nvPr/>
        </p:nvSpPr>
        <p:spPr>
          <a:xfrm>
            <a:off x="217714" y="125447"/>
            <a:ext cx="2690160"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SALNIZATION</a:t>
            </a:r>
          </a:p>
        </p:txBody>
      </p:sp>
    </p:spTree>
    <p:extLst>
      <p:ext uri="{BB962C8B-B14F-4D97-AF65-F5344CB8AC3E}">
        <p14:creationId xmlns:p14="http://schemas.microsoft.com/office/powerpoint/2010/main" val="44243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3707397108"/>
              </p:ext>
            </p:extLst>
          </p:nvPr>
        </p:nvGraphicFramePr>
        <p:xfrm>
          <a:off x="153951" y="1416248"/>
          <a:ext cx="11884091" cy="5090160"/>
        </p:xfrm>
        <a:graphic>
          <a:graphicData uri="http://schemas.openxmlformats.org/drawingml/2006/table">
            <a:tbl>
              <a:tblPr firstRow="1" bandRow="1">
                <a:tableStyleId>{5940675A-B579-460E-94D1-54222C63F5DA}</a:tableStyleId>
              </a:tblPr>
              <a:tblGrid>
                <a:gridCol w="7189824">
                  <a:extLst>
                    <a:ext uri="{9D8B030D-6E8A-4147-A177-3AD203B41FA5}">
                      <a16:colId xmlns:a16="http://schemas.microsoft.com/office/drawing/2014/main" val="2816558029"/>
                    </a:ext>
                  </a:extLst>
                </a:gridCol>
                <a:gridCol w="2114550">
                  <a:extLst>
                    <a:ext uri="{9D8B030D-6E8A-4147-A177-3AD203B41FA5}">
                      <a16:colId xmlns:a16="http://schemas.microsoft.com/office/drawing/2014/main" val="1300160662"/>
                    </a:ext>
                  </a:extLst>
                </a:gridCol>
                <a:gridCol w="2579717">
                  <a:extLst>
                    <a:ext uri="{9D8B030D-6E8A-4147-A177-3AD203B41FA5}">
                      <a16:colId xmlns:a16="http://schemas.microsoft.com/office/drawing/2014/main" val="3786587790"/>
                    </a:ext>
                  </a:extLst>
                </a:gridCol>
              </a:tblGrid>
              <a:tr h="202727">
                <a:tc>
                  <a:txBody>
                    <a:bodyPr/>
                    <a:lstStyle/>
                    <a:p>
                      <a:r>
                        <a:rPr lang="en-NP" sz="1100" b="1">
                          <a:solidFill>
                            <a:schemeClr val="bg1"/>
                          </a:solidFill>
                          <a:latin typeface="Avenir Next LT Pro" panose="020B0504020202020204" pitchFamily="34" charset="0"/>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0"/>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0"/>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3683219">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5B9BD5">
                              <a:lumMod val="50000"/>
                            </a:srgbClr>
                          </a:solidFill>
                          <a:effectLst/>
                          <a:uLnTx/>
                          <a:uFillTx/>
                          <a:latin typeface="Avenir Next LT Pro" panose="020B0504020202020204" pitchFamily="34" charset="0"/>
                          <a:ea typeface="+mn-ea"/>
                          <a:cs typeface="+mn-cs"/>
                        </a:rPr>
                        <a:t>Address water salinity and planning</a:t>
                      </a:r>
                      <a:endParaRPr lang="en-CA" sz="1100" dirty="0">
                        <a:latin typeface="Avenir Next LT Pro" panose="020B0504020202020204" pitchFamily="34" charset="0"/>
                      </a:endParaRPr>
                    </a:p>
                    <a:p>
                      <a:pPr marL="504825" lvl="1" indent="-228600">
                        <a:buFont typeface="+mj-lt"/>
                        <a:buAutoNum type="alphaLcPeriod"/>
                      </a:pPr>
                      <a:r>
                        <a:rPr lang="en-CA" sz="1100" dirty="0">
                          <a:latin typeface="Avenir Next LT Pro" panose="020B0504020202020204" pitchFamily="34" charset="0"/>
                        </a:rPr>
                        <a:t>Develop plans for the provision of water supply to inhabited islands.</a:t>
                      </a:r>
                    </a:p>
                    <a:p>
                      <a:pPr marL="504825" lvl="1" indent="-228600">
                        <a:buFont typeface="+mj-lt"/>
                        <a:buAutoNum type="alphaLcPeriod"/>
                      </a:pPr>
                      <a:r>
                        <a:rPr lang="en-CA" sz="1100" dirty="0">
                          <a:latin typeface="Avenir Next LT Pro" panose="020B0504020202020204" pitchFamily="34" charset="0"/>
                        </a:rPr>
                        <a:t>Develop plans for water resource conservation, security, and management.</a:t>
                      </a:r>
                    </a:p>
                    <a:p>
                      <a:pPr marL="504825" lvl="1" indent="-228600">
                        <a:buFont typeface="+mj-lt"/>
                        <a:buAutoNum type="alphaLcPeriod"/>
                      </a:pPr>
                      <a:r>
                        <a:rPr lang="en-CA" sz="1100" dirty="0">
                          <a:latin typeface="Avenir Next LT Pro" panose="020B0504020202020204" pitchFamily="34" charset="0"/>
                        </a:rPr>
                        <a:t>Create plans for water and irrigation system management and practices.</a:t>
                      </a:r>
                    </a:p>
                    <a:p>
                      <a:pPr marL="504825" lvl="1" indent="-228600">
                        <a:buFont typeface="+mj-lt"/>
                        <a:buAutoNum type="alphaLcPeriod"/>
                      </a:pPr>
                      <a:r>
                        <a:rPr lang="en-CA" sz="1100" dirty="0">
                          <a:latin typeface="Avenir Next LT Pro" panose="020B0504020202020204" pitchFamily="34" charset="0"/>
                        </a:rPr>
                        <a:t>Budget for the provision of emergency water supply.</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0"/>
                        </a:rPr>
                        <a:t>Improve policy, legal, and regulatory framework to ensure the provision of safe water supply and sewerage services to all inhabited.</a:t>
                      </a:r>
                    </a:p>
                    <a:p>
                      <a:pPr marL="504825" lvl="1" indent="-228600">
                        <a:buFont typeface="+mj-lt"/>
                        <a:buAutoNum type="alphaLcPeriod"/>
                      </a:pPr>
                      <a:r>
                        <a:rPr lang="en-US" sz="1100" dirty="0">
                          <a:latin typeface="Avenir Next LT Pro" panose="020B0504020202020204" pitchFamily="34" charset="0"/>
                        </a:rPr>
                        <a:t>Locate alternative sources of clean water and prepare contingency measures for water supply</a:t>
                      </a:r>
                    </a:p>
                    <a:p>
                      <a:pPr marL="504825" lvl="1" indent="-228600">
                        <a:buFont typeface="+mj-lt"/>
                        <a:buAutoNum type="alphaLcPeriod"/>
                      </a:pPr>
                      <a:r>
                        <a:rPr lang="en-US" sz="1100" dirty="0">
                          <a:latin typeface="Avenir Next LT Pro" panose="020B0504020202020204" pitchFamily="34" charset="0"/>
                        </a:rPr>
                        <a:t>Develop and introduce a private sector investment framework for development of water and sewerage facilities.</a:t>
                      </a:r>
                    </a:p>
                    <a:p>
                      <a:pPr marL="504825" lvl="1" indent="-228600">
                        <a:buFont typeface="+mj-lt"/>
                        <a:buAutoNum type="alphaLcPeriod"/>
                      </a:pPr>
                      <a:r>
                        <a:rPr lang="en-US" sz="1100" dirty="0">
                          <a:latin typeface="Avenir Next LT Pro" panose="020B0504020202020204" pitchFamily="34" charset="0"/>
                        </a:rPr>
                        <a:t>Promote more efficient use and manage of water (drip irrigation) such as: </a:t>
                      </a:r>
                    </a:p>
                    <a:p>
                      <a:pPr marL="866775" lvl="2" indent="-228600">
                        <a:buFont typeface="Arial" panose="020B0604020202020204" pitchFamily="34" charset="0"/>
                        <a:buChar char="•"/>
                      </a:pPr>
                      <a:r>
                        <a:rPr lang="en-US" sz="1100" dirty="0">
                          <a:latin typeface="Avenir Next LT Pro" panose="020B0504020202020204" pitchFamily="34" charset="0"/>
                        </a:rPr>
                        <a:t>Optimizing irrigation (drip irrigation);</a:t>
                      </a:r>
                    </a:p>
                    <a:p>
                      <a:pPr marL="866775" lvl="2" indent="-228600">
                        <a:buFont typeface="Arial" panose="020B0604020202020204" pitchFamily="34" charset="0"/>
                        <a:buChar char="•"/>
                      </a:pPr>
                      <a:r>
                        <a:rPr lang="en-US" sz="1100" dirty="0">
                          <a:latin typeface="Avenir Next LT Pro" panose="020B0504020202020204" pitchFamily="34" charset="0"/>
                        </a:rPr>
                        <a:t>Avoiding deep tillage;</a:t>
                      </a:r>
                    </a:p>
                    <a:p>
                      <a:pPr marL="866775" lvl="2" indent="-228600">
                        <a:buFont typeface="Arial" panose="020B0604020202020204" pitchFamily="34" charset="0"/>
                        <a:buChar char="•"/>
                      </a:pPr>
                      <a:r>
                        <a:rPr lang="en-US" sz="1100" dirty="0">
                          <a:latin typeface="Avenir Next LT Pro" panose="020B0504020202020204" pitchFamily="34" charset="0"/>
                        </a:rPr>
                        <a:t>Utilizing permaculture and organic agriculture;</a:t>
                      </a:r>
                    </a:p>
                    <a:p>
                      <a:pPr marL="866775" lvl="2" indent="-228600">
                        <a:buFont typeface="Arial" panose="020B0604020202020204" pitchFamily="34" charset="0"/>
                        <a:buChar char="•"/>
                      </a:pPr>
                      <a:r>
                        <a:rPr lang="en-US" sz="1100" dirty="0">
                          <a:latin typeface="Avenir Next LT Pro" panose="020B0504020202020204" pitchFamily="34" charset="0"/>
                        </a:rPr>
                        <a:t>Avoiding evapotranspiration through the cover vegetation;</a:t>
                      </a:r>
                    </a:p>
                    <a:p>
                      <a:pPr marL="866775" lvl="2" indent="-228600">
                        <a:buFont typeface="Arial" panose="020B0604020202020204" pitchFamily="34" charset="0"/>
                        <a:buChar char="•"/>
                      </a:pPr>
                      <a:r>
                        <a:rPr lang="en-US" sz="1100" dirty="0">
                          <a:latin typeface="Avenir Next LT Pro" panose="020B0504020202020204" pitchFamily="34" charset="0"/>
                        </a:rPr>
                        <a:t>Utilizing crops that tolerate salt;</a:t>
                      </a:r>
                    </a:p>
                    <a:p>
                      <a:pPr marL="866775" lvl="2" indent="-228600">
                        <a:buFont typeface="Arial" panose="020B0604020202020204" pitchFamily="34" charset="0"/>
                        <a:buChar char="•"/>
                      </a:pPr>
                      <a:r>
                        <a:rPr lang="en-US" sz="1100" dirty="0">
                          <a:latin typeface="Avenir Next LT Pro" panose="020B0504020202020204" pitchFamily="34" charset="0"/>
                        </a:rPr>
                        <a:t>Utilizing mechanical action to pump out salt water.</a:t>
                      </a:r>
                    </a:p>
                    <a:p>
                      <a:pPr marL="228600" indent="-228600">
                        <a:buFont typeface="+mj-lt"/>
                        <a:buAutoNum type="arabicPeriod"/>
                      </a:pPr>
                      <a:endParaRPr lang="en-CA" sz="1100" dirty="0">
                        <a:latin typeface="Avenir Next LT Pro" panose="020B05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dirty="0">
                          <a:solidFill>
                            <a:srgbClr val="5B9BD5">
                              <a:lumMod val="50000"/>
                            </a:srgbClr>
                          </a:solidFill>
                          <a:latin typeface="Avenir Next LT Pro" panose="020B0504020202020204" pitchFamily="34" charset="0"/>
                        </a:rPr>
                        <a:t>Address reducing salinity in agriculture lands</a:t>
                      </a:r>
                      <a:endParaRPr lang="en-US" sz="1100" i="1" dirty="0">
                        <a:latin typeface="Avenir Next LT Pro" panose="020B0504020202020204" pitchFamily="34" charset="0"/>
                      </a:endParaRP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tab pos="447675" algn="l"/>
                        </a:tabLst>
                        <a:defRPr/>
                      </a:pPr>
                      <a:r>
                        <a:rPr lang="en-US" sz="1100" dirty="0">
                          <a:latin typeface="Avenir Next LT Pro" panose="020B0504020202020204" pitchFamily="34" charset="0"/>
                        </a:rPr>
                        <a:t>Develop agriculture related policies for soil salinity and water supply for agricultural practices, as well as other relevant policies and regulations related to land restoration, and water management;</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tab pos="447675" algn="l"/>
                        </a:tabLst>
                        <a:defRPr/>
                      </a:pPr>
                      <a:r>
                        <a:rPr lang="en-US" sz="1100" dirty="0">
                          <a:latin typeface="Avenir Next LT Pro" panose="020B0504020202020204" pitchFamily="34" charset="0"/>
                        </a:rPr>
                        <a:t>Promote more efficient use and management of land (better soil management);</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tab pos="447675" algn="l"/>
                        </a:tabLst>
                        <a:defRPr/>
                      </a:pPr>
                      <a:r>
                        <a:rPr lang="en-US" sz="1100" dirty="0">
                          <a:latin typeface="Avenir Next LT Pro" panose="020B0504020202020204" pitchFamily="34" charset="0"/>
                        </a:rPr>
                        <a:t>Build capacity for institutional coordination with regards to actions related to salinity;</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tab pos="447675" algn="l"/>
                        </a:tabLst>
                        <a:defRPr/>
                      </a:pPr>
                      <a:r>
                        <a:rPr lang="en-US" sz="1100" dirty="0">
                          <a:latin typeface="Avenir Next LT Pro" panose="020B0504020202020204" pitchFamily="34" charset="0"/>
                        </a:rPr>
                        <a:t>Mobilize projects and finance.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dirty="0">
                        <a:latin typeface="Avenir Next LT Pro" panose="020B05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5B9BD5">
                              <a:lumMod val="50000"/>
                            </a:srgbClr>
                          </a:solidFill>
                          <a:effectLst/>
                          <a:uLnTx/>
                          <a:uFillTx/>
                          <a:latin typeface="Avenir Next LT Pro" panose="020B0504020202020204" pitchFamily="34" charset="0"/>
                          <a:ea typeface="+mn-ea"/>
                          <a:cs typeface="+mn-cs"/>
                        </a:rPr>
                        <a:t>Raise awareness of communities</a:t>
                      </a:r>
                      <a:endParaRPr lang="en-US" sz="1100" dirty="0">
                        <a:latin typeface="Avenir Next LT Pro" panose="020B0504020202020204" pitchFamily="34" charset="0"/>
                      </a:endParaRP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0"/>
                        </a:rPr>
                        <a:t>Raise awareness of the local population.</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0"/>
                        </a:rPr>
                        <a:t>Raise awareness of decision makers.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100" b="1" dirty="0">
                          <a:solidFill>
                            <a:srgbClr val="203864"/>
                          </a:solidFill>
                          <a:latin typeface="Avenir Next LT Pro" panose="020B0504020202020204" pitchFamily="34" charset="0"/>
                        </a:rPr>
                        <a:t>Inter-institutional and cross-sectoral coordination </a:t>
                      </a:r>
                      <a:r>
                        <a:rPr lang="en-US" sz="1100" dirty="0">
                          <a:latin typeface="Avenir Next LT Pro" panose="020B0504020202020204" pitchFamily="34" charset="0"/>
                        </a:rPr>
                        <a:t>gaps.</a:t>
                      </a:r>
                    </a:p>
                    <a:p>
                      <a:pPr marL="171450" indent="-171450">
                        <a:buFont typeface="Arial" panose="020B0604020202020204" pitchFamily="34" charset="0"/>
                        <a:buChar char="•"/>
                      </a:pPr>
                      <a:endParaRPr lang="en-US" sz="1100" dirty="0">
                        <a:latin typeface="Avenir Next LT Pro" panose="020B0504020202020204" pitchFamily="34" charset="0"/>
                      </a:endParaRPr>
                    </a:p>
                    <a:p>
                      <a:pPr marL="171450" indent="-171450">
                        <a:buFont typeface="Arial" panose="020B0604020202020204" pitchFamily="34" charset="0"/>
                        <a:buChar char="•"/>
                      </a:pPr>
                      <a:endParaRPr lang="en-NP" sz="1100">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203864"/>
                          </a:solidFill>
                          <a:effectLst/>
                          <a:uLnTx/>
                          <a:uFillTx/>
                          <a:latin typeface="Avenir Next LT Pro" panose="020B0504020202020204" pitchFamily="34" charset="0"/>
                          <a:ea typeface="+mn-ea"/>
                          <a:cs typeface="+mn-cs"/>
                        </a:rPr>
                        <a:t>Technical capacity gaps </a:t>
                      </a:r>
                      <a:r>
                        <a:rPr kumimoji="0" lang="en-US" sz="11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for conducting necessary actions in drafting of plans.</a:t>
                      </a:r>
                    </a:p>
                    <a:p>
                      <a:pPr marL="171450" indent="-171450">
                        <a:buFont typeface="Arial" panose="020B0604020202020204" pitchFamily="34" charset="0"/>
                        <a:buChar char="•"/>
                      </a:pPr>
                      <a:endParaRPr lang="en-NP" sz="1100">
                        <a:latin typeface="Avenir Next LT Pro" panose="020B05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rgbClr val="203864"/>
                          </a:solidFill>
                          <a:latin typeface="Avenir Next LT Pro" panose="020B0504020202020204" pitchFamily="34" charset="0"/>
                        </a:rPr>
                        <a:t>Means of implementation, financial and other forms </a:t>
                      </a:r>
                      <a:r>
                        <a:rPr lang="en-US" sz="1100" dirty="0">
                          <a:latin typeface="Avenir Next LT Pro" panose="020B0504020202020204" pitchFamily="34" charset="0"/>
                        </a:rPr>
                        <a:t>of support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rgbClr val="203864"/>
                          </a:solidFill>
                          <a:latin typeface="Avenir Next LT Pro" panose="020B0504020202020204" pitchFamily="34" charset="0"/>
                        </a:rPr>
                        <a:t>Coordination support and cross-sectoral engagement </a:t>
                      </a:r>
                      <a:r>
                        <a:rPr lang="en-US" sz="1100" dirty="0">
                          <a:latin typeface="Avenir Next LT Pro" panose="020B0504020202020204" pitchFamily="34" charset="0"/>
                        </a:rPr>
                        <a:t>for effective policy development for inter and cross-sectoral approaches.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Avenir Next LT Pro" panose="020B05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(Exploring policy options and strategies to reduce identified risks and vulnerabilities)</a:t>
            </a:r>
          </a:p>
        </p:txBody>
      </p:sp>
      <p:sp>
        <p:nvSpPr>
          <p:cNvPr id="4" name="TextBox 3">
            <a:extLst>
              <a:ext uri="{FF2B5EF4-FFF2-40B4-BE49-F238E27FC236}">
                <a16:creationId xmlns:a16="http://schemas.microsoft.com/office/drawing/2014/main" id="{7BB49C36-A30D-FC31-43DA-9F276C82F588}"/>
              </a:ext>
            </a:extLst>
          </p:cNvPr>
          <p:cNvSpPr txBox="1"/>
          <p:nvPr/>
        </p:nvSpPr>
        <p:spPr>
          <a:xfrm>
            <a:off x="153952" y="1140300"/>
            <a:ext cx="6571030" cy="400110"/>
          </a:xfrm>
          <a:prstGeom prst="rect">
            <a:avLst/>
          </a:prstGeom>
          <a:noFill/>
        </p:spPr>
        <p:txBody>
          <a:bodyPr wrap="none" rtlCol="0">
            <a:spAutoFit/>
          </a:bodyPr>
          <a:lstStyle>
            <a:defPPr>
              <a:defRPr lang="en-NP"/>
            </a:defPPr>
            <a:lvl1pPr marR="0" lvl="0" indent="0" fontAlgn="auto">
              <a:lnSpc>
                <a:spcPct val="100000"/>
              </a:lnSpc>
              <a:spcBef>
                <a:spcPts val="0"/>
              </a:spcBef>
              <a:spcAft>
                <a:spcPts val="0"/>
              </a:spcAft>
              <a:buClrTx/>
              <a:buSzTx/>
              <a:buFontTx/>
              <a:buNone/>
              <a:tabLst/>
              <a:defRPr kumimoji="0" sz="1000" b="1" u="none" strike="noStrike" cap="none" spc="0" normalizeH="0" baseline="0">
                <a:ln>
                  <a:noFill/>
                </a:ln>
                <a:solidFill>
                  <a:srgbClr val="5B9BD5">
                    <a:lumMod val="50000"/>
                  </a:srgb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Increase in average sea-level rise, groundwater salinity, requests for freshwater, high temperatures.</a:t>
            </a:r>
            <a:endParaRPr kumimoji="0" lang="en-NP" sz="10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P" sz="10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endParaRPr>
          </a:p>
        </p:txBody>
      </p:sp>
      <p:pic>
        <p:nvPicPr>
          <p:cNvPr id="2" name="Picture 1">
            <a:extLst>
              <a:ext uri="{FF2B5EF4-FFF2-40B4-BE49-F238E27FC236}">
                <a16:creationId xmlns:a16="http://schemas.microsoft.com/office/drawing/2014/main" id="{4B0352B7-62D4-3E75-28F3-7177A8AFADB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712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837A38B-9776-E9EE-7944-C886EE575459}"/>
              </a:ext>
            </a:extLst>
          </p:cNvPr>
          <p:cNvSpPr/>
          <p:nvPr/>
        </p:nvSpPr>
        <p:spPr>
          <a:xfrm>
            <a:off x="0" y="-13511"/>
            <a:ext cx="12192000" cy="725623"/>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27BAEB-99E2-1FF4-E3FE-D844B8370B1B}"/>
              </a:ext>
            </a:extLst>
          </p:cNvPr>
          <p:cNvSpPr txBox="1"/>
          <p:nvPr/>
        </p:nvSpPr>
        <p:spPr>
          <a:xfrm>
            <a:off x="217714" y="125447"/>
            <a:ext cx="2690160"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SALNIZATION</a:t>
            </a:r>
          </a:p>
        </p:txBody>
      </p:sp>
    </p:spTree>
    <p:extLst>
      <p:ext uri="{BB962C8B-B14F-4D97-AF65-F5344CB8AC3E}">
        <p14:creationId xmlns:p14="http://schemas.microsoft.com/office/powerpoint/2010/main" val="2601053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3401808924"/>
              </p:ext>
            </p:extLst>
          </p:nvPr>
        </p:nvGraphicFramePr>
        <p:xfrm>
          <a:off x="153950" y="1812471"/>
          <a:ext cx="11884089" cy="4635953"/>
        </p:xfrm>
        <a:graphic>
          <a:graphicData uri="http://schemas.openxmlformats.org/drawingml/2006/table">
            <a:tbl>
              <a:tblPr firstRow="1" bandRow="1">
                <a:tableStyleId>{5940675A-B579-460E-94D1-54222C63F5DA}</a:tableStyleId>
              </a:tblPr>
              <a:tblGrid>
                <a:gridCol w="7837525">
                  <a:extLst>
                    <a:ext uri="{9D8B030D-6E8A-4147-A177-3AD203B41FA5}">
                      <a16:colId xmlns:a16="http://schemas.microsoft.com/office/drawing/2014/main" val="2816558029"/>
                    </a:ext>
                  </a:extLst>
                </a:gridCol>
                <a:gridCol w="2914650">
                  <a:extLst>
                    <a:ext uri="{9D8B030D-6E8A-4147-A177-3AD203B41FA5}">
                      <a16:colId xmlns:a16="http://schemas.microsoft.com/office/drawing/2014/main" val="1300160662"/>
                    </a:ext>
                  </a:extLst>
                </a:gridCol>
                <a:gridCol w="1131914">
                  <a:extLst>
                    <a:ext uri="{9D8B030D-6E8A-4147-A177-3AD203B41FA5}">
                      <a16:colId xmlns:a16="http://schemas.microsoft.com/office/drawing/2014/main" val="3786587790"/>
                    </a:ext>
                  </a:extLst>
                </a:gridCol>
              </a:tblGrid>
              <a:tr h="313694">
                <a:tc>
                  <a:txBody>
                    <a:bodyPr/>
                    <a:lstStyle/>
                    <a:p>
                      <a:r>
                        <a:rPr lang="en-NP" sz="11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4322259">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i="0" dirty="0">
                          <a:solidFill>
                            <a:srgbClr val="5B9BD5">
                              <a:lumMod val="50000"/>
                            </a:srgbClr>
                          </a:solidFill>
                          <a:latin typeface="Avenir Next LT Pro" panose="020B0504020202020204" pitchFamily="34" charset="0"/>
                        </a:rPr>
                        <a:t>Implement water conservation measures to address salinity and ensure population supply</a:t>
                      </a:r>
                      <a:endParaRPr lang="en-US" sz="1100" b="1" dirty="0">
                        <a:latin typeface="Avenir Next LT Pro" panose="020B0504020202020204" pitchFamily="34" charset="77"/>
                      </a:endParaRP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Implement national water resource conservation, security, and management plans.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Protect and conserve ground water.</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Establish salinity barriers in rivers where intakes are subjected to climate change influenced saline water intrusion during the drought season (i.e., Sri Lanka - covering </a:t>
                      </a:r>
                      <a:r>
                        <a:rPr lang="en-US" sz="1100" dirty="0" err="1">
                          <a:latin typeface="Avenir Next LT Pro" panose="020B0504020202020204" pitchFamily="34" charset="77"/>
                        </a:rPr>
                        <a:t>Kelani</a:t>
                      </a:r>
                      <a:r>
                        <a:rPr lang="en-US" sz="1100" dirty="0">
                          <a:latin typeface="Avenir Next LT Pro" panose="020B0504020202020204" pitchFamily="34" charset="77"/>
                        </a:rPr>
                        <a:t> Ganga, Kalu Ganga, and </a:t>
                      </a:r>
                      <a:r>
                        <a:rPr lang="en-US" sz="1100" dirty="0" err="1">
                          <a:latin typeface="Avenir Next LT Pro" panose="020B0504020202020204" pitchFamily="34" charset="77"/>
                        </a:rPr>
                        <a:t>Malwathu</a:t>
                      </a:r>
                      <a:r>
                        <a:rPr lang="en-US" sz="1100" dirty="0">
                          <a:latin typeface="Avenir Next LT Pro" panose="020B0504020202020204" pitchFamily="34" charset="77"/>
                        </a:rPr>
                        <a:t> Oya).</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Provide water to areas where salinity has impacted drinking water.</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Establish water supply systems (reverse osmosis plants) in inhabited islands.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Provide fresh water via water supply networks.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Provide emergency desalinated water.</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Construct drainage systems.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i="0" dirty="0">
                          <a:solidFill>
                            <a:srgbClr val="5B9BD5">
                              <a:lumMod val="50000"/>
                            </a:srgbClr>
                          </a:solidFill>
                          <a:latin typeface="Avenir Next LT Pro" panose="020B0504020202020204" pitchFamily="34" charset="0"/>
                        </a:rPr>
                        <a:t>Restore land and ecosystems</a:t>
                      </a:r>
                      <a:endParaRPr lang="en-US" sz="1100" b="1" dirty="0">
                        <a:latin typeface="Avenir Next LT Pro" panose="020B0504020202020204" pitchFamily="34" charset="77"/>
                      </a:endParaRP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Ensure land restoration practices to reduce salinity of agricultural land.</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Implement better irrigation practices.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Restore ecological systems.</a:t>
                      </a:r>
                    </a:p>
                    <a:p>
                      <a:pPr marL="27622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i="0" dirty="0">
                          <a:solidFill>
                            <a:srgbClr val="5B9BD5">
                              <a:lumMod val="50000"/>
                            </a:srgbClr>
                          </a:solidFill>
                          <a:latin typeface="Avenir Next LT Pro" panose="020B0504020202020204" pitchFamily="34" charset="0"/>
                        </a:rPr>
                        <a:t>Implement industry and additional targeted measures</a:t>
                      </a:r>
                      <a:endParaRPr lang="en-US" sz="1100" b="1" dirty="0">
                        <a:latin typeface="Avenir Next LT Pro" panose="020B0504020202020204" pitchFamily="34" charset="77"/>
                      </a:endParaRP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Establish new fish breeding units with indoor hatchery facilities and design constructions enabling control of temperature and salinity for breeding tolerant strains of selected species.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100" dirty="0">
                          <a:latin typeface="Avenir Next LT Pro" panose="020B0504020202020204" pitchFamily="34" charset="77"/>
                        </a:rPr>
                        <a:t>Create of natural habitats for animals to lay eggs and shelter from storms.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203864"/>
                          </a:solidFill>
                          <a:effectLst/>
                          <a:uLnTx/>
                          <a:uFillTx/>
                          <a:latin typeface="Avenir Next LT Pro" panose="020B0504020202020204" pitchFamily="34" charset="77"/>
                          <a:ea typeface="+mn-ea"/>
                          <a:cs typeface="+mn-cs"/>
                        </a:rPr>
                        <a:t>Means of implementation </a:t>
                      </a:r>
                      <a:r>
                        <a:rPr kumimoji="0" lang="en-US"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for conducting the needed activities.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203864"/>
                          </a:solidFill>
                          <a:effectLst/>
                          <a:uLnTx/>
                          <a:uFillTx/>
                          <a:latin typeface="Avenir Next LT Pro" panose="020B0504020202020204" pitchFamily="34" charset="77"/>
                          <a:ea typeface="+mn-ea"/>
                          <a:cs typeface="+mn-cs"/>
                        </a:rPr>
                        <a:t>Gaps in financial and technical support </a:t>
                      </a:r>
                      <a:r>
                        <a:rPr kumimoji="0" lang="en-US"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for technology needs for enhanced and effective barriers and to enable construction.</a:t>
                      </a:r>
                    </a:p>
                    <a:p>
                      <a:pPr marL="0" indent="0">
                        <a:buFont typeface="Arial" panose="020B0604020202020204" pitchFamily="34" charset="0"/>
                        <a:buNone/>
                      </a:pPr>
                      <a:endParaRPr lang="en-NP" sz="1100">
                        <a:latin typeface="Avenir Next LT Pro" panose="020B0504020202020204" pitchFamily="34" charset="77"/>
                      </a:endParaRPr>
                    </a:p>
                    <a:p>
                      <a:pPr marL="0" indent="0">
                        <a:buFont typeface="Arial" panose="020B0604020202020204" pitchFamily="34" charset="0"/>
                        <a:buNone/>
                      </a:pPr>
                      <a:r>
                        <a:rPr lang="en-US" sz="1100" b="1">
                          <a:solidFill>
                            <a:srgbClr val="203864"/>
                          </a:solidFill>
                          <a:latin typeface="Avenir Next LT Pro" panose="020B0504020202020204" pitchFamily="34" charset="77"/>
                        </a:rPr>
                        <a:t>Technology for land restoration </a:t>
                      </a:r>
                      <a:r>
                        <a:rPr lang="en-US" sz="1100">
                          <a:latin typeface="Avenir Next LT Pro" panose="020B0504020202020204" pitchFamily="34" charset="77"/>
                        </a:rPr>
                        <a:t>efforts.</a:t>
                      </a:r>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4134908"/>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3. ADAPTATION IMPLEMENTATION </a:t>
            </a:r>
            <a:r>
              <a:rPr kumimoji="0" lang="en-US"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(Implementation of action plans, policies, response/relief efforts)</a:t>
            </a:r>
            <a:endPar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4" name="TextBox 3">
            <a:extLst>
              <a:ext uri="{FF2B5EF4-FFF2-40B4-BE49-F238E27FC236}">
                <a16:creationId xmlns:a16="http://schemas.microsoft.com/office/drawing/2014/main" id="{7BB49C36-A30D-FC31-43DA-9F276C82F588}"/>
              </a:ext>
            </a:extLst>
          </p:cNvPr>
          <p:cNvSpPr txBox="1"/>
          <p:nvPr/>
        </p:nvSpPr>
        <p:spPr>
          <a:xfrm>
            <a:off x="153951" y="1140300"/>
            <a:ext cx="1188409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100" b="0" i="0" u="none" strike="noStrike" kern="1200" cap="none" spc="0" normalizeH="0" baseline="0" noProof="0">
                <a:ln>
                  <a:noFill/>
                </a:ln>
                <a:solidFill>
                  <a:srgbClr val="203864"/>
                </a:solidFill>
                <a:effectLst/>
                <a:uLnTx/>
                <a:uFillTx/>
                <a:latin typeface="Avenir Next LT Pro" panose="020B0504020202020204" pitchFamily="34" charset="77"/>
                <a:ea typeface="+mn-ea"/>
                <a:cs typeface="+mn-cs"/>
              </a:rPr>
              <a:t>Steady increase in groundwater salinity, requests for freshwater during dry seasons, lack of fresh water, sea-level rise, droughts and seawater intrusion, ground water related impacts, damage to agriculture land in certain areas, loss of livelihoods and agriculture land, salinity intrusion and damage to water distribution structures by extreme events including floods. Droughts, and sea-level rise, migration of sea-life to other locations, land is decreasing in size.</a:t>
            </a:r>
            <a:endParaRPr kumimoji="0" lang="en-NP" sz="1100" b="0" i="0" u="none" strike="noStrike" kern="1200" cap="none" spc="0" normalizeH="0" baseline="0" noProof="0">
              <a:ln>
                <a:noFill/>
              </a:ln>
              <a:solidFill>
                <a:srgbClr val="203864"/>
              </a:solidFill>
              <a:effectLst/>
              <a:uLnTx/>
              <a:uFillTx/>
              <a:latin typeface="Avenir Next LT Pro" panose="020B0504020202020204" pitchFamily="34" charset="77"/>
              <a:ea typeface="+mn-ea"/>
              <a:cs typeface="+mn-cs"/>
            </a:endParaRPr>
          </a:p>
        </p:txBody>
      </p:sp>
      <p:pic>
        <p:nvPicPr>
          <p:cNvPr id="7" name="Picture 6">
            <a:extLst>
              <a:ext uri="{FF2B5EF4-FFF2-40B4-BE49-F238E27FC236}">
                <a16:creationId xmlns:a16="http://schemas.microsoft.com/office/drawing/2014/main" id="{B3A9E72A-F299-3E09-34B8-BF849915241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7121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974FD2B-568D-B2E3-88DF-40C4999767FD}"/>
              </a:ext>
            </a:extLst>
          </p:cNvPr>
          <p:cNvSpPr/>
          <p:nvPr/>
        </p:nvSpPr>
        <p:spPr>
          <a:xfrm>
            <a:off x="0" y="-13511"/>
            <a:ext cx="12192000" cy="725623"/>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EA301BA-546C-5B20-2E74-A5315E9111BD}"/>
              </a:ext>
            </a:extLst>
          </p:cNvPr>
          <p:cNvSpPr txBox="1"/>
          <p:nvPr/>
        </p:nvSpPr>
        <p:spPr>
          <a:xfrm>
            <a:off x="217714" y="125447"/>
            <a:ext cx="2690160"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SALNIZATION</a:t>
            </a:r>
          </a:p>
        </p:txBody>
      </p:sp>
    </p:spTree>
    <p:extLst>
      <p:ext uri="{BB962C8B-B14F-4D97-AF65-F5344CB8AC3E}">
        <p14:creationId xmlns:p14="http://schemas.microsoft.com/office/powerpoint/2010/main" val="2220635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952266-53AA-A151-EA84-690B5FC75142}"/>
              </a:ext>
            </a:extLst>
          </p:cNvPr>
          <p:cNvSpPr/>
          <p:nvPr/>
        </p:nvSpPr>
        <p:spPr>
          <a:xfrm>
            <a:off x="153952" y="897880"/>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4. </a:t>
            </a:r>
            <a:r>
              <a:rPr kumimoji="0" lang="en-CA"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RETREAT/RECOVERY</a:t>
            </a: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r>
              <a:rPr kumimoji="0" lang="en-CA"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Long-term: Restoring of essential services, relocation and retreat where needed</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4" name="TextBox 3">
            <a:extLst>
              <a:ext uri="{FF2B5EF4-FFF2-40B4-BE49-F238E27FC236}">
                <a16:creationId xmlns:a16="http://schemas.microsoft.com/office/drawing/2014/main" id="{7BB49C36-A30D-FC31-43DA-9F276C82F588}"/>
              </a:ext>
            </a:extLst>
          </p:cNvPr>
          <p:cNvSpPr txBox="1"/>
          <p:nvPr/>
        </p:nvSpPr>
        <p:spPr>
          <a:xfrm>
            <a:off x="153951" y="1148926"/>
            <a:ext cx="1180944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0"/>
                <a:ea typeface="+mn-ea"/>
                <a:cs typeface="+mn-cs"/>
              </a:rPr>
              <a:t>Triggers:</a:t>
            </a:r>
            <a:r>
              <a:rPr kumimoji="0" lang="en-CA" sz="1100" b="0" i="1" u="none" strike="noStrike" kern="1200" cap="none" spc="0" normalizeH="0" baseline="0" noProof="0">
                <a:ln>
                  <a:noFill/>
                </a:ln>
                <a:solidFill>
                  <a:srgbClr val="5B9BD5">
                    <a:lumMod val="50000"/>
                  </a:srgbClr>
                </a:solidFill>
                <a:effectLst/>
                <a:uLnTx/>
                <a:uFillTx/>
                <a:latin typeface="Avenir Next LT Pro" panose="020B0504020202020204" pitchFamily="34" charset="0"/>
                <a:ea typeface="+mn-ea"/>
                <a:cs typeface="+mn-cs"/>
              </a:rPr>
              <a:t> </a:t>
            </a:r>
            <a:r>
              <a:rPr kumimoji="0" lang="en-CA" sz="1100" b="0" i="0" u="none" strike="noStrike" kern="1200" cap="none" spc="0" normalizeH="0" baseline="0" noProof="0">
                <a:ln>
                  <a:noFill/>
                </a:ln>
                <a:solidFill>
                  <a:srgbClr val="5B9BD5">
                    <a:lumMod val="50000"/>
                  </a:srgbClr>
                </a:solidFill>
                <a:effectLst/>
                <a:uLnTx/>
                <a:uFillTx/>
                <a:latin typeface="Avenir Next LT Pro" panose="020B0504020202020204" pitchFamily="34" charset="0"/>
                <a:ea typeface="+mn-ea"/>
                <a:cs typeface="+mn-cs"/>
              </a:rPr>
              <a:t>Loss of homes and livelihoods, established water supply network.</a:t>
            </a:r>
            <a:endParaRPr kumimoji="0" lang="en-NP" sz="1100" b="0" i="0" u="none" strike="noStrike" kern="1200" cap="none" spc="0" normalizeH="0" baseline="0" noProof="0">
              <a:ln>
                <a:noFill/>
              </a:ln>
              <a:solidFill>
                <a:srgbClr val="5B9BD5">
                  <a:lumMod val="50000"/>
                </a:srgbClr>
              </a:solidFill>
              <a:effectLst/>
              <a:uLnTx/>
              <a:uFillTx/>
              <a:latin typeface="Avenir Next LT Pro" panose="020B0504020202020204" pitchFamily="34" charset="0"/>
              <a:ea typeface="+mn-ea"/>
              <a:cs typeface="+mn-cs"/>
            </a:endParaRPr>
          </a:p>
        </p:txBody>
      </p:sp>
      <p:sp>
        <p:nvSpPr>
          <p:cNvPr id="7" name="Rectangle 6">
            <a:extLst>
              <a:ext uri="{FF2B5EF4-FFF2-40B4-BE49-F238E27FC236}">
                <a16:creationId xmlns:a16="http://schemas.microsoft.com/office/drawing/2014/main" id="{D4A67F42-C3EB-90BC-147D-BE05EF33CD55}"/>
              </a:ext>
            </a:extLst>
          </p:cNvPr>
          <p:cNvSpPr/>
          <p:nvPr/>
        </p:nvSpPr>
        <p:spPr>
          <a:xfrm>
            <a:off x="153952" y="4234529"/>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5. MONITORING AND EVALUATION</a:t>
            </a:r>
            <a:endPar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2" name="Table 6">
            <a:extLst>
              <a:ext uri="{FF2B5EF4-FFF2-40B4-BE49-F238E27FC236}">
                <a16:creationId xmlns:a16="http://schemas.microsoft.com/office/drawing/2014/main" id="{63B1B832-A8DC-3467-37E0-03FEF0C755C1}"/>
              </a:ext>
            </a:extLst>
          </p:cNvPr>
          <p:cNvGraphicFramePr>
            <a:graphicFrameLocks noGrp="1"/>
          </p:cNvGraphicFramePr>
          <p:nvPr/>
        </p:nvGraphicFramePr>
        <p:xfrm>
          <a:off x="153951" y="4559948"/>
          <a:ext cx="11809449" cy="1817992"/>
        </p:xfrm>
        <a:graphic>
          <a:graphicData uri="http://schemas.openxmlformats.org/drawingml/2006/table">
            <a:tbl>
              <a:tblPr firstRow="1" bandRow="1">
                <a:tableStyleId>{5940675A-B579-460E-94D1-54222C63F5DA}</a:tableStyleId>
              </a:tblPr>
              <a:tblGrid>
                <a:gridCol w="5158533">
                  <a:extLst>
                    <a:ext uri="{9D8B030D-6E8A-4147-A177-3AD203B41FA5}">
                      <a16:colId xmlns:a16="http://schemas.microsoft.com/office/drawing/2014/main" val="2816558029"/>
                    </a:ext>
                  </a:extLst>
                </a:gridCol>
                <a:gridCol w="3134975">
                  <a:extLst>
                    <a:ext uri="{9D8B030D-6E8A-4147-A177-3AD203B41FA5}">
                      <a16:colId xmlns:a16="http://schemas.microsoft.com/office/drawing/2014/main" val="1300160662"/>
                    </a:ext>
                  </a:extLst>
                </a:gridCol>
                <a:gridCol w="3515941">
                  <a:extLst>
                    <a:ext uri="{9D8B030D-6E8A-4147-A177-3AD203B41FA5}">
                      <a16:colId xmlns:a16="http://schemas.microsoft.com/office/drawing/2014/main" val="3786587790"/>
                    </a:ext>
                  </a:extLst>
                </a:gridCol>
              </a:tblGrid>
              <a:tr h="428323">
                <a:tc>
                  <a:txBody>
                    <a:bodyPr/>
                    <a:lstStyle/>
                    <a:p>
                      <a:r>
                        <a:rPr lang="en-NP" sz="11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389669">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1" i="0" u="none" strike="noStrike" kern="1200" cap="none" spc="0" normalizeH="0" baseline="0" noProof="0">
                          <a:ln>
                            <a:noFill/>
                          </a:ln>
                          <a:solidFill>
                            <a:srgbClr val="203864"/>
                          </a:solidFill>
                          <a:effectLst/>
                          <a:uLnTx/>
                          <a:uFillTx/>
                          <a:latin typeface="Avenir Next LT Pro" panose="020B0504020202020204" pitchFamily="34" charset="77"/>
                          <a:ea typeface="+mn-ea"/>
                          <a:cs typeface="+mn-cs"/>
                        </a:rPr>
                        <a:t>Review and revise existing water supply system design specifications </a:t>
                      </a:r>
                      <a:r>
                        <a:rPr kumimoji="0" lang="en-US"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based on latest research and monitoring.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a:solidFill>
                            <a:srgbClr val="203864"/>
                          </a:solidFill>
                          <a:latin typeface="Avenir Next LT Pro" panose="020B0504020202020204" pitchFamily="34" charset="77"/>
                        </a:rPr>
                        <a:t>Continuously monitor</a:t>
                      </a:r>
                      <a:r>
                        <a:rPr lang="en-US" sz="1100">
                          <a:latin typeface="Avenir Next LT Pro" panose="020B0504020202020204" pitchFamily="34" charset="77"/>
                        </a:rPr>
                        <a:t> groundwater levels and salinity.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graphicFrame>
        <p:nvGraphicFramePr>
          <p:cNvPr id="5" name="Table 6">
            <a:extLst>
              <a:ext uri="{FF2B5EF4-FFF2-40B4-BE49-F238E27FC236}">
                <a16:creationId xmlns:a16="http://schemas.microsoft.com/office/drawing/2014/main" id="{6801CC14-6CF3-B131-7F40-04D30949AE55}"/>
              </a:ext>
            </a:extLst>
          </p:cNvPr>
          <p:cNvGraphicFramePr>
            <a:graphicFrameLocks noGrp="1"/>
          </p:cNvGraphicFramePr>
          <p:nvPr>
            <p:extLst>
              <p:ext uri="{D42A27DB-BD31-4B8C-83A1-F6EECF244321}">
                <p14:modId xmlns:p14="http://schemas.microsoft.com/office/powerpoint/2010/main" val="323977168"/>
              </p:ext>
            </p:extLst>
          </p:nvPr>
        </p:nvGraphicFramePr>
        <p:xfrm>
          <a:off x="153950" y="1469515"/>
          <a:ext cx="11798555" cy="2415400"/>
        </p:xfrm>
        <a:graphic>
          <a:graphicData uri="http://schemas.openxmlformats.org/drawingml/2006/table">
            <a:tbl>
              <a:tblPr firstRow="1" bandRow="1">
                <a:tableStyleId>{5940675A-B579-460E-94D1-54222C63F5DA}</a:tableStyleId>
              </a:tblPr>
              <a:tblGrid>
                <a:gridCol w="5164284">
                  <a:extLst>
                    <a:ext uri="{9D8B030D-6E8A-4147-A177-3AD203B41FA5}">
                      <a16:colId xmlns:a16="http://schemas.microsoft.com/office/drawing/2014/main" val="2816558029"/>
                    </a:ext>
                  </a:extLst>
                </a:gridCol>
                <a:gridCol w="3173007">
                  <a:extLst>
                    <a:ext uri="{9D8B030D-6E8A-4147-A177-3AD203B41FA5}">
                      <a16:colId xmlns:a16="http://schemas.microsoft.com/office/drawing/2014/main" val="1300160662"/>
                    </a:ext>
                  </a:extLst>
                </a:gridCol>
                <a:gridCol w="3461264">
                  <a:extLst>
                    <a:ext uri="{9D8B030D-6E8A-4147-A177-3AD203B41FA5}">
                      <a16:colId xmlns:a16="http://schemas.microsoft.com/office/drawing/2014/main" val="3786587790"/>
                    </a:ext>
                  </a:extLst>
                </a:gridCol>
              </a:tblGrid>
              <a:tr h="287548">
                <a:tc>
                  <a:txBody>
                    <a:bodyPr/>
                    <a:lstStyle/>
                    <a:p>
                      <a:r>
                        <a:rPr lang="en-NP" sz="11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1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127852">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dirty="0">
                          <a:solidFill>
                            <a:srgbClr val="203864"/>
                          </a:solidFill>
                          <a:latin typeface="Avenir Next LT Pro" panose="020B0504020202020204" pitchFamily="34" charset="77"/>
                        </a:rPr>
                        <a:t>Evacuate affected populations.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dirty="0">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1" dirty="0">
                          <a:solidFill>
                            <a:srgbClr val="203864"/>
                          </a:solidFill>
                          <a:latin typeface="Avenir Next LT Pro" panose="020B0504020202020204" pitchFamily="34" charset="77"/>
                        </a:rPr>
                        <a:t>Bolster water management and irrigation system enhancement.</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dirty="0">
                          <a:latin typeface="Avenir Next LT Pro" panose="020B0504020202020204" pitchFamily="34" charset="77"/>
                        </a:rPr>
                        <a:t>Support continued development and establishing of water supply systems.</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dirty="0">
                          <a:latin typeface="Avenir Next LT Pro" panose="020B0504020202020204" pitchFamily="34" charset="77"/>
                        </a:rPr>
                        <a:t>Incorporate and implement groundwater recharge mechanisms in land use plans of all inhabited islands.</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100" dirty="0">
                          <a:latin typeface="Avenir Next LT Pro" panose="020B0504020202020204" pitchFamily="34" charset="77"/>
                        </a:rPr>
                        <a:t>Scale up renewable energy and hybrid systems to operate existing water and sewerage facilities.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CA" sz="1100" b="1" dirty="0">
                          <a:solidFill>
                            <a:srgbClr val="203864"/>
                          </a:solidFill>
                          <a:latin typeface="Avenir Next LT Pro" panose="020B0504020202020204" pitchFamily="34" charset="77"/>
                        </a:rPr>
                        <a:t>Evacuations requires increased financial and human resources.</a:t>
                      </a:r>
                    </a:p>
                    <a:p>
                      <a:pPr marL="171450" indent="-171450">
                        <a:buFont typeface="Arial" panose="020B0604020202020204" pitchFamily="34" charset="0"/>
                        <a:buChar char="•"/>
                      </a:pPr>
                      <a:endParaRPr lang="en-CA" sz="1100" dirty="0">
                        <a:latin typeface="Avenir Next LT Pro" panose="020B0504020202020204" pitchFamily="34" charset="77"/>
                      </a:endParaRPr>
                    </a:p>
                    <a:p>
                      <a:pPr marL="171450" indent="-171450">
                        <a:buFont typeface="Arial" panose="020B0604020202020204" pitchFamily="34" charset="0"/>
                        <a:buChar char="•"/>
                      </a:pPr>
                      <a:r>
                        <a:rPr lang="en-CA" sz="1100" b="1" dirty="0">
                          <a:solidFill>
                            <a:srgbClr val="203864"/>
                          </a:solidFill>
                          <a:latin typeface="Avenir Next LT Pro" panose="020B0504020202020204" pitchFamily="34" charset="77"/>
                        </a:rPr>
                        <a:t>Relocation efforts require additional  financing </a:t>
                      </a:r>
                      <a:r>
                        <a:rPr lang="en-CA" sz="1100" dirty="0">
                          <a:latin typeface="Avenir Next LT Pro" panose="020B0504020202020204" pitchFamily="34" charset="77"/>
                        </a:rPr>
                        <a:t>in addition to an inclusive approach involving the local affected population.</a:t>
                      </a:r>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P" sz="11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pic>
        <p:nvPicPr>
          <p:cNvPr id="9" name="Picture 8">
            <a:extLst>
              <a:ext uri="{FF2B5EF4-FFF2-40B4-BE49-F238E27FC236}">
                <a16:creationId xmlns:a16="http://schemas.microsoft.com/office/drawing/2014/main" id="{2F831B9E-CE68-F847-41FD-F7A57A0526B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7121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671271B-DD9F-E84B-9448-5200AE6D5534}"/>
              </a:ext>
            </a:extLst>
          </p:cNvPr>
          <p:cNvSpPr/>
          <p:nvPr/>
        </p:nvSpPr>
        <p:spPr>
          <a:xfrm>
            <a:off x="0" y="-13511"/>
            <a:ext cx="12192000" cy="725623"/>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8F9D120-1685-20E8-B85A-26C61DE8F584}"/>
              </a:ext>
            </a:extLst>
          </p:cNvPr>
          <p:cNvSpPr txBox="1"/>
          <p:nvPr/>
        </p:nvSpPr>
        <p:spPr>
          <a:xfrm>
            <a:off x="217714" y="125447"/>
            <a:ext cx="2690160"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SALNIZATION</a:t>
            </a:r>
          </a:p>
        </p:txBody>
      </p:sp>
    </p:spTree>
    <p:extLst>
      <p:ext uri="{BB962C8B-B14F-4D97-AF65-F5344CB8AC3E}">
        <p14:creationId xmlns:p14="http://schemas.microsoft.com/office/powerpoint/2010/main" val="4516807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rson in blue and white floral dress standing on rock formation during daytime">
            <a:extLst>
              <a:ext uri="{FF2B5EF4-FFF2-40B4-BE49-F238E27FC236}">
                <a16:creationId xmlns:a16="http://schemas.microsoft.com/office/drawing/2014/main" id="{F6464EEC-571B-6BE5-5722-4150E60BE59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89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7366F8B-2978-A638-11AD-B552CEA67D4C}"/>
              </a:ext>
            </a:extLst>
          </p:cNvPr>
          <p:cNvSpPr/>
          <p:nvPr/>
        </p:nvSpPr>
        <p:spPr>
          <a:xfrm rot="10800000">
            <a:off x="0" y="0"/>
            <a:ext cx="4895850" cy="6858000"/>
          </a:xfrm>
          <a:prstGeom prst="rect">
            <a:avLst/>
          </a:prstGeom>
          <a:gradFill>
            <a:gsLst>
              <a:gs pos="2000">
                <a:schemeClr val="tx1"/>
              </a:gs>
              <a:gs pos="61000">
                <a:schemeClr val="tx1">
                  <a:lumMod val="75000"/>
                  <a:lumOff val="25000"/>
                  <a:alpha val="15000"/>
                </a:schemeClr>
              </a:gs>
              <a:gs pos="100000">
                <a:schemeClr val="bg1">
                  <a:lumMod val="9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17C1038-B208-E68D-9293-A0A7C0002B38}"/>
              </a:ext>
            </a:extLst>
          </p:cNvPr>
          <p:cNvSpPr txBox="1"/>
          <p:nvPr/>
        </p:nvSpPr>
        <p:spPr>
          <a:xfrm>
            <a:off x="120719" y="3409781"/>
            <a:ext cx="4297835" cy="707886"/>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4000" b="1" i="0" u="none" strike="noStrike" kern="1200" cap="none" spc="0" normalizeH="0" baseline="0" noProof="0">
                <a:ln>
                  <a:noFill/>
                </a:ln>
                <a:solidFill>
                  <a:srgbClr val="FFC000"/>
                </a:solidFill>
                <a:effectLst/>
                <a:uLnTx/>
                <a:uFillTx/>
                <a:latin typeface="Georgia" panose="02040502050405020303" pitchFamily="18" charset="0"/>
                <a:ea typeface="+mn-ea"/>
                <a:cs typeface="+mn-cs"/>
              </a:rPr>
              <a:t>Glacier retreat</a:t>
            </a:r>
          </a:p>
        </p:txBody>
      </p:sp>
      <p:sp>
        <p:nvSpPr>
          <p:cNvPr id="6" name="TextBox 5">
            <a:extLst>
              <a:ext uri="{FF2B5EF4-FFF2-40B4-BE49-F238E27FC236}">
                <a16:creationId xmlns:a16="http://schemas.microsoft.com/office/drawing/2014/main" id="{1D2E903A-A4E7-D54E-C5E8-664C801868D6}"/>
              </a:ext>
            </a:extLst>
          </p:cNvPr>
          <p:cNvSpPr txBox="1"/>
          <p:nvPr/>
        </p:nvSpPr>
        <p:spPr>
          <a:xfrm>
            <a:off x="137531" y="5170209"/>
            <a:ext cx="1554927" cy="369332"/>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8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OVERVIEW</a:t>
            </a:r>
          </a:p>
        </p:txBody>
      </p:sp>
      <p:sp>
        <p:nvSpPr>
          <p:cNvPr id="7" name="TextBox 6">
            <a:extLst>
              <a:ext uri="{FF2B5EF4-FFF2-40B4-BE49-F238E27FC236}">
                <a16:creationId xmlns:a16="http://schemas.microsoft.com/office/drawing/2014/main" id="{67A6228C-62D2-EAEF-228A-C3D4308334A3}"/>
              </a:ext>
            </a:extLst>
          </p:cNvPr>
          <p:cNvSpPr txBox="1"/>
          <p:nvPr/>
        </p:nvSpPr>
        <p:spPr>
          <a:xfrm>
            <a:off x="137531" y="4222293"/>
            <a:ext cx="4831591" cy="307777"/>
          </a:xfrm>
          <a:prstGeom prst="rect">
            <a:avLst/>
          </a:prstGeom>
          <a:noFill/>
          <a:effectLst>
            <a:outerShdw blurRad="50800" dist="38100" dir="2700000" algn="tl" rotWithShape="0">
              <a:prstClr val="black"/>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Bhutan, Kazakhstan, Nepal</a:t>
            </a:r>
            <a:endParaRPr kumimoji="0" lang="en-NP" sz="1400" b="0" i="1"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sp>
        <p:nvSpPr>
          <p:cNvPr id="3" name="TextBox 2">
            <a:extLst>
              <a:ext uri="{FF2B5EF4-FFF2-40B4-BE49-F238E27FC236}">
                <a16:creationId xmlns:a16="http://schemas.microsoft.com/office/drawing/2014/main" id="{19E8B13B-6377-7968-77FB-10B9B3376E76}"/>
              </a:ext>
            </a:extLst>
          </p:cNvPr>
          <p:cNvSpPr txBox="1"/>
          <p:nvPr/>
        </p:nvSpPr>
        <p:spPr>
          <a:xfrm>
            <a:off x="0" y="6594495"/>
            <a:ext cx="12617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Calibri" panose="020F0502020204030204"/>
                <a:ea typeface="+mn-ea"/>
                <a:cs typeface="+mn-cs"/>
              </a:rPr>
              <a:t>C</a:t>
            </a:r>
            <a:r>
              <a:rPr kumimoji="0" lang="en-NP" sz="900" b="0" i="1" u="none" strike="noStrike" kern="1200" cap="none" spc="0" normalizeH="0" baseline="0" noProof="0">
                <a:ln>
                  <a:noFill/>
                </a:ln>
                <a:solidFill>
                  <a:prstClr val="white"/>
                </a:solidFill>
                <a:effectLst/>
                <a:uLnTx/>
                <a:uFillTx/>
                <a:latin typeface="Calibri" panose="020F0502020204030204"/>
                <a:ea typeface="+mn-ea"/>
                <a:cs typeface="+mn-cs"/>
              </a:rPr>
              <a:t>redit: unsplash.com</a:t>
            </a:r>
          </a:p>
        </p:txBody>
      </p:sp>
      <p:sp>
        <p:nvSpPr>
          <p:cNvPr id="9" name="TextBox 8">
            <a:extLst>
              <a:ext uri="{FF2B5EF4-FFF2-40B4-BE49-F238E27FC236}">
                <a16:creationId xmlns:a16="http://schemas.microsoft.com/office/drawing/2014/main" id="{FCC23822-A3CC-AA4B-0F23-1763508FCCD6}"/>
              </a:ext>
            </a:extLst>
          </p:cNvPr>
          <p:cNvSpPr txBox="1"/>
          <p:nvPr/>
        </p:nvSpPr>
        <p:spPr>
          <a:xfrm>
            <a:off x="5454869" y="1593106"/>
            <a:ext cx="6159062"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Bhutan: </a:t>
            </a:r>
            <a:r>
              <a:rPr kumimoji="0" lang="en-US" sz="18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Climate change is causing an increased risk of hydrometeorological hazards due to melting glacial lakes, which can lead to Projected Glacial Lake Outburst Floods (GLOFs), flash floods and landslides.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Kazakhstan: </a:t>
            </a:r>
            <a:r>
              <a:rPr kumimoji="0" lang="en-US" sz="18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Faces similar risks to Bhutan’s, with over 1,000 moraine lakes, 156 of which are identified as most dangerous outburst lakes. Glacial retreat poses a threat to the country’s water supply as glaciers contribute approximately 20 per cent of the volume of mountain rivers.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Nepal:</a:t>
            </a:r>
            <a:r>
              <a:rPr kumimoji="0" lang="en-US" sz="18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rPr>
              <a:t> Has approximately 2,315 glacial lakes and 20 potential GLOF sites.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74151"/>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7285610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6694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0" y="0"/>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3571812"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GLACIER RETREAT</a:t>
            </a:r>
          </a:p>
        </p:txBody>
      </p:sp>
      <p:sp>
        <p:nvSpPr>
          <p:cNvPr id="2" name="Rectangle 1">
            <a:extLst>
              <a:ext uri="{FF2B5EF4-FFF2-40B4-BE49-F238E27FC236}">
                <a16:creationId xmlns:a16="http://schemas.microsoft.com/office/drawing/2014/main" id="{F612BA88-B842-41AE-0E97-AD4EA6F9CBA7}"/>
              </a:ext>
            </a:extLst>
          </p:cNvPr>
          <p:cNvSpPr/>
          <p:nvPr/>
        </p:nvSpPr>
        <p:spPr>
          <a:xfrm>
            <a:off x="107302" y="797471"/>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1. SCOPING AND ASSESSMENT PHASE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(Evaluating potential impacts and specific vulnerabilities)</a:t>
            </a:r>
            <a:endPar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2850150227"/>
              </p:ext>
            </p:extLst>
          </p:nvPr>
        </p:nvGraphicFramePr>
        <p:xfrm>
          <a:off x="153954" y="1338447"/>
          <a:ext cx="11884090" cy="5374416"/>
        </p:xfrm>
        <a:graphic>
          <a:graphicData uri="http://schemas.openxmlformats.org/drawingml/2006/table">
            <a:tbl>
              <a:tblPr firstRow="1" bandRow="1">
                <a:tableStyleId>{5940675A-B579-460E-94D1-54222C63F5DA}</a:tableStyleId>
              </a:tblPr>
              <a:tblGrid>
                <a:gridCol w="3709386">
                  <a:extLst>
                    <a:ext uri="{9D8B030D-6E8A-4147-A177-3AD203B41FA5}">
                      <a16:colId xmlns:a16="http://schemas.microsoft.com/office/drawing/2014/main" val="2816558029"/>
                    </a:ext>
                  </a:extLst>
                </a:gridCol>
                <a:gridCol w="3520440">
                  <a:extLst>
                    <a:ext uri="{9D8B030D-6E8A-4147-A177-3AD203B41FA5}">
                      <a16:colId xmlns:a16="http://schemas.microsoft.com/office/drawing/2014/main" val="1300160662"/>
                    </a:ext>
                  </a:extLst>
                </a:gridCol>
                <a:gridCol w="4654264">
                  <a:extLst>
                    <a:ext uri="{9D8B030D-6E8A-4147-A177-3AD203B41FA5}">
                      <a16:colId xmlns:a16="http://schemas.microsoft.com/office/drawing/2014/main" val="3786587790"/>
                    </a:ext>
                  </a:extLst>
                </a:gridCol>
              </a:tblGrid>
              <a:tr h="279493">
                <a:tc>
                  <a:txBody>
                    <a:bodyPr/>
                    <a:lstStyle/>
                    <a:p>
                      <a:pPr>
                        <a:lnSpc>
                          <a:spcPct val="150000"/>
                        </a:lnSpc>
                      </a:pPr>
                      <a:r>
                        <a:rPr lang="en-NP" sz="9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50000"/>
                        </a:lnSpc>
                      </a:pPr>
                      <a:r>
                        <a:rPr lang="en-NP" sz="9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50000"/>
                        </a:lnSpc>
                      </a:pPr>
                      <a:r>
                        <a:rPr lang="en-NP" sz="9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4963834">
                <a:tc>
                  <a:txBody>
                    <a:bodyPr/>
                    <a:lstStyle/>
                    <a:p>
                      <a:pPr marL="228600" indent="-228600" algn="just">
                        <a:lnSpc>
                          <a:spcPct val="150000"/>
                        </a:lnSpc>
                        <a:buFont typeface="+mj-lt"/>
                        <a:buAutoNum type="arabicPeriod"/>
                      </a:pPr>
                      <a:r>
                        <a:rPr lang="en-US" sz="1000" b="1" u="none" dirty="0">
                          <a:solidFill>
                            <a:schemeClr val="accent5">
                              <a:lumMod val="50000"/>
                            </a:schemeClr>
                          </a:solidFill>
                          <a:latin typeface="Avenir Next LT Pro" panose="020B0504020202020204" pitchFamily="34" charset="77"/>
                        </a:rPr>
                        <a:t>Monitor disaster risk and vulnerabilities</a:t>
                      </a:r>
                    </a:p>
                    <a:p>
                      <a:pPr marL="419100" lvl="1" indent="-228600" algn="just">
                        <a:lnSpc>
                          <a:spcPct val="150000"/>
                        </a:lnSpc>
                        <a:buFont typeface="+mj-lt"/>
                        <a:buAutoNum type="alphaLcPeriod"/>
                      </a:pPr>
                      <a:r>
                        <a:rPr lang="en-US" sz="1000" dirty="0">
                          <a:latin typeface="Avenir Next LT Pro" panose="020B0504020202020204" pitchFamily="34" charset="77"/>
                        </a:rPr>
                        <a:t>Conduct risk and vulnerability assessments.</a:t>
                      </a:r>
                    </a:p>
                    <a:p>
                      <a:pPr marL="419100" lvl="1" indent="-228600" algn="just">
                        <a:lnSpc>
                          <a:spcPct val="150000"/>
                        </a:lnSpc>
                        <a:buFont typeface="+mj-lt"/>
                        <a:buAutoNum type="alphaLcPeriod"/>
                      </a:pPr>
                      <a:r>
                        <a:rPr lang="en-US" sz="1000" dirty="0">
                          <a:latin typeface="Avenir Next LT Pro" panose="020B0504020202020204" pitchFamily="34" charset="77"/>
                        </a:rPr>
                        <a:t>Identify potentially dangerous lakes.</a:t>
                      </a:r>
                    </a:p>
                    <a:p>
                      <a:pPr marL="419100" lvl="1" indent="-228600" algn="just">
                        <a:lnSpc>
                          <a:spcPct val="150000"/>
                        </a:lnSpc>
                        <a:buFont typeface="+mj-lt"/>
                        <a:buAutoNum type="alphaLcPeriod"/>
                      </a:pPr>
                      <a:r>
                        <a:rPr lang="en-US" sz="1000" dirty="0">
                          <a:latin typeface="Avenir Next LT Pro" panose="020B0504020202020204" pitchFamily="34" charset="77"/>
                        </a:rPr>
                        <a:t>Initiate GLOF hazard-zonation mapping.</a:t>
                      </a:r>
                    </a:p>
                    <a:p>
                      <a:pPr marL="419100" marR="0" lvl="1" indent="-228600" algn="just" defTabSz="914400" rtl="0" eaLnBrk="1" fontAlgn="auto" latinLnBrk="0" hangingPunct="1">
                        <a:lnSpc>
                          <a:spcPct val="150000"/>
                        </a:lnSpc>
                        <a:spcBef>
                          <a:spcPts val="0"/>
                        </a:spcBef>
                        <a:spcAft>
                          <a:spcPts val="0"/>
                        </a:spcAft>
                        <a:buClrTx/>
                        <a:buSzTx/>
                        <a:buFont typeface="+mj-lt"/>
                        <a:buAutoNum type="alphaLcPeriod"/>
                        <a:tabLst/>
                        <a:defRPr/>
                      </a:pPr>
                      <a:r>
                        <a:rPr lang="en-US" sz="1000" dirty="0">
                          <a:latin typeface="Avenir Next LT Pro" panose="020B0504020202020204" pitchFamily="34" charset="77"/>
                        </a:rPr>
                        <a:t>Create automated monitoring system,</a:t>
                      </a:r>
                    </a:p>
                    <a:p>
                      <a:pPr marL="419100" lvl="1" indent="-228600" algn="just">
                        <a:lnSpc>
                          <a:spcPct val="150000"/>
                        </a:lnSpc>
                        <a:buFont typeface="+mj-lt"/>
                        <a:buAutoNum type="alphaLcPeriod"/>
                      </a:pPr>
                      <a:r>
                        <a:rPr lang="en-US" sz="1000" dirty="0">
                          <a:latin typeface="Avenir Next LT Pro" panose="020B0504020202020204" pitchFamily="34" charset="77"/>
                        </a:rPr>
                        <a:t>Engage air-visual monitoring/on-ground monitoring.</a:t>
                      </a:r>
                    </a:p>
                    <a:p>
                      <a:pPr marL="419100" lvl="1" indent="-228600" algn="just">
                        <a:lnSpc>
                          <a:spcPct val="150000"/>
                        </a:lnSpc>
                        <a:buFont typeface="+mj-lt"/>
                        <a:buAutoNum type="alphaLcPeriod"/>
                      </a:pPr>
                      <a:r>
                        <a:rPr lang="en-US" sz="1000" dirty="0">
                          <a:latin typeface="Avenir Next LT Pro" panose="020B0504020202020204" pitchFamily="34" charset="77"/>
                        </a:rPr>
                        <a:t>Map glaciers and glacier lakes.</a:t>
                      </a:r>
                    </a:p>
                    <a:p>
                      <a:pPr marL="419100" lvl="1" indent="-228600" algn="just">
                        <a:lnSpc>
                          <a:spcPct val="150000"/>
                        </a:lnSpc>
                        <a:buFont typeface="+mj-lt"/>
                        <a:buAutoNum type="alphaLcPeriod"/>
                      </a:pPr>
                      <a:r>
                        <a:rPr lang="en-US" sz="1000" dirty="0">
                          <a:latin typeface="Avenir Next LT Pro" panose="020B0504020202020204" pitchFamily="34" charset="77"/>
                        </a:rPr>
                        <a:t>Create a multi-hazard regional early warning system for Central Asian countries.</a:t>
                      </a:r>
                    </a:p>
                    <a:p>
                      <a:pPr marL="419100" lvl="1" indent="-228600" algn="just">
                        <a:lnSpc>
                          <a:spcPct val="150000"/>
                        </a:lnSpc>
                        <a:buFont typeface="+mj-lt"/>
                        <a:buAutoNum type="alphaLcPeriod"/>
                      </a:pPr>
                      <a:endParaRPr lang="en-US" sz="1000" dirty="0">
                        <a:latin typeface="Avenir Next LT Pro" panose="020B0504020202020204" pitchFamily="34" charset="77"/>
                      </a:endParaRPr>
                    </a:p>
                    <a:p>
                      <a:pPr marL="0" lvl="0" indent="-266700" algn="just">
                        <a:lnSpc>
                          <a:spcPct val="150000"/>
                        </a:lnSpc>
                        <a:buFont typeface="+mj-lt"/>
                        <a:buAutoNum type="arabicPeriod"/>
                      </a:pPr>
                      <a:r>
                        <a:rPr lang="en-CA" sz="1000" b="1" u="none" dirty="0">
                          <a:solidFill>
                            <a:schemeClr val="accent5">
                              <a:lumMod val="50000"/>
                            </a:schemeClr>
                          </a:solidFill>
                          <a:latin typeface="Avenir Next LT Pro" panose="020B0504020202020204" pitchFamily="34" charset="77"/>
                        </a:rPr>
                        <a:t>Identify impacts on vulnerable area</a:t>
                      </a:r>
                    </a:p>
                    <a:p>
                      <a:pPr marL="447675" marR="0" lvl="1" indent="-228600" algn="just" defTabSz="914400" rtl="0" eaLnBrk="1" fontAlgn="auto" latinLnBrk="0" hangingPunct="1">
                        <a:lnSpc>
                          <a:spcPct val="150000"/>
                        </a:lnSpc>
                        <a:spcBef>
                          <a:spcPts val="0"/>
                        </a:spcBef>
                        <a:spcAft>
                          <a:spcPts val="0"/>
                        </a:spcAft>
                        <a:buClrTx/>
                        <a:buSzTx/>
                        <a:buFont typeface="+mj-lt"/>
                        <a:buAutoNum type="alphaLcPeriod"/>
                        <a:tabLst/>
                        <a:defRPr/>
                      </a:pPr>
                      <a:r>
                        <a:rPr kumimoji="0" lang="en-US" sz="10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Identify risk areas and conduct vulnerability assessments of the glacial lakes and its outbursts;</a:t>
                      </a:r>
                    </a:p>
                    <a:p>
                      <a:pPr marL="447675" marR="0" lvl="1" indent="-228600" algn="just" defTabSz="914400" rtl="0" eaLnBrk="1" fontAlgn="auto" latinLnBrk="0" hangingPunct="1">
                        <a:lnSpc>
                          <a:spcPct val="150000"/>
                        </a:lnSpc>
                        <a:spcBef>
                          <a:spcPts val="0"/>
                        </a:spcBef>
                        <a:spcAft>
                          <a:spcPts val="0"/>
                        </a:spcAft>
                        <a:buClrTx/>
                        <a:buSzTx/>
                        <a:buFont typeface="+mj-lt"/>
                        <a:buAutoNum type="alphaLcPeriod"/>
                        <a:tabLst/>
                        <a:defRPr/>
                      </a:pPr>
                      <a:r>
                        <a:rPr kumimoji="0" lang="en-US" sz="10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Identify the quantity of moraine lakes.</a:t>
                      </a:r>
                    </a:p>
                    <a:p>
                      <a:pPr marL="447675" marR="0" lvl="1" indent="-228600" algn="just" defTabSz="914400" rtl="0" eaLnBrk="1" fontAlgn="auto" latinLnBrk="0" hangingPunct="1">
                        <a:lnSpc>
                          <a:spcPct val="150000"/>
                        </a:lnSpc>
                        <a:spcBef>
                          <a:spcPts val="0"/>
                        </a:spcBef>
                        <a:spcAft>
                          <a:spcPts val="0"/>
                        </a:spcAft>
                        <a:buClrTx/>
                        <a:buSzTx/>
                        <a:buFont typeface="+mj-lt"/>
                        <a:buAutoNum type="alphaLcPeriod"/>
                        <a:tabLst/>
                        <a:defRPr/>
                      </a:pPr>
                      <a:endParaRPr kumimoji="0" lang="en-US" sz="10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a:p>
                      <a:pPr marL="0" marR="0" lvl="0" indent="-238125" algn="just" defTabSz="914400" rtl="0" eaLnBrk="1" fontAlgn="auto" latinLnBrk="0" hangingPunct="1">
                        <a:lnSpc>
                          <a:spcPct val="150000"/>
                        </a:lnSpc>
                        <a:spcBef>
                          <a:spcPts val="0"/>
                        </a:spcBef>
                        <a:spcAft>
                          <a:spcPts val="0"/>
                        </a:spcAft>
                        <a:buClrTx/>
                        <a:buSzTx/>
                        <a:buFont typeface="+mj-lt"/>
                        <a:buAutoNum type="arabicPeriod"/>
                        <a:tabLst/>
                        <a:defRPr/>
                      </a:pPr>
                      <a:r>
                        <a:rPr lang="en-US" sz="1000" b="1" u="none" dirty="0">
                          <a:solidFill>
                            <a:schemeClr val="accent5">
                              <a:lumMod val="50000"/>
                            </a:schemeClr>
                          </a:solidFill>
                          <a:latin typeface="Avenir Next LT Pro" panose="020B0504020202020204" pitchFamily="34" charset="77"/>
                        </a:rPr>
                        <a:t>Research and raise public awareness</a:t>
                      </a:r>
                    </a:p>
                    <a:p>
                      <a:pPr marL="419100" marR="0" lvl="1" indent="-228600" algn="just" defTabSz="914400" rtl="0" eaLnBrk="1" fontAlgn="auto" latinLnBrk="0" hangingPunct="1">
                        <a:lnSpc>
                          <a:spcPct val="150000"/>
                        </a:lnSpc>
                        <a:spcBef>
                          <a:spcPts val="0"/>
                        </a:spcBef>
                        <a:spcAft>
                          <a:spcPts val="0"/>
                        </a:spcAft>
                        <a:buClrTx/>
                        <a:buSzTx/>
                        <a:buFont typeface="+mj-lt"/>
                        <a:buAutoNum type="alphaLcPeriod"/>
                        <a:tabLst/>
                        <a:defRPr/>
                      </a:pPr>
                      <a:r>
                        <a:rPr kumimoji="0" lang="en-US" sz="10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Raise public awareness and education in identified vulnerable communities;</a:t>
                      </a:r>
                    </a:p>
                    <a:p>
                      <a:pPr marL="419100" marR="0" lvl="1" indent="-228600" algn="just" defTabSz="914400" rtl="0" eaLnBrk="1" fontAlgn="auto" latinLnBrk="0" hangingPunct="1">
                        <a:lnSpc>
                          <a:spcPct val="150000"/>
                        </a:lnSpc>
                        <a:spcBef>
                          <a:spcPts val="0"/>
                        </a:spcBef>
                        <a:spcAft>
                          <a:spcPts val="0"/>
                        </a:spcAft>
                        <a:buClrTx/>
                        <a:buSzTx/>
                        <a:buFont typeface="+mj-lt"/>
                        <a:buAutoNum type="alphaLcPeriod"/>
                        <a:tabLst/>
                        <a:defRPr/>
                      </a:pPr>
                      <a:r>
                        <a:rPr kumimoji="0" lang="en-US" sz="10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rPr>
                        <a:t>Conduct scientific research of glaciers.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just">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Lack of baselines</a:t>
                      </a:r>
                      <a:r>
                        <a:rPr lang="en-US" sz="1000" dirty="0">
                          <a:latin typeface="Avenir Next LT Pro" panose="020B0504020202020204" pitchFamily="34" charset="77"/>
                        </a:rPr>
                        <a:t> to conduct assessments.</a:t>
                      </a:r>
                    </a:p>
                    <a:p>
                      <a:pPr marL="171450" indent="-171450" algn="just">
                        <a:lnSpc>
                          <a:spcPct val="150000"/>
                        </a:lnSpc>
                        <a:buFont typeface="Arial" panose="020B0604020202020204" pitchFamily="34" charset="0"/>
                        <a:buChar char="•"/>
                      </a:pPr>
                      <a:endParaRPr lang="en-US" sz="1000" dirty="0">
                        <a:latin typeface="Avenir Next LT Pro" panose="020B0504020202020204" pitchFamily="34" charset="77"/>
                      </a:endParaRPr>
                    </a:p>
                    <a:p>
                      <a:pPr marL="171450" indent="-171450" algn="just">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Hazard-zonation mapping not completed </a:t>
                      </a:r>
                      <a:r>
                        <a:rPr lang="en-US" sz="1000" dirty="0">
                          <a:latin typeface="Avenir Next LT Pro" panose="020B0504020202020204" pitchFamily="34" charset="77"/>
                        </a:rPr>
                        <a:t>for all GLOF vulnerable communities.</a:t>
                      </a:r>
                    </a:p>
                    <a:p>
                      <a:pPr marL="171450" indent="-171450" algn="just">
                        <a:lnSpc>
                          <a:spcPct val="150000"/>
                        </a:lnSpc>
                        <a:buFont typeface="Arial" panose="020B0604020202020204" pitchFamily="34" charset="0"/>
                        <a:buChar char="•"/>
                      </a:pPr>
                      <a:endParaRPr lang="en-US" sz="1000" dirty="0">
                        <a:latin typeface="Avenir Next LT Pro" panose="020B0504020202020204" pitchFamily="34" charset="77"/>
                      </a:endParaRPr>
                    </a:p>
                    <a:p>
                      <a:pPr marL="171450" indent="-171450" algn="just">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Limited hydrometeorological data.</a:t>
                      </a:r>
                    </a:p>
                    <a:p>
                      <a:pPr marL="171450" indent="-171450" algn="just">
                        <a:lnSpc>
                          <a:spcPct val="150000"/>
                        </a:lnSpc>
                        <a:buFont typeface="Arial" panose="020B0604020202020204" pitchFamily="34" charset="0"/>
                        <a:buChar char="•"/>
                      </a:pPr>
                      <a:endParaRPr lang="en-US" sz="1000" dirty="0">
                        <a:latin typeface="Avenir Next LT Pro" panose="020B0504020202020204" pitchFamily="34" charset="77"/>
                      </a:endParaRPr>
                    </a:p>
                    <a:p>
                      <a:pPr marL="171450" indent="-171450" algn="just">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Lack of human resources and Geographic Information System (GIS) </a:t>
                      </a:r>
                      <a:r>
                        <a:rPr lang="en-US" sz="1000" dirty="0">
                          <a:latin typeface="Avenir Next LT Pro" panose="020B0504020202020204" pitchFamily="34" charset="77"/>
                        </a:rPr>
                        <a:t>specialists.</a:t>
                      </a:r>
                    </a:p>
                    <a:p>
                      <a:pPr marL="171450" indent="-171450" algn="just">
                        <a:lnSpc>
                          <a:spcPct val="150000"/>
                        </a:lnSpc>
                        <a:buFont typeface="Arial" panose="020B0604020202020204" pitchFamily="34" charset="0"/>
                        <a:buChar char="•"/>
                      </a:pPr>
                      <a:endParaRPr lang="en-US" sz="1000" dirty="0">
                        <a:latin typeface="Avenir Next LT Pro" panose="020B0504020202020204" pitchFamily="34" charset="77"/>
                      </a:endParaRPr>
                    </a:p>
                    <a:p>
                      <a:pPr marL="171450" indent="-171450" algn="just">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Lacking capacity </a:t>
                      </a:r>
                      <a:r>
                        <a:rPr lang="en-US" sz="1000" dirty="0">
                          <a:latin typeface="Avenir Next LT Pro" panose="020B0504020202020204" pitchFamily="34" charset="77"/>
                        </a:rPr>
                        <a:t>of GIS systems.</a:t>
                      </a:r>
                    </a:p>
                    <a:p>
                      <a:pPr marL="171450" indent="-171450" algn="just">
                        <a:lnSpc>
                          <a:spcPct val="150000"/>
                        </a:lnSpc>
                        <a:buFont typeface="Arial" panose="020B0604020202020204" pitchFamily="34" charset="0"/>
                        <a:buChar char="•"/>
                      </a:pPr>
                      <a:endParaRPr lang="en-US" sz="1000" dirty="0">
                        <a:latin typeface="Avenir Next LT Pro" panose="020B0504020202020204" pitchFamily="34" charset="77"/>
                      </a:endParaRPr>
                    </a:p>
                    <a:p>
                      <a:pPr marL="171450" indent="-171450">
                        <a:lnSpc>
                          <a:spcPct val="150000"/>
                        </a:lnSpc>
                        <a:buFont typeface="Arial" panose="020B0604020202020204" pitchFamily="34" charset="0"/>
                        <a:buChar char="•"/>
                      </a:pPr>
                      <a:r>
                        <a:rPr lang="en-CA" sz="1000" b="1" dirty="0">
                          <a:solidFill>
                            <a:srgbClr val="203864"/>
                          </a:solidFill>
                          <a:latin typeface="Avenir Next LT Pro" panose="020B0504020202020204" pitchFamily="34" charset="77"/>
                        </a:rPr>
                        <a:t>Lack of scientifically based methodology.</a:t>
                      </a:r>
                    </a:p>
                    <a:p>
                      <a:pPr marL="171450" indent="-171450">
                        <a:lnSpc>
                          <a:spcPct val="150000"/>
                        </a:lnSpc>
                        <a:buFont typeface="Arial" panose="020B0604020202020204" pitchFamily="34" charset="0"/>
                        <a:buChar char="•"/>
                      </a:pPr>
                      <a:endParaRPr lang="en-CA" sz="1000" dirty="0">
                        <a:latin typeface="Avenir Next LT Pro" panose="020B0504020202020204" pitchFamily="34" charset="77"/>
                      </a:endParaRPr>
                    </a:p>
                    <a:p>
                      <a:pPr marL="171450" indent="-171450">
                        <a:lnSpc>
                          <a:spcPct val="150000"/>
                        </a:lnSpc>
                        <a:buFont typeface="Arial" panose="020B0604020202020204" pitchFamily="34" charset="0"/>
                        <a:buChar char="•"/>
                      </a:pPr>
                      <a:r>
                        <a:rPr lang="en-CA" sz="1000" dirty="0">
                          <a:latin typeface="Avenir Next LT Pro" panose="020B0504020202020204" pitchFamily="34" charset="77"/>
                        </a:rPr>
                        <a:t>Government possesses knowledge of glacial retention and its impacts to vulnerable areas/sectors/populations but </a:t>
                      </a:r>
                      <a:r>
                        <a:rPr lang="en-CA" sz="1000" b="1" dirty="0">
                          <a:solidFill>
                            <a:srgbClr val="203864"/>
                          </a:solidFill>
                          <a:latin typeface="Avenir Next LT Pro" panose="020B0504020202020204" pitchFamily="34" charset="77"/>
                        </a:rPr>
                        <a:t>does not have a clear vision and strategy in place to address all gaps in response.</a:t>
                      </a:r>
                    </a:p>
                    <a:p>
                      <a:pPr marL="171450" indent="-171450">
                        <a:lnSpc>
                          <a:spcPct val="150000"/>
                        </a:lnSpc>
                        <a:buFont typeface="Arial" panose="020B0604020202020204" pitchFamily="34" charset="0"/>
                        <a:buChar char="•"/>
                      </a:pPr>
                      <a:endParaRPr lang="en-CA" sz="1000" dirty="0">
                        <a:latin typeface="Avenir Next LT Pro" panose="020B0504020202020204" pitchFamily="34" charset="77"/>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CA" sz="1000" b="1" dirty="0">
                          <a:solidFill>
                            <a:srgbClr val="203864"/>
                          </a:solidFill>
                          <a:latin typeface="Avenir Next LT Pro" panose="020B0504020202020204" pitchFamily="34" charset="77"/>
                        </a:rPr>
                        <a:t>Lack of continuity of public education and awareness </a:t>
                      </a:r>
                      <a:r>
                        <a:rPr lang="en-CA" sz="1000" dirty="0">
                          <a:latin typeface="Avenir Next LT Pro" panose="020B0504020202020204" pitchFamily="34" charset="77"/>
                        </a:rPr>
                        <a:t>raising programs.</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nSpc>
                          <a:spcPct val="150000"/>
                        </a:lnSpc>
                        <a:buFont typeface="Arial" panose="020B0604020202020204" pitchFamily="34" charset="0"/>
                        <a:buChar char="•"/>
                      </a:pPr>
                      <a:r>
                        <a:rPr lang="en-CA" sz="1000" b="1" dirty="0">
                          <a:solidFill>
                            <a:srgbClr val="203864"/>
                          </a:solidFill>
                          <a:latin typeface="Avenir Next LT Pro" panose="020B0504020202020204" pitchFamily="34" charset="77"/>
                        </a:rPr>
                        <a:t>Financial and technical assistance </a:t>
                      </a:r>
                      <a:r>
                        <a:rPr lang="en-CA" sz="1000" dirty="0">
                          <a:latin typeface="Avenir Next LT Pro" panose="020B0504020202020204" pitchFamily="34" charset="77"/>
                        </a:rPr>
                        <a:t>to conduct comprehensive assessments.</a:t>
                      </a:r>
                    </a:p>
                    <a:p>
                      <a:pPr marL="171450" indent="-171450">
                        <a:lnSpc>
                          <a:spcPct val="150000"/>
                        </a:lnSpc>
                        <a:buFont typeface="Arial" panose="020B0604020202020204" pitchFamily="34" charset="0"/>
                        <a:buChar char="•"/>
                      </a:pPr>
                      <a:endParaRPr lang="en-CA" sz="1000" dirty="0">
                        <a:latin typeface="Avenir Next LT Pro" panose="020B0504020202020204" pitchFamily="34" charset="77"/>
                      </a:endParaRPr>
                    </a:p>
                    <a:p>
                      <a:pPr marL="171450" indent="-171450">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Expansion of the number of automated monitoring stations </a:t>
                      </a:r>
                      <a:r>
                        <a:rPr lang="en-US" sz="1000" dirty="0">
                          <a:latin typeface="Avenir Next LT Pro" panose="020B0504020202020204" pitchFamily="34" charset="77"/>
                        </a:rPr>
                        <a:t>in mudflow prone areas.</a:t>
                      </a:r>
                    </a:p>
                    <a:p>
                      <a:pPr marL="171450" indent="-171450">
                        <a:lnSpc>
                          <a:spcPct val="150000"/>
                        </a:lnSpc>
                        <a:buFont typeface="Arial" panose="020B0604020202020204" pitchFamily="34" charset="0"/>
                        <a:buChar char="•"/>
                      </a:pPr>
                      <a:endParaRPr lang="en-US" sz="1000" dirty="0">
                        <a:latin typeface="Avenir Next LT Pro" panose="020B0504020202020204" pitchFamily="34" charset="77"/>
                      </a:endParaRPr>
                    </a:p>
                    <a:p>
                      <a:pPr marL="171450" indent="-171450">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Database on spatial distribution </a:t>
                      </a:r>
                      <a:r>
                        <a:rPr lang="en-US" sz="1000" dirty="0">
                          <a:latin typeface="Avenir Next LT Pro" panose="020B0504020202020204" pitchFamily="34" charset="77"/>
                        </a:rPr>
                        <a:t>of glaciers in detail.</a:t>
                      </a:r>
                    </a:p>
                    <a:p>
                      <a:pPr marL="171450" indent="-171450">
                        <a:lnSpc>
                          <a:spcPct val="150000"/>
                        </a:lnSpc>
                        <a:buFont typeface="Arial" panose="020B0604020202020204" pitchFamily="34" charset="0"/>
                        <a:buChar char="•"/>
                      </a:pPr>
                      <a:endParaRPr lang="en-CA" sz="1000" dirty="0">
                        <a:latin typeface="Avenir Next LT Pro" panose="020B0504020202020204" pitchFamily="34" charset="77"/>
                      </a:endParaRPr>
                    </a:p>
                    <a:p>
                      <a:pPr marL="171450" indent="-171450">
                        <a:lnSpc>
                          <a:spcPct val="150000"/>
                        </a:lnSpc>
                        <a:buFont typeface="Arial" panose="020B0604020202020204" pitchFamily="34" charset="0"/>
                        <a:buChar char="•"/>
                      </a:pPr>
                      <a:r>
                        <a:rPr lang="en-CA" sz="1000" dirty="0">
                          <a:latin typeface="Avenir Next LT Pro" panose="020B0504020202020204" pitchFamily="34" charset="77"/>
                        </a:rPr>
                        <a:t>Introduction of </a:t>
                      </a:r>
                      <a:r>
                        <a:rPr lang="en-CA" sz="1000" b="1" dirty="0">
                          <a:solidFill>
                            <a:srgbClr val="203864"/>
                          </a:solidFill>
                          <a:latin typeface="Avenir Next LT Pro" panose="020B0504020202020204" pitchFamily="34" charset="77"/>
                        </a:rPr>
                        <a:t>innovative technologies for monitoring</a:t>
                      </a:r>
                      <a:r>
                        <a:rPr lang="en-CA" sz="1000" dirty="0">
                          <a:latin typeface="Avenir Next LT Pro" panose="020B0504020202020204" pitchFamily="34" charset="77"/>
                        </a:rPr>
                        <a:t>, such as drones.</a:t>
                      </a:r>
                    </a:p>
                    <a:p>
                      <a:pPr marL="171450" indent="-171450">
                        <a:lnSpc>
                          <a:spcPct val="150000"/>
                        </a:lnSpc>
                        <a:buFont typeface="Arial" panose="020B0604020202020204" pitchFamily="34" charset="0"/>
                        <a:buChar char="•"/>
                      </a:pPr>
                      <a:endParaRPr lang="en-CA" sz="1000" dirty="0">
                        <a:latin typeface="Avenir Next LT Pro" panose="020B0504020202020204" pitchFamily="34" charset="77"/>
                      </a:endParaRPr>
                    </a:p>
                    <a:p>
                      <a:pPr marL="171450" indent="-171450">
                        <a:lnSpc>
                          <a:spcPct val="150000"/>
                        </a:lnSpc>
                        <a:buFont typeface="Arial" panose="020B0604020202020204" pitchFamily="34" charset="0"/>
                        <a:buChar char="•"/>
                      </a:pPr>
                      <a:r>
                        <a:rPr lang="en-CA" sz="1000" b="1" dirty="0">
                          <a:solidFill>
                            <a:srgbClr val="203864"/>
                          </a:solidFill>
                          <a:latin typeface="Avenir Next LT Pro" panose="020B0504020202020204" pitchFamily="34" charset="77"/>
                        </a:rPr>
                        <a:t>Technological transfer </a:t>
                      </a:r>
                      <a:r>
                        <a:rPr lang="en-CA" sz="1000" dirty="0">
                          <a:latin typeface="Avenir Next LT Pro" panose="020B0504020202020204" pitchFamily="34" charset="77"/>
                        </a:rPr>
                        <a:t>and </a:t>
                      </a:r>
                      <a:r>
                        <a:rPr lang="en-CA" sz="1000" b="1" dirty="0">
                          <a:solidFill>
                            <a:srgbClr val="203864"/>
                          </a:solidFill>
                          <a:latin typeface="Avenir Next LT Pro" panose="020B0504020202020204" pitchFamily="34" charset="77"/>
                        </a:rPr>
                        <a:t>expert support.</a:t>
                      </a:r>
                    </a:p>
                    <a:p>
                      <a:pPr marL="171450" indent="-171450">
                        <a:lnSpc>
                          <a:spcPct val="150000"/>
                        </a:lnSpc>
                        <a:buFont typeface="Arial" panose="020B0604020202020204" pitchFamily="34" charset="0"/>
                        <a:buChar char="•"/>
                      </a:pPr>
                      <a:endParaRPr lang="en-CA" sz="1000" dirty="0">
                        <a:latin typeface="Avenir Next LT Pro" panose="020B0504020202020204" pitchFamily="34" charset="77"/>
                      </a:endParaRPr>
                    </a:p>
                    <a:p>
                      <a:pPr marL="171450" indent="-171450">
                        <a:lnSpc>
                          <a:spcPct val="150000"/>
                        </a:lnSpc>
                        <a:buFont typeface="Arial" panose="020B0604020202020204" pitchFamily="34" charset="0"/>
                        <a:buChar char="•"/>
                      </a:pPr>
                      <a:r>
                        <a:rPr lang="en-US" sz="1000" b="1" dirty="0">
                          <a:solidFill>
                            <a:srgbClr val="203864"/>
                          </a:solidFill>
                          <a:latin typeface="Avenir Next LT Pro" panose="020B0504020202020204" pitchFamily="34" charset="77"/>
                        </a:rPr>
                        <a:t>Enhanced capacity / creation of GIS system </a:t>
                      </a:r>
                      <a:r>
                        <a:rPr lang="en-US" sz="1000" dirty="0">
                          <a:latin typeface="Avenir Next LT Pro" panose="020B0504020202020204" pitchFamily="34" charset="77"/>
                        </a:rPr>
                        <a:t>that will be capable of processing data from hydrological posts and satellite data as well and could provide recommendations for action to be taken in concrete situations. </a:t>
                      </a:r>
                    </a:p>
                    <a:p>
                      <a:pPr marL="171450" indent="-171450">
                        <a:lnSpc>
                          <a:spcPct val="150000"/>
                        </a:lnSpc>
                        <a:buFont typeface="Arial" panose="020B0604020202020204" pitchFamily="34" charset="0"/>
                        <a:buChar char="•"/>
                      </a:pPr>
                      <a:endParaRPr lang="en-US" sz="1000" dirty="0">
                        <a:latin typeface="Avenir Next LT Pro" panose="020B0504020202020204" pitchFamily="34" charset="77"/>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00" b="1" dirty="0">
                          <a:solidFill>
                            <a:srgbClr val="203864"/>
                          </a:solidFill>
                          <a:latin typeface="Avenir Next LT Pro" panose="020B0504020202020204" pitchFamily="34" charset="77"/>
                        </a:rPr>
                        <a:t>Crucial to raise awareness of the impacts of GLOF </a:t>
                      </a:r>
                      <a:r>
                        <a:rPr lang="en-US" sz="1000" dirty="0">
                          <a:latin typeface="Avenir Next LT Pro" panose="020B0504020202020204" pitchFamily="34" charset="77"/>
                        </a:rPr>
                        <a:t>at the community level and among decision makers to gain financial support.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000" dirty="0">
                        <a:latin typeface="Avenir Next LT Pro" panose="020B0504020202020204" pitchFamily="34" charset="77"/>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00" b="1" dirty="0">
                          <a:solidFill>
                            <a:srgbClr val="203864"/>
                          </a:solidFill>
                          <a:latin typeface="Avenir Next LT Pro" panose="020B0504020202020204" pitchFamily="34" charset="77"/>
                        </a:rPr>
                        <a:t>Glaciological study </a:t>
                      </a:r>
                      <a:r>
                        <a:rPr lang="en-US" sz="1000" dirty="0">
                          <a:latin typeface="Avenir Next LT Pro" panose="020B0504020202020204" pitchFamily="34" charset="77"/>
                        </a:rPr>
                        <a:t>should be included in school and university courses.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7" name="TextBox 6">
            <a:extLst>
              <a:ext uri="{FF2B5EF4-FFF2-40B4-BE49-F238E27FC236}">
                <a16:creationId xmlns:a16="http://schemas.microsoft.com/office/drawing/2014/main" id="{4D13D1AD-8993-680D-E588-00D74B8FF66C}"/>
              </a:ext>
            </a:extLst>
          </p:cNvPr>
          <p:cNvSpPr txBox="1"/>
          <p:nvPr/>
        </p:nvSpPr>
        <p:spPr>
          <a:xfrm>
            <a:off x="107301" y="1056679"/>
            <a:ext cx="118840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CA"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 </a:t>
            </a:r>
            <a:r>
              <a:rPr kumimoji="0" lang="en-CA"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Projected Glacial Lake Outburst Flood (GLOF), soil erosion, river water current increase, projections of flooding/landslides/droughts.</a:t>
            </a:r>
            <a:endParaRPr kumimoji="0" lang="en-NP"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6826887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85" y="-79237"/>
            <a:ext cx="12192000" cy="8223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9419" y="-105938"/>
            <a:ext cx="12191999" cy="841151"/>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3309"/>
            <a:ext cx="3571812"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GLACIER RETREAT</a:t>
            </a: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4154297684"/>
              </p:ext>
            </p:extLst>
          </p:nvPr>
        </p:nvGraphicFramePr>
        <p:xfrm>
          <a:off x="144535" y="1285813"/>
          <a:ext cx="11884090" cy="3009962"/>
        </p:xfrm>
        <a:graphic>
          <a:graphicData uri="http://schemas.openxmlformats.org/drawingml/2006/table">
            <a:tbl>
              <a:tblPr firstRow="1" bandRow="1">
                <a:tableStyleId>{5940675A-B579-460E-94D1-54222C63F5DA}</a:tableStyleId>
              </a:tblPr>
              <a:tblGrid>
                <a:gridCol w="6084815">
                  <a:extLst>
                    <a:ext uri="{9D8B030D-6E8A-4147-A177-3AD203B41FA5}">
                      <a16:colId xmlns:a16="http://schemas.microsoft.com/office/drawing/2014/main" val="2816558029"/>
                    </a:ext>
                  </a:extLst>
                </a:gridCol>
                <a:gridCol w="3164313">
                  <a:extLst>
                    <a:ext uri="{9D8B030D-6E8A-4147-A177-3AD203B41FA5}">
                      <a16:colId xmlns:a16="http://schemas.microsoft.com/office/drawing/2014/main" val="1300160662"/>
                    </a:ext>
                  </a:extLst>
                </a:gridCol>
                <a:gridCol w="2634962">
                  <a:extLst>
                    <a:ext uri="{9D8B030D-6E8A-4147-A177-3AD203B41FA5}">
                      <a16:colId xmlns:a16="http://schemas.microsoft.com/office/drawing/2014/main" val="3786587790"/>
                    </a:ext>
                  </a:extLst>
                </a:gridCol>
              </a:tblGrid>
              <a:tr h="250830">
                <a:tc>
                  <a:txBody>
                    <a:bodyPr/>
                    <a:lstStyle/>
                    <a:p>
                      <a:pPr algn="just">
                        <a:lnSpc>
                          <a:spcPct val="100000"/>
                        </a:lnSpc>
                      </a:pPr>
                      <a:r>
                        <a:rPr lang="en-NP" sz="10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gn="just">
                        <a:lnSpc>
                          <a:spcPct val="100000"/>
                        </a:lnSpc>
                      </a:pPr>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gn="just">
                        <a:lnSpc>
                          <a:spcPct val="100000"/>
                        </a:lnSpc>
                      </a:pPr>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759132">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chemeClr val="accent5">
                              <a:lumMod val="50000"/>
                            </a:schemeClr>
                          </a:solidFill>
                          <a:latin typeface="Avenir Next LT Pro" panose="020B0504020202020204" pitchFamily="34" charset="77"/>
                        </a:rPr>
                        <a:t>Prepare disaster risk reduction and capacity building plans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Develop science-informed methodology for disaster risk reduction.</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Initiate community-based disaster risk reduction program – develop disaster management and contingency plans.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Launch capacity building programs to reduce risks and vulnerabilities from GLOF (e.g., Punakha, </a:t>
                      </a:r>
                      <a:r>
                        <a:rPr lang="en-US" sz="1000" b="0" dirty="0" err="1">
                          <a:solidFill>
                            <a:schemeClr val="tx1"/>
                          </a:solidFill>
                          <a:latin typeface="Avenir Next LT Pro" panose="020B0504020202020204" pitchFamily="34" charset="77"/>
                        </a:rPr>
                        <a:t>Wangdue</a:t>
                      </a:r>
                      <a:r>
                        <a:rPr lang="en-US" sz="1000" b="0" dirty="0">
                          <a:solidFill>
                            <a:schemeClr val="tx1"/>
                          </a:solidFill>
                          <a:latin typeface="Avenir Next LT Pro" panose="020B0504020202020204" pitchFamily="34" charset="77"/>
                        </a:rPr>
                        <a:t> and </a:t>
                      </a:r>
                      <a:r>
                        <a:rPr lang="en-US" sz="1000" b="0" dirty="0" err="1">
                          <a:solidFill>
                            <a:schemeClr val="tx1"/>
                          </a:solidFill>
                          <a:latin typeface="Avenir Next LT Pro" panose="020B0504020202020204" pitchFamily="34" charset="77"/>
                        </a:rPr>
                        <a:t>Chamkhar</a:t>
                      </a:r>
                      <a:r>
                        <a:rPr lang="en-US" sz="1000" b="0" dirty="0">
                          <a:solidFill>
                            <a:schemeClr val="tx1"/>
                          </a:solidFill>
                          <a:latin typeface="Avenir Next LT Pro" panose="020B0504020202020204" pitchFamily="34" charset="77"/>
                        </a:rPr>
                        <a:t> Valley).</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Strengthen institutional capacities and create financial plans to adapt vulnerabilities to impacts.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chemeClr val="tx1"/>
                        </a:solidFill>
                        <a:latin typeface="Avenir Next LT Pro" panose="020B0504020202020204"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chemeClr val="accent5">
                              <a:lumMod val="50000"/>
                            </a:schemeClr>
                          </a:solidFill>
                          <a:latin typeface="Avenir Next LT Pro" panose="020B0504020202020204" pitchFamily="34" charset="77"/>
                        </a:rPr>
                        <a:t>Emergency warning systems and evacuations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Issue notifications to avoid constructions and settlement in the red-zone areas as per GLOD hazard zonation mapping.</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Ensure timely testing and maintenance of EWS.</a:t>
                      </a:r>
                    </a:p>
                    <a:p>
                      <a:pPr marL="504825"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Identify and plan safe evacuation drills and safe sites for vulnerable communities.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just">
                        <a:lnSpc>
                          <a:spcPct val="100000"/>
                        </a:lnSpc>
                        <a:buFont typeface="Arial" panose="020B0604020202020204" pitchFamily="34" charset="0"/>
                        <a:buChar char="•"/>
                      </a:pPr>
                      <a:r>
                        <a:rPr lang="en-CA" sz="1000" b="1" dirty="0">
                          <a:solidFill>
                            <a:srgbClr val="203864"/>
                          </a:solidFill>
                          <a:latin typeface="Avenir Next LT Pro" panose="020B0504020202020204" pitchFamily="34" charset="77"/>
                        </a:rPr>
                        <a:t>Financial constraints</a:t>
                      </a:r>
                      <a:r>
                        <a:rPr lang="en-CA" sz="1000" dirty="0">
                          <a:latin typeface="Avenir Next LT Pro" panose="020B0504020202020204" pitchFamily="34" charset="77"/>
                        </a:rPr>
                        <a:t> on ability to develop response and emergency capacity.</a:t>
                      </a:r>
                    </a:p>
                    <a:p>
                      <a:pPr marL="171450" indent="-171450" algn="just">
                        <a:lnSpc>
                          <a:spcPct val="100000"/>
                        </a:lnSpc>
                        <a:buFont typeface="Arial" panose="020B0604020202020204" pitchFamily="34" charset="0"/>
                        <a:buChar char="•"/>
                      </a:pPr>
                      <a:endParaRPr lang="en-CA" sz="1000" dirty="0">
                        <a:latin typeface="Avenir Next LT Pro" panose="020B0504020202020204" pitchFamily="34" charset="77"/>
                      </a:endParaRPr>
                    </a:p>
                    <a:p>
                      <a:pPr marL="171450" indent="-171450" algn="just">
                        <a:lnSpc>
                          <a:spcPct val="100000"/>
                        </a:lnSpc>
                        <a:buFont typeface="Arial" panose="020B0604020202020204" pitchFamily="34" charset="0"/>
                        <a:buChar char="•"/>
                      </a:pPr>
                      <a:r>
                        <a:rPr lang="en-CA" sz="1000" b="1" dirty="0">
                          <a:solidFill>
                            <a:srgbClr val="203864"/>
                          </a:solidFill>
                          <a:latin typeface="Avenir Next LT Pro" panose="020B0504020202020204" pitchFamily="34" charset="77"/>
                        </a:rPr>
                        <a:t>Lack of policy related to adaptation and mitigation plans </a:t>
                      </a:r>
                      <a:r>
                        <a:rPr lang="en-CA" sz="1000" dirty="0">
                          <a:latin typeface="Avenir Next LT Pro" panose="020B0504020202020204" pitchFamily="34" charset="77"/>
                        </a:rPr>
                        <a:t>regarding glacier retention.</a:t>
                      </a:r>
                    </a:p>
                    <a:p>
                      <a:pPr marL="171450" indent="-171450" algn="just">
                        <a:lnSpc>
                          <a:spcPct val="100000"/>
                        </a:lnSpc>
                        <a:buFont typeface="Arial" panose="020B0604020202020204" pitchFamily="34" charset="0"/>
                        <a:buChar char="•"/>
                      </a:pPr>
                      <a:endParaRPr lang="en-CA" sz="1000" dirty="0">
                        <a:latin typeface="Avenir Next LT Pro" panose="020B0504020202020204" pitchFamily="34" charset="77"/>
                      </a:endParaRPr>
                    </a:p>
                    <a:p>
                      <a:pPr marL="171450" indent="-171450" algn="just">
                        <a:lnSpc>
                          <a:spcPct val="100000"/>
                        </a:lnSpc>
                        <a:buFont typeface="Arial" panose="020B0604020202020204" pitchFamily="34" charset="0"/>
                        <a:buChar char="•"/>
                      </a:pPr>
                      <a:r>
                        <a:rPr lang="en-CA" sz="1000" b="1" dirty="0">
                          <a:solidFill>
                            <a:srgbClr val="203864"/>
                          </a:solidFill>
                          <a:latin typeface="Avenir Next LT Pro" panose="020B0504020202020204" pitchFamily="34" charset="77"/>
                        </a:rPr>
                        <a:t>Gaps in community based Early Warning Systems.</a:t>
                      </a:r>
                    </a:p>
                    <a:p>
                      <a:pPr marL="171450" indent="-171450" algn="just">
                        <a:lnSpc>
                          <a:spcPct val="100000"/>
                        </a:lnSpc>
                        <a:buFont typeface="Arial" panose="020B0604020202020204" pitchFamily="34" charset="0"/>
                        <a:buChar char="•"/>
                      </a:pPr>
                      <a:endParaRPr lang="en-CA" sz="1000" dirty="0">
                        <a:latin typeface="Avenir Next LT Pro" panose="020B0504020202020204" pitchFamily="34" charset="77"/>
                      </a:endParaRPr>
                    </a:p>
                    <a:p>
                      <a:pPr marL="171450" indent="-171450" algn="just">
                        <a:lnSpc>
                          <a:spcPct val="100000"/>
                        </a:lnSpc>
                        <a:buFont typeface="Arial" panose="020B0604020202020204" pitchFamily="34" charset="0"/>
                        <a:buChar char="•"/>
                      </a:pPr>
                      <a:r>
                        <a:rPr lang="en-CA" sz="1000" b="1" dirty="0">
                          <a:solidFill>
                            <a:srgbClr val="203864"/>
                          </a:solidFill>
                          <a:latin typeface="Avenir Next LT Pro" panose="020B0504020202020204" pitchFamily="34" charset="77"/>
                        </a:rPr>
                        <a:t>Poor compliance </a:t>
                      </a:r>
                      <a:r>
                        <a:rPr lang="en-CA" sz="1000" dirty="0">
                          <a:latin typeface="Avenir Next LT Pro" panose="020B0504020202020204" pitchFamily="34" charset="77"/>
                        </a:rPr>
                        <a:t>to early warning notifications.</a:t>
                      </a:r>
                    </a:p>
                    <a:p>
                      <a:pPr marL="171450" indent="-171450" algn="just">
                        <a:lnSpc>
                          <a:spcPct val="100000"/>
                        </a:lnSpc>
                        <a:buFont typeface="Arial" panose="020B0604020202020204" pitchFamily="34" charset="0"/>
                        <a:buChar char="•"/>
                      </a:pPr>
                      <a:endParaRPr lang="en-CA" sz="1000" dirty="0">
                        <a:latin typeface="Avenir Next LT Pro" panose="020B0504020202020204" pitchFamily="34" charset="77"/>
                      </a:endParaRPr>
                    </a:p>
                    <a:p>
                      <a:pPr marL="171450" indent="-171450" algn="just">
                        <a:lnSpc>
                          <a:spcPct val="100000"/>
                        </a:lnSpc>
                        <a:buFont typeface="Arial" panose="020B0604020202020204" pitchFamily="34" charset="0"/>
                        <a:buChar char="•"/>
                      </a:pPr>
                      <a:r>
                        <a:rPr lang="en-CA" sz="1000" b="1" dirty="0">
                          <a:solidFill>
                            <a:srgbClr val="203864"/>
                          </a:solidFill>
                          <a:latin typeface="Avenir Next LT Pro" panose="020B0504020202020204" pitchFamily="34" charset="77"/>
                        </a:rPr>
                        <a:t>False alarms due to sensitive indicators.</a:t>
                      </a:r>
                    </a:p>
                    <a:p>
                      <a:pPr marL="171450" indent="-171450" algn="just">
                        <a:lnSpc>
                          <a:spcPct val="100000"/>
                        </a:lnSpc>
                        <a:buFont typeface="Arial" panose="020B0604020202020204" pitchFamily="34" charset="0"/>
                        <a:buChar char="•"/>
                      </a:pPr>
                      <a:endParaRPr lang="en-CA" sz="1000" dirty="0">
                        <a:latin typeface="Avenir Next LT Pro" panose="020B0504020202020204" pitchFamily="34" charset="77"/>
                      </a:endParaRPr>
                    </a:p>
                    <a:p>
                      <a:pPr marL="171450" indent="-171450" algn="just">
                        <a:lnSpc>
                          <a:spcPct val="100000"/>
                        </a:lnSpc>
                        <a:buFont typeface="Arial" panose="020B0604020202020204" pitchFamily="34" charset="0"/>
                        <a:buChar char="•"/>
                      </a:pPr>
                      <a:r>
                        <a:rPr lang="en-CA" sz="1000" b="1" dirty="0">
                          <a:solidFill>
                            <a:srgbClr val="203864"/>
                          </a:solidFill>
                          <a:latin typeface="Avenir Next LT Pro" panose="020B0504020202020204" pitchFamily="34" charset="77"/>
                        </a:rPr>
                        <a:t>Relocation issues </a:t>
                      </a:r>
                      <a:r>
                        <a:rPr lang="en-CA" sz="1000" dirty="0">
                          <a:latin typeface="Avenir Next LT Pro" panose="020B0504020202020204" pitchFamily="34" charset="77"/>
                        </a:rPr>
                        <a:t>in terms of people’s acceptance and concerns with land fertility.</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rgbClr val="203864"/>
                          </a:solidFill>
                          <a:latin typeface="Avenir Next LT Pro" panose="020B0504020202020204" pitchFamily="34" charset="77"/>
                        </a:rPr>
                        <a:t>Development of the Scientific Methodology for DRR </a:t>
                      </a:r>
                      <a:r>
                        <a:rPr lang="en-US" sz="1000" dirty="0">
                          <a:latin typeface="Avenir Next LT Pro" panose="020B0504020202020204" pitchFamily="34" charset="77"/>
                        </a:rPr>
                        <a:t>including process and approach of emptying moraine lakes.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rgbClr val="203864"/>
                          </a:solidFill>
                          <a:latin typeface="Avenir Next LT Pro" panose="020B0504020202020204" pitchFamily="34" charset="77"/>
                        </a:rPr>
                        <a:t>Should make clear policy, vision, and strategy on climate change </a:t>
                      </a:r>
                      <a:r>
                        <a:rPr lang="en-US" sz="1000" dirty="0">
                          <a:latin typeface="Avenir Next LT Pro" panose="020B0504020202020204" pitchFamily="34" charset="77"/>
                        </a:rPr>
                        <a:t>and its effects on glaciers.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rgbClr val="203864"/>
                          </a:solidFill>
                          <a:latin typeface="Avenir Next LT Pro" panose="020B0504020202020204" pitchFamily="34" charset="77"/>
                        </a:rPr>
                        <a:t>Identification of practical solutions </a:t>
                      </a:r>
                      <a:r>
                        <a:rPr lang="en-US" sz="1000" dirty="0">
                          <a:latin typeface="Avenir Next LT Pro" panose="020B0504020202020204" pitchFamily="34" charset="77"/>
                        </a:rPr>
                        <a:t>or alternatives to mitigate future risk.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1" dirty="0">
                          <a:solidFill>
                            <a:srgbClr val="203864"/>
                          </a:solidFill>
                          <a:latin typeface="Avenir Next LT Pro" panose="020B0504020202020204" pitchFamily="34" charset="77"/>
                        </a:rPr>
                        <a:t>Financial support/assistance </a:t>
                      </a:r>
                      <a:r>
                        <a:rPr lang="en-CA" sz="1000" dirty="0">
                          <a:latin typeface="Avenir Next LT Pro" panose="020B0504020202020204" pitchFamily="34" charset="77"/>
                        </a:rPr>
                        <a:t>to ensure adequate early warning systems are installed.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1" dirty="0">
                          <a:solidFill>
                            <a:srgbClr val="203864"/>
                          </a:solidFill>
                          <a:latin typeface="Avenir Next LT Pro" panose="020B0504020202020204" pitchFamily="34" charset="77"/>
                        </a:rPr>
                        <a:t>Vulnerable communities should be aware and pre-notified about the probable occurrence of disasters</a:t>
                      </a:r>
                      <a:r>
                        <a:rPr lang="en-CA" sz="1000" dirty="0">
                          <a:latin typeface="Avenir Next LT Pro" panose="020B0504020202020204" pitchFamily="34" charset="77"/>
                        </a:rPr>
                        <a:t>, high-risk areas, and evacuation/response procedures.</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3" name="Rectangle 2">
            <a:extLst>
              <a:ext uri="{FF2B5EF4-FFF2-40B4-BE49-F238E27FC236}">
                <a16:creationId xmlns:a16="http://schemas.microsoft.com/office/drawing/2014/main" id="{27952266-53AA-A151-EA84-690B5FC75142}"/>
              </a:ext>
            </a:extLst>
          </p:cNvPr>
          <p:cNvSpPr/>
          <p:nvPr/>
        </p:nvSpPr>
        <p:spPr>
          <a:xfrm>
            <a:off x="153952" y="772212"/>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(Exploring policy options and strategies to reduce identified risks and vulnerabilities)</a:t>
            </a:r>
          </a:p>
        </p:txBody>
      </p:sp>
      <p:sp>
        <p:nvSpPr>
          <p:cNvPr id="4" name="TextBox 3">
            <a:extLst>
              <a:ext uri="{FF2B5EF4-FFF2-40B4-BE49-F238E27FC236}">
                <a16:creationId xmlns:a16="http://schemas.microsoft.com/office/drawing/2014/main" id="{7BB49C36-A30D-FC31-43DA-9F276C82F588}"/>
              </a:ext>
            </a:extLst>
          </p:cNvPr>
          <p:cNvSpPr txBox="1"/>
          <p:nvPr/>
        </p:nvSpPr>
        <p:spPr>
          <a:xfrm>
            <a:off x="84795" y="1006951"/>
            <a:ext cx="12107205" cy="261610"/>
          </a:xfrm>
          <a:prstGeom prst="rect">
            <a:avLst/>
          </a:prstGeom>
          <a:noFill/>
        </p:spPr>
        <p:txBody>
          <a:bodyPr wrap="square" rtlCol="0">
            <a:spAutoFit/>
          </a:bodyPr>
          <a:lstStyle>
            <a:defPPr>
              <a:defRPr lang="en-NP"/>
            </a:defPPr>
            <a:lvl1pPr marR="0" lvl="0" indent="0" fontAlgn="auto">
              <a:lnSpc>
                <a:spcPct val="100000"/>
              </a:lnSpc>
              <a:spcBef>
                <a:spcPts val="0"/>
              </a:spcBef>
              <a:spcAft>
                <a:spcPts val="0"/>
              </a:spcAft>
              <a:buClrTx/>
              <a:buSzTx/>
              <a:buFontTx/>
              <a:buNone/>
              <a:tabLst/>
              <a:defRPr kumimoji="0" sz="1100" b="1" u="none" strike="noStrike" cap="none" spc="0" normalizeH="0" baseline="0">
                <a:ln>
                  <a:noFill/>
                </a:ln>
                <a:solidFill>
                  <a:schemeClr val="accent5">
                    <a:lumMod val="50000"/>
                  </a:scheme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a:t>
            </a:r>
            <a:r>
              <a:rPr kumimoji="0" lang="en-NP"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a:t>
            </a:r>
            <a:r>
              <a:rPr kumimoji="0" lang="en-CA"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 GLOF, significant soil erosion, projected loss of agriculture/productive land, projections of impaired hydropower capacity, increasing size of glacial lakes.</a:t>
            </a:r>
            <a:endParaRPr kumimoji="0" lang="en-NP"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graphicFrame>
        <p:nvGraphicFramePr>
          <p:cNvPr id="2" name="Table 6">
            <a:extLst>
              <a:ext uri="{FF2B5EF4-FFF2-40B4-BE49-F238E27FC236}">
                <a16:creationId xmlns:a16="http://schemas.microsoft.com/office/drawing/2014/main" id="{3F9E9F73-40BB-661D-5D3E-9934FDE4FF4F}"/>
              </a:ext>
            </a:extLst>
          </p:cNvPr>
          <p:cNvGraphicFramePr>
            <a:graphicFrameLocks noGrp="1"/>
          </p:cNvGraphicFramePr>
          <p:nvPr>
            <p:extLst>
              <p:ext uri="{D42A27DB-BD31-4B8C-83A1-F6EECF244321}">
                <p14:modId xmlns:p14="http://schemas.microsoft.com/office/powerpoint/2010/main" val="4226712094"/>
              </p:ext>
            </p:extLst>
          </p:nvPr>
        </p:nvGraphicFramePr>
        <p:xfrm>
          <a:off x="144535" y="5164402"/>
          <a:ext cx="11852209" cy="1249680"/>
        </p:xfrm>
        <a:graphic>
          <a:graphicData uri="http://schemas.openxmlformats.org/drawingml/2006/table">
            <a:tbl>
              <a:tblPr firstRow="1" bandRow="1">
                <a:tableStyleId>{5940675A-B579-460E-94D1-54222C63F5DA}</a:tableStyleId>
              </a:tblPr>
              <a:tblGrid>
                <a:gridCol w="6500105">
                  <a:extLst>
                    <a:ext uri="{9D8B030D-6E8A-4147-A177-3AD203B41FA5}">
                      <a16:colId xmlns:a16="http://schemas.microsoft.com/office/drawing/2014/main" val="2816558029"/>
                    </a:ext>
                  </a:extLst>
                </a:gridCol>
                <a:gridCol w="2813685">
                  <a:extLst>
                    <a:ext uri="{9D8B030D-6E8A-4147-A177-3AD203B41FA5}">
                      <a16:colId xmlns:a16="http://schemas.microsoft.com/office/drawing/2014/main" val="1300160662"/>
                    </a:ext>
                  </a:extLst>
                </a:gridCol>
                <a:gridCol w="2538419">
                  <a:extLst>
                    <a:ext uri="{9D8B030D-6E8A-4147-A177-3AD203B41FA5}">
                      <a16:colId xmlns:a16="http://schemas.microsoft.com/office/drawing/2014/main" val="3786587790"/>
                    </a:ext>
                  </a:extLst>
                </a:gridCol>
              </a:tblGrid>
              <a:tr h="147845">
                <a:tc>
                  <a:txBody>
                    <a:bodyPr/>
                    <a:lstStyle/>
                    <a:p>
                      <a:r>
                        <a:rPr lang="en-NP" sz="10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r>
                        <a:rPr lang="en-NP" sz="100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781464">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Install automatic early warning systems / improve existing early warning systems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Implement mudflow and flood preventative measures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Construct dams in densely populated areas.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Install monitoring sensors on the most dangerous outburst lakes and mudflow hazardous basins.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000" b="0" dirty="0">
                          <a:solidFill>
                            <a:schemeClr val="tx1"/>
                          </a:solidFill>
                          <a:latin typeface="Avenir Next LT Pro" panose="020B0504020202020204" pitchFamily="34" charset="77"/>
                        </a:rPr>
                        <a:t>Improve drainage systems.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1" dirty="0">
                          <a:solidFill>
                            <a:srgbClr val="203864"/>
                          </a:solidFill>
                          <a:latin typeface="Avenir Next LT Pro" panose="020B0504020202020204" pitchFamily="34" charset="77"/>
                        </a:rPr>
                        <a:t>Construct gabion walls </a:t>
                      </a:r>
                      <a:r>
                        <a:rPr lang="en-US" sz="1000" b="0" dirty="0">
                          <a:solidFill>
                            <a:schemeClr val="tx1"/>
                          </a:solidFill>
                          <a:latin typeface="Avenir Next LT Pro" panose="020B0504020202020204" pitchFamily="34" charset="77"/>
                        </a:rPr>
                        <a:t>for settlements which are situated along rivers.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b="1" dirty="0">
                          <a:solidFill>
                            <a:srgbClr val="203864"/>
                          </a:solidFill>
                          <a:latin typeface="Avenir Next LT Pro" panose="020B0504020202020204" pitchFamily="34" charset="77"/>
                        </a:rPr>
                        <a:t>Projects are time-bound</a:t>
                      </a:r>
                      <a:r>
                        <a:rPr lang="en-US" sz="1000" dirty="0">
                          <a:latin typeface="Avenir Next LT Pro" panose="020B0504020202020204" pitchFamily="34" charset="77"/>
                        </a:rPr>
                        <a:t> and lack continuity (sustainability issue).</a:t>
                      </a:r>
                    </a:p>
                    <a:p>
                      <a:pPr marL="171450" indent="-171450">
                        <a:buFont typeface="Arial" panose="020B0604020202020204" pitchFamily="34" charset="0"/>
                        <a:buChar char="•"/>
                      </a:pPr>
                      <a:endParaRPr lang="en-US" sz="1000" dirty="0">
                        <a:latin typeface="Avenir Next LT Pro" panose="020B0504020202020204" pitchFamily="34" charset="77"/>
                      </a:endParaRPr>
                    </a:p>
                    <a:p>
                      <a:pPr marL="171450" indent="-171450">
                        <a:buFont typeface="Arial" panose="020B0604020202020204" pitchFamily="34" charset="0"/>
                        <a:buChar char="•"/>
                      </a:pPr>
                      <a:r>
                        <a:rPr lang="en-US" sz="1000" b="1" dirty="0">
                          <a:solidFill>
                            <a:srgbClr val="203864"/>
                          </a:solidFill>
                          <a:latin typeface="Avenir Next LT Pro" panose="020B0504020202020204" pitchFamily="34" charset="77"/>
                        </a:rPr>
                        <a:t>Pilot-based concerns.</a:t>
                      </a:r>
                    </a:p>
                    <a:p>
                      <a:pPr marL="171450" indent="-171450">
                        <a:buFont typeface="Arial" panose="020B0604020202020204" pitchFamily="34" charset="0"/>
                        <a:buChar char="•"/>
                      </a:pPr>
                      <a:endParaRPr lang="en-NP" sz="1000">
                        <a:latin typeface="Avenir Next LT Pro" panose="020B0504020202020204" pitchFamily="34" charset="77"/>
                      </a:endParaRPr>
                    </a:p>
                    <a:p>
                      <a:pPr marL="171450" indent="-171450">
                        <a:buFont typeface="Arial" panose="020B0604020202020204" pitchFamily="34" charset="0"/>
                        <a:buChar char="•"/>
                      </a:pPr>
                      <a:r>
                        <a:rPr lang="en-CA" sz="1000" b="1" dirty="0">
                          <a:solidFill>
                            <a:srgbClr val="203864"/>
                          </a:solidFill>
                          <a:latin typeface="Avenir Next LT Pro" panose="020B0504020202020204" pitchFamily="34" charset="77"/>
                        </a:rPr>
                        <a:t>Too expensive </a:t>
                      </a:r>
                      <a:r>
                        <a:rPr lang="en-CA" sz="1000" dirty="0">
                          <a:latin typeface="Avenir Next LT Pro" panose="020B0504020202020204" pitchFamily="34" charset="77"/>
                        </a:rPr>
                        <a:t>to construct gabion walls.</a:t>
                      </a: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NP" sz="100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4188401"/>
                  </a:ext>
                </a:extLst>
              </a:tr>
            </a:tbl>
          </a:graphicData>
        </a:graphic>
      </p:graphicFrame>
      <p:sp>
        <p:nvSpPr>
          <p:cNvPr id="5" name="Rectangle 4">
            <a:extLst>
              <a:ext uri="{FF2B5EF4-FFF2-40B4-BE49-F238E27FC236}">
                <a16:creationId xmlns:a16="http://schemas.microsoft.com/office/drawing/2014/main" id="{E22A88A7-BDC2-0C3A-FDD4-5097D71A3EC0}"/>
              </a:ext>
            </a:extLst>
          </p:cNvPr>
          <p:cNvSpPr/>
          <p:nvPr/>
        </p:nvSpPr>
        <p:spPr>
          <a:xfrm>
            <a:off x="153952" y="4431326"/>
            <a:ext cx="11884090" cy="2390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3. ADAPTATION IMPLEMENTATION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a:t>
            </a:r>
            <a:r>
              <a:rPr kumimoji="0" lang="en-CA"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Implementation of action plans, policies, response/relief efforts</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a:t>
            </a:r>
          </a:p>
        </p:txBody>
      </p:sp>
      <p:sp>
        <p:nvSpPr>
          <p:cNvPr id="7" name="TextBox 6">
            <a:extLst>
              <a:ext uri="{FF2B5EF4-FFF2-40B4-BE49-F238E27FC236}">
                <a16:creationId xmlns:a16="http://schemas.microsoft.com/office/drawing/2014/main" id="{F72EFEFC-8B0B-FF69-CE51-A46B1C9DC062}"/>
              </a:ext>
            </a:extLst>
          </p:cNvPr>
          <p:cNvSpPr txBox="1"/>
          <p:nvPr/>
        </p:nvSpPr>
        <p:spPr>
          <a:xfrm>
            <a:off x="106410" y="4722010"/>
            <a:ext cx="11884090" cy="430887"/>
          </a:xfrm>
          <a:prstGeom prst="rect">
            <a:avLst/>
          </a:prstGeom>
          <a:noFill/>
        </p:spPr>
        <p:txBody>
          <a:bodyPr wrap="square" rtlCol="0">
            <a:spAutoFit/>
          </a:bodyPr>
          <a:lstStyle>
            <a:defPPr>
              <a:defRPr lang="en-NP"/>
            </a:defPPr>
            <a:lvl1pPr marR="0" lvl="0" indent="0" fontAlgn="auto">
              <a:lnSpc>
                <a:spcPct val="100000"/>
              </a:lnSpc>
              <a:spcBef>
                <a:spcPts val="0"/>
              </a:spcBef>
              <a:spcAft>
                <a:spcPts val="0"/>
              </a:spcAft>
              <a:buClrTx/>
              <a:buSzTx/>
              <a:buFontTx/>
              <a:buNone/>
              <a:tabLst/>
              <a:defRPr kumimoji="0" sz="1100" b="1" u="none" strike="noStrike" cap="none" spc="0" normalizeH="0" baseline="0">
                <a:ln>
                  <a:noFill/>
                </a:ln>
                <a:solidFill>
                  <a:schemeClr val="accent5">
                    <a:lumMod val="50000"/>
                  </a:schemeClr>
                </a:solidFill>
                <a:effectLst/>
                <a:uLnTx/>
                <a:uFillTx/>
                <a:latin typeface="Avenir Next LT Pro" panose="020B0504020202020204"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a:ln>
                  <a:noFill/>
                </a:ln>
                <a:solidFill>
                  <a:srgbClr val="5B9BD5">
                    <a:lumMod val="50000"/>
                  </a:srgbClr>
                </a:solidFill>
                <a:effectLst/>
                <a:uLnTx/>
                <a:uFillTx/>
                <a:latin typeface="Avenir Next LT Pro" panose="020B0504020202020204" pitchFamily="34" charset="77"/>
                <a:ea typeface="+mn-ea"/>
                <a:cs typeface="+mn-cs"/>
              </a:rPr>
              <a:t>Triggers: </a:t>
            </a:r>
            <a:r>
              <a:rPr kumimoji="0" lang="en-CA"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t>Glaciers retreating at an alarming rate, increased risk of flooding events and devastating mudflow, hazard by-products of desertification such as drought, recurrence of slide and avalanches, risk of another GLOF occurrence, threats to hydropower, critical infrastructure, residential households and facilities due to mudflows and floods. </a:t>
            </a:r>
            <a:endParaRPr kumimoji="0" lang="en-NP" sz="11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884678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brown rock over body of water">
            <a:extLst>
              <a:ext uri="{FF2B5EF4-FFF2-40B4-BE49-F238E27FC236}">
                <a16:creationId xmlns:a16="http://schemas.microsoft.com/office/drawing/2014/main" id="{A931DBB7-834B-DB5D-31D0-398B4F6475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5287"/>
            <a:ext cx="12192000" cy="6694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C5AC02B-EE65-6A83-D2FA-7FF6328F53CE}"/>
              </a:ext>
            </a:extLst>
          </p:cNvPr>
          <p:cNvSpPr/>
          <p:nvPr/>
        </p:nvSpPr>
        <p:spPr>
          <a:xfrm>
            <a:off x="0" y="0"/>
            <a:ext cx="12191999" cy="674716"/>
          </a:xfrm>
          <a:prstGeom prst="rect">
            <a:avLst/>
          </a:prstGeom>
          <a:solidFill>
            <a:schemeClr val="bg2">
              <a:lumMod val="25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P"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AD0D706-6596-1FA9-089E-46C70B89087B}"/>
              </a:ext>
            </a:extLst>
          </p:cNvPr>
          <p:cNvSpPr txBox="1"/>
          <p:nvPr/>
        </p:nvSpPr>
        <p:spPr>
          <a:xfrm>
            <a:off x="217714" y="125447"/>
            <a:ext cx="1250663" cy="523220"/>
          </a:xfrm>
          <a:prstGeom prst="rect">
            <a:avLst/>
          </a:prstGeom>
          <a:noFill/>
          <a:effectLst>
            <a:outerShdw blurRad="50800" dist="38100" dir="2700000" algn="tl" rotWithShape="0">
              <a:prstClr val="black"/>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solidFill>
                  <a:srgbClr val="5B9BD5">
                    <a:lumMod val="20000"/>
                    <a:lumOff val="80000"/>
                  </a:srgbClr>
                </a:solidFill>
                <a:effectLst/>
                <a:uLnTx/>
                <a:uFillTx/>
                <a:latin typeface="Lucida Sans" panose="020B0602030504020204" pitchFamily="34" charset="77"/>
                <a:ea typeface="+mn-ea"/>
                <a:cs typeface="+mn-cs"/>
              </a:rPr>
              <a:t>DZUD</a:t>
            </a:r>
          </a:p>
        </p:txBody>
      </p:sp>
      <p:sp>
        <p:nvSpPr>
          <p:cNvPr id="2" name="Rectangle 1">
            <a:extLst>
              <a:ext uri="{FF2B5EF4-FFF2-40B4-BE49-F238E27FC236}">
                <a16:creationId xmlns:a16="http://schemas.microsoft.com/office/drawing/2014/main" id="{F612BA88-B842-41AE-0E97-AD4EA6F9CBA7}"/>
              </a:ext>
            </a:extLst>
          </p:cNvPr>
          <p:cNvSpPr/>
          <p:nvPr/>
        </p:nvSpPr>
        <p:spPr>
          <a:xfrm>
            <a:off x="107301" y="836585"/>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1. SCOPING AND ASSESSMENT </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(Evaluating potential impacts and specific vulnerabilities)</a:t>
            </a:r>
            <a:endPar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graphicFrame>
        <p:nvGraphicFramePr>
          <p:cNvPr id="6" name="Table 6">
            <a:extLst>
              <a:ext uri="{FF2B5EF4-FFF2-40B4-BE49-F238E27FC236}">
                <a16:creationId xmlns:a16="http://schemas.microsoft.com/office/drawing/2014/main" id="{6AB5CE78-8442-5519-63C4-9DA74FDE3809}"/>
              </a:ext>
            </a:extLst>
          </p:cNvPr>
          <p:cNvGraphicFramePr>
            <a:graphicFrameLocks noGrp="1"/>
          </p:cNvGraphicFramePr>
          <p:nvPr>
            <p:extLst>
              <p:ext uri="{D42A27DB-BD31-4B8C-83A1-F6EECF244321}">
                <p14:modId xmlns:p14="http://schemas.microsoft.com/office/powerpoint/2010/main" val="3899726713"/>
              </p:ext>
            </p:extLst>
          </p:nvPr>
        </p:nvGraphicFramePr>
        <p:xfrm>
          <a:off x="107301" y="1146135"/>
          <a:ext cx="11884090" cy="2282865"/>
        </p:xfrm>
        <a:graphic>
          <a:graphicData uri="http://schemas.openxmlformats.org/drawingml/2006/table">
            <a:tbl>
              <a:tblPr firstRow="1" bandRow="1">
                <a:tableStyleId>{5940675A-B579-460E-94D1-54222C63F5DA}</a:tableStyleId>
              </a:tblPr>
              <a:tblGrid>
                <a:gridCol w="9150999">
                  <a:extLst>
                    <a:ext uri="{9D8B030D-6E8A-4147-A177-3AD203B41FA5}">
                      <a16:colId xmlns:a16="http://schemas.microsoft.com/office/drawing/2014/main" val="2816558029"/>
                    </a:ext>
                  </a:extLst>
                </a:gridCol>
                <a:gridCol w="2733091">
                  <a:extLst>
                    <a:ext uri="{9D8B030D-6E8A-4147-A177-3AD203B41FA5}">
                      <a16:colId xmlns:a16="http://schemas.microsoft.com/office/drawing/2014/main" val="3786587790"/>
                    </a:ext>
                  </a:extLst>
                </a:gridCol>
              </a:tblGrid>
              <a:tr h="339161">
                <a:tc>
                  <a:txBody>
                    <a:bodyPr/>
                    <a:lstStyle/>
                    <a:p>
                      <a:pPr>
                        <a:lnSpc>
                          <a:spcPct val="150000"/>
                        </a:lnSpc>
                      </a:pPr>
                      <a:r>
                        <a:rPr lang="en-NP" sz="105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nSpc>
                          <a:spcPct val="150000"/>
                        </a:lnSpc>
                      </a:pPr>
                      <a:r>
                        <a:rPr lang="en-NP" sz="1050" b="1">
                          <a:solidFill>
                            <a:schemeClr val="bg1"/>
                          </a:solidFill>
                          <a:latin typeface="Avenir Next LT Pro" panose="020B0504020202020204" pitchFamily="34" charset="77"/>
                        </a:rPr>
                        <a:t>NEEDS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1943704">
                <a:tc>
                  <a:txBody>
                    <a:bodyPr/>
                    <a:lstStyle/>
                    <a:p>
                      <a:pPr marL="228600" indent="-228600" algn="just">
                        <a:lnSpc>
                          <a:spcPct val="150000"/>
                        </a:lnSpc>
                        <a:buFont typeface="+mj-lt"/>
                        <a:buAutoNum type="arabicPeriod"/>
                      </a:pPr>
                      <a:r>
                        <a:rPr lang="en-US" sz="1100" b="1" u="none" dirty="0">
                          <a:solidFill>
                            <a:schemeClr val="accent5">
                              <a:lumMod val="50000"/>
                            </a:schemeClr>
                          </a:solidFill>
                          <a:latin typeface="Avenir Next LT Pro" panose="020B0504020202020204" pitchFamily="34" charset="77"/>
                        </a:rPr>
                        <a:t>Monitor disaster risk and vulnerabilities</a:t>
                      </a:r>
                    </a:p>
                    <a:p>
                      <a:pPr marL="685800" marR="0" lvl="1" indent="-228600" algn="just" defTabSz="914400" rtl="0" eaLnBrk="1" fontAlgn="auto" latinLnBrk="0" hangingPunct="1">
                        <a:lnSpc>
                          <a:spcPct val="150000"/>
                        </a:lnSpc>
                        <a:spcBef>
                          <a:spcPts val="0"/>
                        </a:spcBef>
                        <a:spcAft>
                          <a:spcPts val="0"/>
                        </a:spcAft>
                        <a:buClrTx/>
                        <a:buSzTx/>
                        <a:buFont typeface="+mj-lt"/>
                        <a:buAutoNum type="alphaLcPeriod"/>
                        <a:tabLst/>
                        <a:defRPr/>
                      </a:pPr>
                      <a:r>
                        <a:rPr lang="en-US" sz="1100" b="0" dirty="0">
                          <a:solidFill>
                            <a:schemeClr val="tx1"/>
                          </a:solidFill>
                          <a:latin typeface="Avenir Next LT Pro" panose="020B0504020202020204" pitchFamily="34" charset="77"/>
                        </a:rPr>
                        <a:t>Establish enhanced data systems.</a:t>
                      </a:r>
                    </a:p>
                    <a:p>
                      <a:pPr marL="685800" lvl="1" indent="-228600" algn="just">
                        <a:lnSpc>
                          <a:spcPct val="150000"/>
                        </a:lnSpc>
                        <a:buFont typeface="+mj-lt"/>
                        <a:buAutoNum type="alphaLcPeriod"/>
                      </a:pPr>
                      <a:r>
                        <a:rPr lang="en-US" sz="1100" b="0" dirty="0">
                          <a:solidFill>
                            <a:schemeClr val="tx1"/>
                          </a:solidFill>
                          <a:latin typeface="Avenir Next LT Pro" panose="020B0504020202020204" pitchFamily="34" charset="77"/>
                        </a:rPr>
                        <a:t>Update </a:t>
                      </a:r>
                      <a:r>
                        <a:rPr lang="en-US" sz="1100" b="0" dirty="0" err="1">
                          <a:solidFill>
                            <a:schemeClr val="tx1"/>
                          </a:solidFill>
                          <a:latin typeface="Avenir Next LT Pro" panose="020B0504020202020204" pitchFamily="34" charset="77"/>
                        </a:rPr>
                        <a:t>dzud</a:t>
                      </a:r>
                      <a:r>
                        <a:rPr lang="en-US" sz="1100" b="0" dirty="0">
                          <a:solidFill>
                            <a:schemeClr val="tx1"/>
                          </a:solidFill>
                          <a:latin typeface="Avenir Next LT Pro" panose="020B0504020202020204" pitchFamily="34" charset="77"/>
                        </a:rPr>
                        <a:t> maps at local levels based on monitoring.</a:t>
                      </a:r>
                    </a:p>
                    <a:p>
                      <a:pPr marL="228600" lvl="0" indent="-228600" algn="just">
                        <a:lnSpc>
                          <a:spcPct val="150000"/>
                        </a:lnSpc>
                        <a:buFont typeface="+mj-lt"/>
                        <a:buAutoNum type="arabicPeriod"/>
                      </a:pPr>
                      <a:r>
                        <a:rPr lang="en-CA" sz="1100" b="1" u="none" dirty="0">
                          <a:solidFill>
                            <a:schemeClr val="accent5">
                              <a:lumMod val="50000"/>
                            </a:schemeClr>
                          </a:solidFill>
                          <a:latin typeface="Avenir Next LT Pro" panose="020B0504020202020204" pitchFamily="34" charset="77"/>
                        </a:rPr>
                        <a:t>Assess impacts on vulnerable sectors (i.e., health, agriculture, etc.)</a:t>
                      </a:r>
                    </a:p>
                    <a:p>
                      <a:pPr marL="685800" lvl="1" indent="-228600" algn="just">
                        <a:lnSpc>
                          <a:spcPct val="150000"/>
                        </a:lnSpc>
                        <a:buFont typeface="Arial" panose="020B0604020202020204" pitchFamily="34" charset="0"/>
                        <a:buChar char="•"/>
                      </a:pPr>
                      <a:r>
                        <a:rPr lang="en-CA" sz="1100" b="0" i="0" dirty="0">
                          <a:solidFill>
                            <a:schemeClr val="tx1"/>
                          </a:solidFill>
                          <a:latin typeface="Avenir Next LT Pro" panose="020B0504020202020204" pitchFamily="34" charset="77"/>
                        </a:rPr>
                        <a:t>Identification of suitable solutions based on context-based localized approaches.</a:t>
                      </a:r>
                    </a:p>
                    <a:p>
                      <a:pPr marL="228600" lvl="0" indent="-228600" algn="just">
                        <a:lnSpc>
                          <a:spcPct val="150000"/>
                        </a:lnSpc>
                        <a:buFont typeface="+mj-lt"/>
                        <a:buAutoNum type="arabicPeriod"/>
                      </a:pPr>
                      <a:r>
                        <a:rPr lang="en-US" sz="1100" b="1" u="none" dirty="0">
                          <a:solidFill>
                            <a:schemeClr val="accent5">
                              <a:lumMod val="50000"/>
                            </a:schemeClr>
                          </a:solidFill>
                          <a:latin typeface="Avenir Next LT Pro" panose="020B0504020202020204" pitchFamily="34" charset="77"/>
                        </a:rPr>
                        <a:t>Conduct research and raise public awareness</a:t>
                      </a:r>
                    </a:p>
                    <a:p>
                      <a:pPr marL="685800" lvl="1" indent="-228600" algn="just">
                        <a:lnSpc>
                          <a:spcPct val="150000"/>
                        </a:lnSpc>
                        <a:buFont typeface="Arial" panose="020B0604020202020204" pitchFamily="34" charset="0"/>
                        <a:buChar char="•"/>
                      </a:pPr>
                      <a:r>
                        <a:rPr lang="en-US" sz="1100" b="0" i="0" dirty="0">
                          <a:solidFill>
                            <a:schemeClr val="tx1"/>
                          </a:solidFill>
                          <a:latin typeface="Avenir Next LT Pro" panose="020B0504020202020204" pitchFamily="34" charset="77"/>
                        </a:rPr>
                        <a:t>Conduct research on early warning and impact-based forecast.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b="1" dirty="0">
                          <a:solidFill>
                            <a:srgbClr val="203864"/>
                          </a:solidFill>
                          <a:latin typeface="Avenir Next LT Pro" panose="020B0504020202020204" pitchFamily="34" charset="77"/>
                        </a:rPr>
                        <a:t>Provision of equipment</a:t>
                      </a:r>
                      <a:r>
                        <a:rPr lang="en-US" sz="1100" b="1" baseline="0" dirty="0">
                          <a:solidFill>
                            <a:srgbClr val="203864"/>
                          </a:solidFill>
                          <a:latin typeface="Avenir Next LT Pro" panose="020B0504020202020204" pitchFamily="34" charset="77"/>
                        </a:rPr>
                        <a:t> </a:t>
                      </a:r>
                      <a:r>
                        <a:rPr lang="en-US" sz="1100" baseline="0" dirty="0">
                          <a:latin typeface="Avenir Next LT Pro" panose="020B0504020202020204" pitchFamily="34" charset="77"/>
                        </a:rPr>
                        <a:t>for information receiving for vulnerable communities.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100" baseline="0" dirty="0">
                        <a:latin typeface="Avenir Next LT Pro" panose="020B0504020202020204" pitchFamily="34" charset="77"/>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100" b="1" baseline="0" dirty="0">
                          <a:solidFill>
                            <a:srgbClr val="203864"/>
                          </a:solidFill>
                          <a:latin typeface="Avenir Next LT Pro" panose="020B0504020202020204" pitchFamily="34" charset="77"/>
                        </a:rPr>
                        <a:t>Develop multi-hazard mapping </a:t>
                      </a:r>
                      <a:r>
                        <a:rPr lang="en-US" sz="1100" baseline="0" dirty="0">
                          <a:latin typeface="Avenir Next LT Pro" panose="020B0504020202020204" pitchFamily="34" charset="77"/>
                        </a:rPr>
                        <a:t>and risk assessment.</a:t>
                      </a:r>
                      <a:endParaRPr lang="en-US" sz="1100" dirty="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graphicFrame>
        <p:nvGraphicFramePr>
          <p:cNvPr id="3" name="Table 6">
            <a:extLst>
              <a:ext uri="{FF2B5EF4-FFF2-40B4-BE49-F238E27FC236}">
                <a16:creationId xmlns:a16="http://schemas.microsoft.com/office/drawing/2014/main" id="{E18B8B79-2FF9-0606-CCDF-4E6F6876C840}"/>
              </a:ext>
            </a:extLst>
          </p:cNvPr>
          <p:cNvGraphicFramePr>
            <a:graphicFrameLocks noGrp="1"/>
          </p:cNvGraphicFramePr>
          <p:nvPr>
            <p:extLst>
              <p:ext uri="{D42A27DB-BD31-4B8C-83A1-F6EECF244321}">
                <p14:modId xmlns:p14="http://schemas.microsoft.com/office/powerpoint/2010/main" val="3187715320"/>
              </p:ext>
            </p:extLst>
          </p:nvPr>
        </p:nvGraphicFramePr>
        <p:xfrm>
          <a:off x="107301" y="3825831"/>
          <a:ext cx="11884090" cy="2670219"/>
        </p:xfrm>
        <a:graphic>
          <a:graphicData uri="http://schemas.openxmlformats.org/drawingml/2006/table">
            <a:tbl>
              <a:tblPr firstRow="1" bandRow="1">
                <a:tableStyleId>{5940675A-B579-460E-94D1-54222C63F5DA}</a:tableStyleId>
              </a:tblPr>
              <a:tblGrid>
                <a:gridCol w="9198624">
                  <a:extLst>
                    <a:ext uri="{9D8B030D-6E8A-4147-A177-3AD203B41FA5}">
                      <a16:colId xmlns:a16="http://schemas.microsoft.com/office/drawing/2014/main" val="2816558029"/>
                    </a:ext>
                  </a:extLst>
                </a:gridCol>
                <a:gridCol w="2685466">
                  <a:extLst>
                    <a:ext uri="{9D8B030D-6E8A-4147-A177-3AD203B41FA5}">
                      <a16:colId xmlns:a16="http://schemas.microsoft.com/office/drawing/2014/main" val="1300160662"/>
                    </a:ext>
                  </a:extLst>
                </a:gridCol>
              </a:tblGrid>
              <a:tr h="295522">
                <a:tc>
                  <a:txBody>
                    <a:bodyPr/>
                    <a:lstStyle/>
                    <a:p>
                      <a:pPr algn="just">
                        <a:lnSpc>
                          <a:spcPct val="100000"/>
                        </a:lnSpc>
                      </a:pPr>
                      <a:r>
                        <a:rPr lang="en-NP" sz="1100" b="1">
                          <a:solidFill>
                            <a:schemeClr val="bg1"/>
                          </a:solidFill>
                          <a:latin typeface="Avenir Next LT Pro" panose="020B0504020202020204" pitchFamily="34" charset="77"/>
                        </a:rPr>
                        <a:t>ACTION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tc>
                  <a:txBody>
                    <a:bodyPr/>
                    <a:lstStyle/>
                    <a:p>
                      <a:pPr algn="just">
                        <a:lnSpc>
                          <a:spcPct val="100000"/>
                        </a:lnSpc>
                      </a:pPr>
                      <a:r>
                        <a:rPr lang="en-NP" sz="1100" b="1">
                          <a:solidFill>
                            <a:schemeClr val="bg1"/>
                          </a:solidFill>
                          <a:latin typeface="Avenir Next LT Pro" panose="020B0504020202020204" pitchFamily="34" charset="77"/>
                        </a:rPr>
                        <a:t>GAPS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911407808"/>
                  </a:ext>
                </a:extLst>
              </a:tr>
              <a:tr h="2374697">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1100" b="1" dirty="0">
                          <a:solidFill>
                            <a:schemeClr val="accent5">
                              <a:lumMod val="50000"/>
                            </a:schemeClr>
                          </a:solidFill>
                          <a:latin typeface="Avenir Next LT Pro" panose="020B0504020202020204" pitchFamily="34" charset="77"/>
                        </a:rPr>
                        <a:t>Establish/maintain/build capacity of early warning systems</a:t>
                      </a:r>
                    </a:p>
                    <a:p>
                      <a:pPr marL="6286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chemeClr val="tx1"/>
                          </a:solidFill>
                          <a:latin typeface="Avenir Next LT Pro" panose="020B0504020202020204" pitchFamily="34" charset="77"/>
                        </a:rPr>
                        <a:t>Expand of early warning systems by sector-based needs, community and livelihood related data sharing and systems updates.</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dirty="0">
                        <a:solidFill>
                          <a:schemeClr val="tx1"/>
                        </a:solidFill>
                        <a:latin typeface="Avenir Next LT Pro" panose="020B0504020202020204" pitchFamily="34" charset="77"/>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1100" b="1" dirty="0">
                          <a:solidFill>
                            <a:schemeClr val="accent5">
                              <a:lumMod val="50000"/>
                            </a:schemeClr>
                          </a:solidFill>
                          <a:latin typeface="Avenir Next LT Pro" panose="020B0504020202020204" pitchFamily="34" charset="77"/>
                        </a:rPr>
                        <a:t>Develop </a:t>
                      </a:r>
                      <a:r>
                        <a:rPr lang="en-US" sz="1100" b="1" dirty="0" err="1">
                          <a:solidFill>
                            <a:schemeClr val="accent5">
                              <a:lumMod val="50000"/>
                            </a:schemeClr>
                          </a:solidFill>
                          <a:latin typeface="Avenir Next LT Pro" panose="020B0504020202020204" pitchFamily="34" charset="77"/>
                        </a:rPr>
                        <a:t>dzud</a:t>
                      </a:r>
                      <a:r>
                        <a:rPr lang="en-US" sz="1100" b="1" dirty="0">
                          <a:solidFill>
                            <a:schemeClr val="accent5">
                              <a:lumMod val="50000"/>
                            </a:schemeClr>
                          </a:solidFill>
                          <a:latin typeface="Avenir Next LT Pro" panose="020B0504020202020204" pitchFamily="34" charset="77"/>
                        </a:rPr>
                        <a:t> anticipatory </a:t>
                      </a:r>
                      <a:r>
                        <a:rPr lang="en-US" sz="1100" b="1" dirty="0" err="1">
                          <a:solidFill>
                            <a:schemeClr val="accent5">
                              <a:lumMod val="50000"/>
                            </a:schemeClr>
                          </a:solidFill>
                          <a:latin typeface="Avenir Next LT Pro" panose="020B0504020202020204" pitchFamily="34" charset="77"/>
                        </a:rPr>
                        <a:t>programmes</a:t>
                      </a:r>
                      <a:r>
                        <a:rPr lang="en-US" sz="1100" b="1" dirty="0">
                          <a:solidFill>
                            <a:schemeClr val="accent5">
                              <a:lumMod val="50000"/>
                            </a:schemeClr>
                          </a:solidFill>
                          <a:latin typeface="Avenir Next LT Pro" panose="020B0504020202020204" pitchFamily="34" charset="77"/>
                        </a:rPr>
                        <a:t>, plans/frameworks, and projects</a:t>
                      </a:r>
                    </a:p>
                    <a:p>
                      <a:pPr marL="685800" marR="0" lvl="1" indent="-228600" algn="just" defTabSz="914400" rtl="0" eaLnBrk="1" fontAlgn="auto" latinLnBrk="0" hangingPunct="1">
                        <a:lnSpc>
                          <a:spcPct val="100000"/>
                        </a:lnSpc>
                        <a:spcBef>
                          <a:spcPts val="0"/>
                        </a:spcBef>
                        <a:spcAft>
                          <a:spcPts val="0"/>
                        </a:spcAft>
                        <a:buClrTx/>
                        <a:buSzTx/>
                        <a:buFont typeface="+mj-lt"/>
                        <a:buAutoNum type="alphaLcPeriod"/>
                        <a:tabLst/>
                        <a:defRPr/>
                      </a:pPr>
                      <a:r>
                        <a:rPr lang="en-CA" sz="1100" b="0" dirty="0">
                          <a:solidFill>
                            <a:schemeClr val="tx1"/>
                          </a:solidFill>
                          <a:latin typeface="Avenir Next LT Pro" panose="020B0504020202020204" pitchFamily="34" charset="77"/>
                        </a:rPr>
                        <a:t>Develop programmes for capacity building of technical staff working on response to the issue.</a:t>
                      </a:r>
                    </a:p>
                    <a:p>
                      <a:pPr marL="685800" marR="0" lvl="1" indent="-228600" algn="just" defTabSz="914400" rtl="0" eaLnBrk="1" fontAlgn="auto" latinLnBrk="0" hangingPunct="1">
                        <a:lnSpc>
                          <a:spcPct val="100000"/>
                        </a:lnSpc>
                        <a:spcBef>
                          <a:spcPts val="0"/>
                        </a:spcBef>
                        <a:spcAft>
                          <a:spcPts val="0"/>
                        </a:spcAft>
                        <a:buClrTx/>
                        <a:buSzTx/>
                        <a:buFont typeface="+mj-lt"/>
                        <a:buAutoNum type="alphaLcPeriod"/>
                        <a:tabLst/>
                        <a:defRPr/>
                      </a:pPr>
                      <a:r>
                        <a:rPr lang="en-CA" sz="1100" b="0" dirty="0">
                          <a:solidFill>
                            <a:schemeClr val="tx1"/>
                          </a:solidFill>
                          <a:latin typeface="Avenir Next LT Pro" panose="020B0504020202020204" pitchFamily="34" charset="77"/>
                        </a:rPr>
                        <a:t>Support for development of project proposals for accessing funding.</a:t>
                      </a:r>
                    </a:p>
                    <a:p>
                      <a:pPr marL="685800" marR="0" lvl="1" indent="-228600" algn="just" defTabSz="914400" rtl="0" eaLnBrk="1" fontAlgn="auto" latinLnBrk="0" hangingPunct="1">
                        <a:lnSpc>
                          <a:spcPct val="100000"/>
                        </a:lnSpc>
                        <a:spcBef>
                          <a:spcPts val="0"/>
                        </a:spcBef>
                        <a:spcAft>
                          <a:spcPts val="0"/>
                        </a:spcAft>
                        <a:buClrTx/>
                        <a:buSzTx/>
                        <a:buFont typeface="+mj-lt"/>
                        <a:buAutoNum type="alphaLcPeriod"/>
                        <a:tabLst/>
                        <a:defRPr/>
                      </a:pPr>
                      <a:r>
                        <a:rPr lang="en-CA" sz="1100" b="0" dirty="0">
                          <a:solidFill>
                            <a:schemeClr val="tx1"/>
                          </a:solidFill>
                          <a:latin typeface="Avenir Next LT Pro" panose="020B0504020202020204" pitchFamily="34" charset="77"/>
                        </a:rPr>
                        <a:t>Enhance technical assistance through global experiences/cooperation to scale-up existing projects and activities related to </a:t>
                      </a:r>
                      <a:r>
                        <a:rPr lang="en-CA" sz="1100" b="0" dirty="0" err="1">
                          <a:solidFill>
                            <a:schemeClr val="tx1"/>
                          </a:solidFill>
                          <a:latin typeface="Avenir Next LT Pro" panose="020B0504020202020204" pitchFamily="34" charset="77"/>
                        </a:rPr>
                        <a:t>dzuds</a:t>
                      </a:r>
                      <a:r>
                        <a:rPr lang="en-CA" sz="1100" b="0" dirty="0">
                          <a:solidFill>
                            <a:schemeClr val="tx1"/>
                          </a:solidFill>
                          <a:latin typeface="Avenir Next LT Pro" panose="020B0504020202020204" pitchFamily="34" charset="77"/>
                        </a:rPr>
                        <a:t> and droughts.</a:t>
                      </a: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100" b="0" dirty="0">
                        <a:solidFill>
                          <a:schemeClr val="tx1"/>
                        </a:solidFill>
                        <a:latin typeface="Avenir Next LT Pro" panose="020B0504020202020204" pitchFamily="34" charset="77"/>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n-US" sz="1100" b="1" i="0" dirty="0">
                          <a:solidFill>
                            <a:schemeClr val="accent5">
                              <a:lumMod val="50000"/>
                            </a:schemeClr>
                          </a:solidFill>
                          <a:latin typeface="Avenir Next LT Pro" panose="020B0504020202020204" pitchFamily="34" charset="77"/>
                        </a:rPr>
                        <a:t>Rearrange institutions, response arrangements, and access to key resources/funding</a:t>
                      </a:r>
                    </a:p>
                    <a:p>
                      <a:pPr marL="685800" lvl="1" indent="-228600" algn="just">
                        <a:lnSpc>
                          <a:spcPct val="100000"/>
                        </a:lnSpc>
                        <a:buFont typeface="+mj-lt"/>
                        <a:buAutoNum type="alphaLcPeriod"/>
                      </a:pPr>
                      <a:r>
                        <a:rPr lang="en-CA" sz="1100" b="0" i="0" dirty="0">
                          <a:solidFill>
                            <a:schemeClr val="tx1"/>
                          </a:solidFill>
                          <a:latin typeface="Avenir Next LT Pro" panose="020B0504020202020204" pitchFamily="34" charset="77"/>
                        </a:rPr>
                        <a:t>Invest in market expansion of meat, milk dairy farm production.</a:t>
                      </a:r>
                    </a:p>
                    <a:p>
                      <a:pPr marL="685800" marR="0" lvl="1" indent="-228600" algn="just" defTabSz="914400" rtl="0" eaLnBrk="1" fontAlgn="auto" latinLnBrk="0" hangingPunct="1">
                        <a:lnSpc>
                          <a:spcPct val="100000"/>
                        </a:lnSpc>
                        <a:spcBef>
                          <a:spcPts val="0"/>
                        </a:spcBef>
                        <a:spcAft>
                          <a:spcPts val="0"/>
                        </a:spcAft>
                        <a:buClrTx/>
                        <a:buSzTx/>
                        <a:buFont typeface="+mj-lt"/>
                        <a:buAutoNum type="alphaLcPeriod"/>
                        <a:tabLst/>
                        <a:defRPr/>
                      </a:pPr>
                      <a:r>
                        <a:rPr lang="en-CA" sz="1100" b="0" i="0" dirty="0">
                          <a:solidFill>
                            <a:schemeClr val="tx1"/>
                          </a:solidFill>
                          <a:latin typeface="Avenir Next LT Pro" panose="020B0504020202020204" pitchFamily="34" charset="77"/>
                        </a:rPr>
                        <a:t>Invest in different businesses and industries, mental and medial health care, stress and resilience management.</a:t>
                      </a:r>
                    </a:p>
                    <a:p>
                      <a:pPr marL="685800" lvl="1" indent="-228600" algn="just">
                        <a:lnSpc>
                          <a:spcPct val="100000"/>
                        </a:lnSpc>
                        <a:buFont typeface="+mj-lt"/>
                        <a:buAutoNum type="alphaLcPeriod"/>
                      </a:pPr>
                      <a:r>
                        <a:rPr lang="en-CA" sz="1100" b="0" i="0" dirty="0">
                          <a:solidFill>
                            <a:schemeClr val="tx1"/>
                          </a:solidFill>
                          <a:latin typeface="Avenir Next LT Pro" panose="020B0504020202020204" pitchFamily="34" charset="77"/>
                        </a:rPr>
                        <a:t>Invest in insurance products for herders/index-based insurance.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171450" indent="-171450" algn="just">
                        <a:lnSpc>
                          <a:spcPct val="100000"/>
                        </a:lnSpc>
                        <a:buFont typeface="Arial" panose="020B0604020202020204" pitchFamily="34" charset="0"/>
                        <a:buChar char="•"/>
                      </a:pPr>
                      <a:r>
                        <a:rPr lang="en-CA" sz="1100" b="1" dirty="0">
                          <a:solidFill>
                            <a:srgbClr val="203864"/>
                          </a:solidFill>
                          <a:latin typeface="Avenir Next LT Pro" panose="020B0504020202020204" pitchFamily="34" charset="77"/>
                        </a:rPr>
                        <a:t>Sharing of available</a:t>
                      </a:r>
                      <a:r>
                        <a:rPr lang="en-CA" sz="1100" b="1" baseline="0" dirty="0">
                          <a:solidFill>
                            <a:srgbClr val="203864"/>
                          </a:solidFill>
                          <a:latin typeface="Avenir Next LT Pro" panose="020B0504020202020204" pitchFamily="34" charset="77"/>
                        </a:rPr>
                        <a:t> data </a:t>
                      </a:r>
                      <a:r>
                        <a:rPr lang="en-CA" sz="1100" baseline="0" dirty="0">
                          <a:latin typeface="Avenir Next LT Pro" panose="020B0504020202020204" pitchFamily="34" charset="77"/>
                        </a:rPr>
                        <a:t>applicable for planning action.</a:t>
                      </a:r>
                      <a:endParaRPr lang="en-CA" sz="1100" dirty="0">
                        <a:latin typeface="Avenir Next LT Pro" panose="020B0504020202020204" pitchFamily="34" charset="77"/>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03701169"/>
                  </a:ext>
                </a:extLst>
              </a:tr>
            </a:tbl>
          </a:graphicData>
        </a:graphic>
      </p:graphicFrame>
      <p:sp>
        <p:nvSpPr>
          <p:cNvPr id="4" name="Rectangle 3">
            <a:extLst>
              <a:ext uri="{FF2B5EF4-FFF2-40B4-BE49-F238E27FC236}">
                <a16:creationId xmlns:a16="http://schemas.microsoft.com/office/drawing/2014/main" id="{2841EB26-EF6A-2352-F41B-C9B29E72F32B}"/>
              </a:ext>
            </a:extLst>
          </p:cNvPr>
          <p:cNvSpPr/>
          <p:nvPr/>
        </p:nvSpPr>
        <p:spPr>
          <a:xfrm>
            <a:off x="107301" y="3528169"/>
            <a:ext cx="11884090" cy="23904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P" sz="1100" b="1"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2. PLANNING AND PREPARATION PHASE</a:t>
            </a:r>
            <a:r>
              <a:rPr kumimoji="0" lang="en-NP"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rPr>
              <a:t> (Exploring policy options and strategies to reduce identified risks and vulnerabilities)</a:t>
            </a:r>
          </a:p>
        </p:txBody>
      </p:sp>
    </p:spTree>
    <p:extLst>
      <p:ext uri="{BB962C8B-B14F-4D97-AF65-F5344CB8AC3E}">
        <p14:creationId xmlns:p14="http://schemas.microsoft.com/office/powerpoint/2010/main" val="224166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12DA24F-9B3A-017C-4864-26B4AC84CF3A}"/>
              </a:ext>
            </a:extLst>
          </p:cNvPr>
          <p:cNvGraphicFramePr>
            <a:graphicFrameLocks noChangeAspect="1"/>
          </p:cNvGraphicFramePr>
          <p:nvPr>
            <p:custDataLst>
              <p:tags r:id="rId1"/>
            </p:custDataLst>
            <p:extLst>
              <p:ext uri="{D42A27DB-BD31-4B8C-83A1-F6EECF244321}">
                <p14:modId xmlns:p14="http://schemas.microsoft.com/office/powerpoint/2010/main" val="11611220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F12DA24F-9B3A-017C-4864-26B4AC84CF3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457355C-35ED-7F3E-6E76-72E2E57957F4}"/>
              </a:ext>
            </a:extLst>
          </p:cNvPr>
          <p:cNvSpPr>
            <a:spLocks noGrp="1"/>
          </p:cNvSpPr>
          <p:nvPr>
            <p:ph type="title"/>
          </p:nvPr>
        </p:nvSpPr>
        <p:spPr>
          <a:xfrm>
            <a:off x="1010651" y="231894"/>
            <a:ext cx="11037913" cy="861774"/>
          </a:xfrm>
        </p:spPr>
        <p:txBody>
          <a:bodyPr vert="horz"/>
          <a:lstStyle/>
          <a:p>
            <a:r>
              <a:rPr lang="en-US" sz="2800" b="1"/>
              <a:t>Spectrum of actions in responding to climate impacts</a:t>
            </a:r>
            <a:br>
              <a:rPr lang="en-US" sz="2800" b="1"/>
            </a:br>
            <a:r>
              <a:rPr lang="en-US" sz="2800" b="1"/>
              <a:t>(medium to long-lived events: </a:t>
            </a:r>
            <a:r>
              <a:rPr lang="en-US" sz="2800" b="1">
                <a:solidFill>
                  <a:srgbClr val="FF0000"/>
                </a:solidFill>
              </a:rPr>
              <a:t>months to several years, e.g. drought</a:t>
            </a:r>
            <a:r>
              <a:rPr lang="en-US" sz="2800" b="1"/>
              <a:t>)</a:t>
            </a:r>
            <a:endParaRPr lang="en-GB"/>
          </a:p>
        </p:txBody>
      </p:sp>
      <p:sp>
        <p:nvSpPr>
          <p:cNvPr id="4" name="Slide Number Placeholder 3">
            <a:extLst>
              <a:ext uri="{FF2B5EF4-FFF2-40B4-BE49-F238E27FC236}">
                <a16:creationId xmlns:a16="http://schemas.microsoft.com/office/drawing/2014/main" id="{4120C9C5-E27C-DDC9-593F-25B37ADE7BCA}"/>
              </a:ext>
            </a:extLst>
          </p:cNvPr>
          <p:cNvSpPr>
            <a:spLocks noGrp="1"/>
          </p:cNvSpPr>
          <p:nvPr>
            <p:ph type="sldNum" sz="quarter" idx="12"/>
          </p:nvPr>
        </p:nvSpPr>
        <p:spPr/>
        <p:txBody>
          <a:bodyPr/>
          <a:lstStyle/>
          <a:p>
            <a:fld id="{6BD9EE9C-3A9A-458B-8C8B-545D7DF0CA2D}" type="slidenum">
              <a:rPr lang="en-ID" smtClean="0"/>
              <a:pPr/>
              <a:t>8</a:t>
            </a:fld>
            <a:endParaRPr lang="en-ID"/>
          </a:p>
        </p:txBody>
      </p:sp>
      <p:sp>
        <p:nvSpPr>
          <p:cNvPr id="8" name="TextBox 7">
            <a:extLst>
              <a:ext uri="{FF2B5EF4-FFF2-40B4-BE49-F238E27FC236}">
                <a16:creationId xmlns:a16="http://schemas.microsoft.com/office/drawing/2014/main" id="{1847C45A-A779-0654-3126-0DB2F54FA98A}"/>
              </a:ext>
            </a:extLst>
          </p:cNvPr>
          <p:cNvSpPr txBox="1"/>
          <p:nvPr/>
        </p:nvSpPr>
        <p:spPr>
          <a:xfrm>
            <a:off x="1010652" y="1674179"/>
            <a:ext cx="83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Start of impact</a:t>
            </a:r>
          </a:p>
        </p:txBody>
      </p:sp>
      <p:sp>
        <p:nvSpPr>
          <p:cNvPr id="9" name="TextBox 8">
            <a:extLst>
              <a:ext uri="{FF2B5EF4-FFF2-40B4-BE49-F238E27FC236}">
                <a16:creationId xmlns:a16="http://schemas.microsoft.com/office/drawing/2014/main" id="{173D51C5-E8CD-A18A-822B-98F2203E801F}"/>
              </a:ext>
            </a:extLst>
          </p:cNvPr>
          <p:cNvSpPr txBox="1"/>
          <p:nvPr/>
        </p:nvSpPr>
        <p:spPr>
          <a:xfrm>
            <a:off x="7342861" y="1819699"/>
            <a:ext cx="1786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Event ends, recovery and reactive adaptation underway </a:t>
            </a:r>
          </a:p>
        </p:txBody>
      </p:sp>
      <p:graphicFrame>
        <p:nvGraphicFramePr>
          <p:cNvPr id="10" name="Diagram 9">
            <a:extLst>
              <a:ext uri="{FF2B5EF4-FFF2-40B4-BE49-F238E27FC236}">
                <a16:creationId xmlns:a16="http://schemas.microsoft.com/office/drawing/2014/main" id="{86FD703A-53D6-F7C4-39E1-99A45A560CBC}"/>
              </a:ext>
            </a:extLst>
          </p:cNvPr>
          <p:cNvGraphicFramePr/>
          <p:nvPr>
            <p:extLst>
              <p:ext uri="{D42A27DB-BD31-4B8C-83A1-F6EECF244321}">
                <p14:modId xmlns:p14="http://schemas.microsoft.com/office/powerpoint/2010/main" val="3990522779"/>
              </p:ext>
            </p:extLst>
          </p:nvPr>
        </p:nvGraphicFramePr>
        <p:xfrm>
          <a:off x="1331584" y="2878816"/>
          <a:ext cx="9252000" cy="1536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1" name="Straight Connector 10">
            <a:extLst>
              <a:ext uri="{FF2B5EF4-FFF2-40B4-BE49-F238E27FC236}">
                <a16:creationId xmlns:a16="http://schemas.microsoft.com/office/drawing/2014/main" id="{842B1314-83C2-20E2-3C14-149694D33063}"/>
              </a:ext>
            </a:extLst>
          </p:cNvPr>
          <p:cNvCxnSpPr/>
          <p:nvPr/>
        </p:nvCxnSpPr>
        <p:spPr bwMode="auto">
          <a:xfrm>
            <a:off x="1764192" y="4339485"/>
            <a:ext cx="0" cy="1205344"/>
          </a:xfrm>
          <a:prstGeom prst="line">
            <a:avLst/>
          </a:prstGeom>
          <a:solidFill>
            <a:srgbClr val="B7D4F1"/>
          </a:solidFill>
          <a:ln w="28575" cap="flat" cmpd="sng" algn="ctr">
            <a:solidFill>
              <a:srgbClr val="FF0000">
                <a:alpha val="89804"/>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1CC9C414-0F15-874A-AA48-111874056DE9}"/>
              </a:ext>
            </a:extLst>
          </p:cNvPr>
          <p:cNvSpPr/>
          <p:nvPr/>
        </p:nvSpPr>
        <p:spPr bwMode="auto">
          <a:xfrm>
            <a:off x="1685824" y="5434297"/>
            <a:ext cx="162000" cy="162788"/>
          </a:xfrm>
          <a:prstGeom prst="ellipse">
            <a:avLst/>
          </a:prstGeom>
          <a:solidFill>
            <a:srgbClr val="FF0000">
              <a:alpha val="89804"/>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3" name="Straight Connector 12">
            <a:extLst>
              <a:ext uri="{FF2B5EF4-FFF2-40B4-BE49-F238E27FC236}">
                <a16:creationId xmlns:a16="http://schemas.microsoft.com/office/drawing/2014/main" id="{CBF222E2-7824-DD7A-41E4-3890A410E35D}"/>
              </a:ext>
            </a:extLst>
          </p:cNvPr>
          <p:cNvCxnSpPr/>
          <p:nvPr/>
        </p:nvCxnSpPr>
        <p:spPr bwMode="auto">
          <a:xfrm>
            <a:off x="7546391" y="4366239"/>
            <a:ext cx="0" cy="1205344"/>
          </a:xfrm>
          <a:prstGeom prst="line">
            <a:avLst/>
          </a:prstGeom>
          <a:solidFill>
            <a:srgbClr val="B7D4F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8D31F661-54A6-881C-C14F-1D6A8A9A9CDF}"/>
              </a:ext>
            </a:extLst>
          </p:cNvPr>
          <p:cNvSpPr/>
          <p:nvPr/>
        </p:nvSpPr>
        <p:spPr bwMode="auto">
          <a:xfrm>
            <a:off x="7465391" y="5461990"/>
            <a:ext cx="162000" cy="162788"/>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5" name="Straight Arrow Connector 14">
            <a:extLst>
              <a:ext uri="{FF2B5EF4-FFF2-40B4-BE49-F238E27FC236}">
                <a16:creationId xmlns:a16="http://schemas.microsoft.com/office/drawing/2014/main" id="{06AAE335-82D7-10F3-66D4-2B115DAB3D36}"/>
              </a:ext>
            </a:extLst>
          </p:cNvPr>
          <p:cNvCxnSpPr/>
          <p:nvPr/>
        </p:nvCxnSpPr>
        <p:spPr bwMode="auto">
          <a:xfrm flipV="1">
            <a:off x="1429238" y="2216012"/>
            <a:ext cx="0" cy="1496964"/>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298CFE5A-D14D-3B7B-BC91-687A9F67DC4C}"/>
              </a:ext>
            </a:extLst>
          </p:cNvPr>
          <p:cNvCxnSpPr/>
          <p:nvPr/>
        </p:nvCxnSpPr>
        <p:spPr bwMode="auto">
          <a:xfrm flipV="1">
            <a:off x="8396270" y="2381540"/>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a:extLst>
              <a:ext uri="{FF2B5EF4-FFF2-40B4-BE49-F238E27FC236}">
                <a16:creationId xmlns:a16="http://schemas.microsoft.com/office/drawing/2014/main" id="{312E55BE-F459-DBE5-2F19-CA1F7887C383}"/>
              </a:ext>
            </a:extLst>
          </p:cNvPr>
          <p:cNvSpPr/>
          <p:nvPr/>
        </p:nvSpPr>
        <p:spPr bwMode="auto">
          <a:xfrm>
            <a:off x="2435075" y="2382097"/>
            <a:ext cx="1369560" cy="1101676"/>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Response: </a:t>
            </a:r>
            <a:r>
              <a:rPr kumimoji="0" lang="en-US" sz="1200" b="1" i="1" u="none" strike="noStrike" kern="1200" cap="none" spc="0" normalizeH="0" baseline="0" noProof="0">
                <a:ln>
                  <a:noFill/>
                </a:ln>
                <a:solidFill>
                  <a:srgbClr val="000000"/>
                </a:solidFill>
                <a:effectLst/>
                <a:uLnTx/>
                <a:uFillTx/>
                <a:latin typeface="Arial" charset="0"/>
                <a:ea typeface="+mn-ea"/>
                <a:cs typeface="+mn-cs"/>
              </a:rPr>
              <a:t>Deal with immediate impact</a:t>
            </a:r>
          </a:p>
        </p:txBody>
      </p:sp>
      <p:sp>
        <p:nvSpPr>
          <p:cNvPr id="18" name="Oval 17">
            <a:extLst>
              <a:ext uri="{FF2B5EF4-FFF2-40B4-BE49-F238E27FC236}">
                <a16:creationId xmlns:a16="http://schemas.microsoft.com/office/drawing/2014/main" id="{C1109442-BC02-94FD-F1E4-991712C4A5B5}"/>
              </a:ext>
            </a:extLst>
          </p:cNvPr>
          <p:cNvSpPr/>
          <p:nvPr/>
        </p:nvSpPr>
        <p:spPr bwMode="auto">
          <a:xfrm>
            <a:off x="8470335" y="2425181"/>
            <a:ext cx="1368722" cy="1110679"/>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Arial" charset="0"/>
                <a:ea typeface="+mn-ea"/>
                <a:cs typeface="+mn-cs"/>
              </a:rPr>
              <a:t>Long-term:</a:t>
            </a:r>
            <a:br>
              <a:rPr kumimoji="0" lang="en-US" sz="1200" b="1" i="0" u="none" strike="noStrike" kern="1200" cap="none" spc="0" normalizeH="0" baseline="0" noProof="0">
                <a:ln>
                  <a:noFill/>
                </a:ln>
                <a:solidFill>
                  <a:srgbClr val="00B050"/>
                </a:solidFill>
                <a:effectLst/>
                <a:uLnTx/>
                <a:uFillTx/>
                <a:latin typeface="Arial" charset="0"/>
                <a:ea typeface="+mn-ea"/>
                <a:cs typeface="+mn-cs"/>
              </a:rPr>
            </a:br>
            <a:r>
              <a:rPr kumimoji="0" lang="en-US" sz="1200" b="1" i="1" u="none" strike="noStrike" kern="1200" cap="none" spc="0" normalizeH="0" baseline="0" noProof="0">
                <a:ln>
                  <a:noFill/>
                </a:ln>
                <a:solidFill>
                  <a:srgbClr val="000000"/>
                </a:solidFill>
                <a:effectLst/>
                <a:uLnTx/>
                <a:uFillTx/>
                <a:latin typeface="Arial" charset="0"/>
                <a:ea typeface="+mn-ea"/>
                <a:cs typeface="+mn-cs"/>
              </a:rPr>
              <a:t>Recovery, building forward better</a:t>
            </a:r>
          </a:p>
        </p:txBody>
      </p:sp>
      <p:sp>
        <p:nvSpPr>
          <p:cNvPr id="19" name="Oval 18">
            <a:extLst>
              <a:ext uri="{FF2B5EF4-FFF2-40B4-BE49-F238E27FC236}">
                <a16:creationId xmlns:a16="http://schemas.microsoft.com/office/drawing/2014/main" id="{DCEFA95C-021E-9B90-5703-CC4572615DB8}"/>
              </a:ext>
            </a:extLst>
          </p:cNvPr>
          <p:cNvSpPr/>
          <p:nvPr/>
        </p:nvSpPr>
        <p:spPr bwMode="auto">
          <a:xfrm>
            <a:off x="3558240" y="4204067"/>
            <a:ext cx="433244" cy="432762"/>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FF0000"/>
                </a:solidFill>
                <a:effectLst/>
                <a:uLnTx/>
                <a:uFillTx/>
                <a:latin typeface="Arial" charset="0"/>
                <a:ea typeface="+mn-ea"/>
                <a:cs typeface="+mn-cs"/>
              </a:rPr>
              <a:t>1</a:t>
            </a:r>
          </a:p>
        </p:txBody>
      </p:sp>
      <p:sp>
        <p:nvSpPr>
          <p:cNvPr id="20" name="Oval 19">
            <a:extLst>
              <a:ext uri="{FF2B5EF4-FFF2-40B4-BE49-F238E27FC236}">
                <a16:creationId xmlns:a16="http://schemas.microsoft.com/office/drawing/2014/main" id="{07910845-6A8B-DBA3-6533-141603BAA5C0}"/>
              </a:ext>
            </a:extLst>
          </p:cNvPr>
          <p:cNvSpPr/>
          <p:nvPr/>
        </p:nvSpPr>
        <p:spPr bwMode="auto">
          <a:xfrm>
            <a:off x="9232660" y="4257220"/>
            <a:ext cx="434168" cy="421876"/>
          </a:xfrm>
          <a:prstGeom prst="ellipse">
            <a:avLst/>
          </a:prstGeom>
          <a:ln>
            <a:solidFill>
              <a:srgbClr val="00B0F0">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1" name="TextBox 20">
            <a:extLst>
              <a:ext uri="{FF2B5EF4-FFF2-40B4-BE49-F238E27FC236}">
                <a16:creationId xmlns:a16="http://schemas.microsoft.com/office/drawing/2014/main" id="{C30981A4-2EB4-1DF0-CA02-B523200D630B}"/>
              </a:ext>
            </a:extLst>
          </p:cNvPr>
          <p:cNvSpPr txBox="1"/>
          <p:nvPr/>
        </p:nvSpPr>
        <p:spPr>
          <a:xfrm>
            <a:off x="2488174" y="4726826"/>
            <a:ext cx="4172236" cy="116955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Impact ongoing, usually over several life cycles for systems and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Some response actions similar to rapid onset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2" name="TextBox 21">
            <a:extLst>
              <a:ext uri="{FF2B5EF4-FFF2-40B4-BE49-F238E27FC236}">
                <a16:creationId xmlns:a16="http://schemas.microsoft.com/office/drawing/2014/main" id="{122F6B2F-1F90-4DBD-3975-CDFBD9DDA021}"/>
              </a:ext>
            </a:extLst>
          </p:cNvPr>
          <p:cNvSpPr txBox="1"/>
          <p:nvPr/>
        </p:nvSpPr>
        <p:spPr>
          <a:xfrm>
            <a:off x="7615793" y="4661771"/>
            <a:ext cx="1795157"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Recovery efforts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Policy adjustment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Integration of actions into reactive adaptation</a:t>
            </a:r>
          </a:p>
        </p:txBody>
      </p:sp>
    </p:spTree>
    <p:extLst>
      <p:ext uri="{BB962C8B-B14F-4D97-AF65-F5344CB8AC3E}">
        <p14:creationId xmlns:p14="http://schemas.microsoft.com/office/powerpoint/2010/main" val="2260581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C1F2-89BB-C537-D195-1A70000C13DE}"/>
              </a:ext>
            </a:extLst>
          </p:cNvPr>
          <p:cNvSpPr>
            <a:spLocks noGrp="1"/>
          </p:cNvSpPr>
          <p:nvPr>
            <p:ph type="title"/>
          </p:nvPr>
        </p:nvSpPr>
        <p:spPr>
          <a:xfrm>
            <a:off x="995904" y="3090447"/>
            <a:ext cx="10847670" cy="677108"/>
          </a:xfrm>
        </p:spPr>
        <p:txBody>
          <a:bodyPr/>
          <a:lstStyle/>
          <a:p>
            <a:r>
              <a:rPr lang="en-NP" sz="4400">
                <a:solidFill>
                  <a:schemeClr val="accent2">
                    <a:lumMod val="50000"/>
                  </a:schemeClr>
                </a:solidFill>
                <a:latin typeface="Gill Sans MT" panose="020B0502020104020203" pitchFamily="34" charset="77"/>
              </a:rPr>
              <a:t>APPENDICES</a:t>
            </a:r>
          </a:p>
        </p:txBody>
      </p:sp>
      <p:sp>
        <p:nvSpPr>
          <p:cNvPr id="4" name="Slide Number Placeholder 3">
            <a:extLst>
              <a:ext uri="{FF2B5EF4-FFF2-40B4-BE49-F238E27FC236}">
                <a16:creationId xmlns:a16="http://schemas.microsoft.com/office/drawing/2014/main" id="{325A34AA-1691-8637-747B-EC67C0751454}"/>
              </a:ext>
            </a:extLst>
          </p:cNvPr>
          <p:cNvSpPr>
            <a:spLocks noGrp="1"/>
          </p:cNvSpPr>
          <p:nvPr>
            <p:ph type="sldNum" sz="quarter" idx="12"/>
          </p:nvPr>
        </p:nvSpPr>
        <p:spPr/>
        <p:txBody>
          <a:bodyPr/>
          <a:lstStyle/>
          <a:p>
            <a:fld id="{6BD9EE9C-3A9A-458B-8C8B-545D7DF0CA2D}" type="slidenum">
              <a:rPr lang="en-ID" smtClean="0"/>
              <a:pPr/>
              <a:t>80</a:t>
            </a:fld>
            <a:endParaRPr lang="en-ID"/>
          </a:p>
        </p:txBody>
      </p:sp>
    </p:spTree>
    <p:extLst>
      <p:ext uri="{BB962C8B-B14F-4D97-AF65-F5344CB8AC3E}">
        <p14:creationId xmlns:p14="http://schemas.microsoft.com/office/powerpoint/2010/main" val="7517342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BA45-2BD0-6049-54B3-CC724AF2D3F2}"/>
              </a:ext>
            </a:extLst>
          </p:cNvPr>
          <p:cNvSpPr>
            <a:spLocks noGrp="1"/>
          </p:cNvSpPr>
          <p:nvPr>
            <p:ph type="title"/>
          </p:nvPr>
        </p:nvSpPr>
        <p:spPr>
          <a:xfrm>
            <a:off x="952610" y="257417"/>
            <a:ext cx="10847670" cy="492443"/>
          </a:xfrm>
        </p:spPr>
        <p:txBody>
          <a:bodyPr/>
          <a:lstStyle/>
          <a:p>
            <a:r>
              <a:rPr lang="en-US" sz="3200"/>
              <a:t>Santiago network Functions</a:t>
            </a:r>
            <a:endParaRPr lang="en-NP" sz="3200"/>
          </a:p>
        </p:txBody>
      </p:sp>
      <p:sp>
        <p:nvSpPr>
          <p:cNvPr id="4" name="Slide Number Placeholder 3">
            <a:extLst>
              <a:ext uri="{FF2B5EF4-FFF2-40B4-BE49-F238E27FC236}">
                <a16:creationId xmlns:a16="http://schemas.microsoft.com/office/drawing/2014/main" id="{843E69D0-AC6A-AAC1-2EE7-66B175205E3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775F9"/>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ID" sz="1000" b="1" i="0" u="none" strike="noStrike" kern="1200" cap="none" spc="0" normalizeH="0" baseline="0" noProof="0">
              <a:ln>
                <a:noFill/>
              </a:ln>
              <a:solidFill>
                <a:srgbClr val="1775F9"/>
              </a:solidFill>
              <a:effectLst/>
              <a:uLnTx/>
              <a:uFillTx/>
              <a:latin typeface="Roboto"/>
              <a:ea typeface="+mn-ea"/>
              <a:cs typeface="+mn-cs"/>
            </a:endParaRPr>
          </a:p>
        </p:txBody>
      </p:sp>
      <p:grpSp>
        <p:nvGrpSpPr>
          <p:cNvPr id="7" name="Group 6">
            <a:extLst>
              <a:ext uri="{FF2B5EF4-FFF2-40B4-BE49-F238E27FC236}">
                <a16:creationId xmlns:a16="http://schemas.microsoft.com/office/drawing/2014/main" id="{39B7417B-E59C-1B1B-EA8A-330375CB4A92}"/>
              </a:ext>
            </a:extLst>
          </p:cNvPr>
          <p:cNvGrpSpPr/>
          <p:nvPr/>
        </p:nvGrpSpPr>
        <p:grpSpPr>
          <a:xfrm>
            <a:off x="991701" y="1951711"/>
            <a:ext cx="2908787" cy="4256530"/>
            <a:chOff x="991701" y="1951711"/>
            <a:chExt cx="2908787" cy="4256530"/>
          </a:xfrm>
        </p:grpSpPr>
        <p:sp>
          <p:nvSpPr>
            <p:cNvPr id="3" name="Rounded Rectangle 2">
              <a:extLst>
                <a:ext uri="{FF2B5EF4-FFF2-40B4-BE49-F238E27FC236}">
                  <a16:creationId xmlns:a16="http://schemas.microsoft.com/office/drawing/2014/main" id="{EE3C8417-F7DC-6B68-10A2-A33F419DEB90}"/>
                </a:ext>
              </a:extLst>
            </p:cNvPr>
            <p:cNvSpPr/>
            <p:nvPr/>
          </p:nvSpPr>
          <p:spPr>
            <a:xfrm>
              <a:off x="991701" y="1951711"/>
              <a:ext cx="2908787" cy="4256530"/>
            </a:xfrm>
            <a:prstGeom prst="roundRec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16" name="TextBox 15">
              <a:extLst>
                <a:ext uri="{FF2B5EF4-FFF2-40B4-BE49-F238E27FC236}">
                  <a16:creationId xmlns:a16="http://schemas.microsoft.com/office/drawing/2014/main" id="{C8C1CE8F-B30E-3AFF-DF9C-ED9C8E746A5B}"/>
                </a:ext>
              </a:extLst>
            </p:cNvPr>
            <p:cNvSpPr txBox="1"/>
            <p:nvPr/>
          </p:nvSpPr>
          <p:spPr>
            <a:xfrm>
              <a:off x="1104996" y="3949813"/>
              <a:ext cx="2739348" cy="1754326"/>
            </a:xfrm>
            <a:prstGeom prst="rect">
              <a:avLst/>
            </a:prstGeom>
            <a:noFill/>
          </p:spPr>
          <p:txBody>
            <a:bodyPr wrap="square">
              <a:spAutoFit/>
            </a:bodyPr>
            <a:lstStyle/>
            <a:p>
              <a:r>
                <a:rPr lang="en-US" i="1">
                  <a:effectLst/>
                  <a:latin typeface="Georgia" panose="02040502050405020303" pitchFamily="18" charset="0"/>
                </a:rPr>
                <a:t>in line with the provisions in </a:t>
              </a:r>
              <a:r>
                <a:rPr lang="en-US" b="1" i="1">
                  <a:solidFill>
                    <a:schemeClr val="accent1"/>
                  </a:solidFill>
                  <a:effectLst/>
                  <a:latin typeface="Georgia" panose="02040502050405020303" pitchFamily="18" charset="0"/>
                </a:rPr>
                <a:t>paragraph 7 of decision 2/CP.19 </a:t>
              </a:r>
              <a:r>
                <a:rPr lang="en-US" i="1">
                  <a:solidFill>
                    <a:schemeClr val="accent1"/>
                  </a:solidFill>
                  <a:effectLst/>
                  <a:latin typeface="Georgia" panose="02040502050405020303" pitchFamily="18" charset="0"/>
                </a:rPr>
                <a:t>and </a:t>
              </a:r>
              <a:r>
                <a:rPr lang="en-US" b="1" i="1">
                  <a:solidFill>
                    <a:schemeClr val="accent1"/>
                  </a:solidFill>
                  <a:effectLst/>
                  <a:latin typeface="Georgia" panose="02040502050405020303" pitchFamily="18" charset="0"/>
                </a:rPr>
                <a:t>Article 8 of the Paris Agreement </a:t>
              </a:r>
              <a:endParaRPr lang="en-US" sz="4800" b="1" i="1">
                <a:solidFill>
                  <a:schemeClr val="accent1"/>
                </a:solidFill>
                <a:latin typeface="Georgia" panose="02040502050405020303" pitchFamily="18" charset="0"/>
              </a:endParaRPr>
            </a:p>
          </p:txBody>
        </p:sp>
        <p:sp>
          <p:nvSpPr>
            <p:cNvPr id="17" name="TextBox 16">
              <a:extLst>
                <a:ext uri="{FF2B5EF4-FFF2-40B4-BE49-F238E27FC236}">
                  <a16:creationId xmlns:a16="http://schemas.microsoft.com/office/drawing/2014/main" id="{85851039-8417-3AD6-DA46-F4006281DDE2}"/>
                </a:ext>
              </a:extLst>
            </p:cNvPr>
            <p:cNvSpPr txBox="1"/>
            <p:nvPr/>
          </p:nvSpPr>
          <p:spPr>
            <a:xfrm>
              <a:off x="1104996" y="2378458"/>
              <a:ext cx="2739348" cy="1477328"/>
            </a:xfrm>
            <a:prstGeom prst="rect">
              <a:avLst/>
            </a:prstGeom>
            <a:noFill/>
          </p:spPr>
          <p:txBody>
            <a:bodyPr wrap="square" lIns="0" tIns="0" rIns="0" bIns="0" rtlCol="0">
              <a:spAutoFit/>
            </a:bodyPr>
            <a:lstStyle/>
            <a:p>
              <a:pPr marL="0" indent="0" algn="l">
                <a:buFont typeface="Arial" panose="020B0604020202020204" pitchFamily="34" charset="0"/>
                <a:buNone/>
              </a:pPr>
              <a:r>
                <a:rPr lang="en-NP" sz="2400" b="1">
                  <a:solidFill>
                    <a:schemeClr val="accent1"/>
                  </a:solidFill>
                  <a:latin typeface="Gill Sans MT" panose="020B0502020104020203" pitchFamily="34" charset="77"/>
                </a:rPr>
                <a:t>Contribute to the </a:t>
              </a:r>
              <a:br>
                <a:rPr lang="en-NP" sz="2400" b="1">
                  <a:solidFill>
                    <a:schemeClr val="accent1"/>
                  </a:solidFill>
                  <a:latin typeface="Gill Sans MT" panose="020B0502020104020203" pitchFamily="34" charset="77"/>
                </a:rPr>
              </a:br>
              <a:r>
                <a:rPr lang="en-NP" sz="2400" b="1">
                  <a:solidFill>
                    <a:schemeClr val="accent1"/>
                  </a:solidFill>
                  <a:latin typeface="Gill Sans MT" panose="020B0502020104020203" pitchFamily="34" charset="77"/>
                </a:rPr>
                <a:t>Warsaw International Mechanism (WIM)</a:t>
              </a:r>
            </a:p>
          </p:txBody>
        </p:sp>
      </p:grpSp>
      <p:cxnSp>
        <p:nvCxnSpPr>
          <p:cNvPr id="42" name="Straight Connector 41">
            <a:extLst>
              <a:ext uri="{FF2B5EF4-FFF2-40B4-BE49-F238E27FC236}">
                <a16:creationId xmlns:a16="http://schemas.microsoft.com/office/drawing/2014/main" id="{986AB37E-FE95-DD1E-0943-910A107A9C15}"/>
              </a:ext>
            </a:extLst>
          </p:cNvPr>
          <p:cNvCxnSpPr>
            <a:cxnSpLocks/>
          </p:cNvCxnSpPr>
          <p:nvPr/>
        </p:nvCxnSpPr>
        <p:spPr>
          <a:xfrm>
            <a:off x="4113491" y="1048374"/>
            <a:ext cx="0" cy="5500689"/>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465AA631-9D2E-58C5-8EAF-81ED5694C9ED}"/>
              </a:ext>
            </a:extLst>
          </p:cNvPr>
          <p:cNvGrpSpPr/>
          <p:nvPr/>
        </p:nvGrpSpPr>
        <p:grpSpPr>
          <a:xfrm>
            <a:off x="3804214" y="1655153"/>
            <a:ext cx="554028" cy="554028"/>
            <a:chOff x="5056213" y="1898329"/>
            <a:chExt cx="609431" cy="609431"/>
          </a:xfrm>
        </p:grpSpPr>
        <p:sp>
          <p:nvSpPr>
            <p:cNvPr id="44" name="Oval 43">
              <a:extLst>
                <a:ext uri="{FF2B5EF4-FFF2-40B4-BE49-F238E27FC236}">
                  <a16:creationId xmlns:a16="http://schemas.microsoft.com/office/drawing/2014/main" id="{9359F63C-6C53-0EC2-AD0E-78E2E341B96F}"/>
                </a:ext>
              </a:extLst>
            </p:cNvPr>
            <p:cNvSpPr/>
            <p:nvPr/>
          </p:nvSpPr>
          <p:spPr>
            <a:xfrm>
              <a:off x="5056213" y="1898329"/>
              <a:ext cx="609431" cy="6094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grpSp>
          <p:nvGrpSpPr>
            <p:cNvPr id="50" name="Group 49">
              <a:extLst>
                <a:ext uri="{FF2B5EF4-FFF2-40B4-BE49-F238E27FC236}">
                  <a16:creationId xmlns:a16="http://schemas.microsoft.com/office/drawing/2014/main" id="{73F17A66-9136-7FBA-1F3D-D667FA54FF6B}"/>
                </a:ext>
              </a:extLst>
            </p:cNvPr>
            <p:cNvGrpSpPr/>
            <p:nvPr/>
          </p:nvGrpSpPr>
          <p:grpSpPr>
            <a:xfrm>
              <a:off x="5159013" y="2046286"/>
              <a:ext cx="403829" cy="313515"/>
              <a:chOff x="7482871" y="1951711"/>
              <a:chExt cx="403829" cy="313515"/>
            </a:xfrm>
          </p:grpSpPr>
          <p:sp>
            <p:nvSpPr>
              <p:cNvPr id="46" name="Chevron 45">
                <a:extLst>
                  <a:ext uri="{FF2B5EF4-FFF2-40B4-BE49-F238E27FC236}">
                    <a16:creationId xmlns:a16="http://schemas.microsoft.com/office/drawing/2014/main" id="{5726AD85-7977-B84E-4FC6-D13827BFE682}"/>
                  </a:ext>
                </a:extLst>
              </p:cNvPr>
              <p:cNvSpPr/>
              <p:nvPr/>
            </p:nvSpPr>
            <p:spPr>
              <a:xfrm>
                <a:off x="7600950" y="1951711"/>
                <a:ext cx="285750" cy="313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sp>
            <p:nvSpPr>
              <p:cNvPr id="48" name="Chevron 47">
                <a:extLst>
                  <a:ext uri="{FF2B5EF4-FFF2-40B4-BE49-F238E27FC236}">
                    <a16:creationId xmlns:a16="http://schemas.microsoft.com/office/drawing/2014/main" id="{861BE067-03C7-0A24-5AEB-1DEB7FF6DFD2}"/>
                  </a:ext>
                </a:extLst>
              </p:cNvPr>
              <p:cNvSpPr/>
              <p:nvPr/>
            </p:nvSpPr>
            <p:spPr>
              <a:xfrm>
                <a:off x="7482871" y="1978916"/>
                <a:ext cx="236157" cy="259104"/>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grpSp>
      </p:grpSp>
      <p:sp>
        <p:nvSpPr>
          <p:cNvPr id="53" name="TextBox 52">
            <a:extLst>
              <a:ext uri="{FF2B5EF4-FFF2-40B4-BE49-F238E27FC236}">
                <a16:creationId xmlns:a16="http://schemas.microsoft.com/office/drawing/2014/main" id="{667408E7-FC36-592A-476C-3DC3BB30A7ED}"/>
              </a:ext>
            </a:extLst>
          </p:cNvPr>
          <p:cNvSpPr txBox="1"/>
          <p:nvPr/>
        </p:nvSpPr>
        <p:spPr>
          <a:xfrm>
            <a:off x="4375518" y="901835"/>
            <a:ext cx="7482797" cy="338554"/>
          </a:xfrm>
          <a:prstGeom prst="rect">
            <a:avLst/>
          </a:prstGeom>
          <a:solidFill>
            <a:schemeClr val="tx2">
              <a:lumMod val="20000"/>
              <a:lumOff val="80000"/>
            </a:schemeClr>
          </a:solidFill>
        </p:spPr>
        <p:txBody>
          <a:bodyPr wrap="square">
            <a:spAutoFit/>
          </a:bodyPr>
          <a:lstStyle/>
          <a:p>
            <a:r>
              <a:rPr lang="en-US" sz="1600" b="1">
                <a:solidFill>
                  <a:schemeClr val="accent3">
                    <a:lumMod val="50000"/>
                  </a:schemeClr>
                </a:solidFill>
                <a:effectLst/>
                <a:latin typeface="Gill Sans MT" panose="020B0502020104020203" pitchFamily="34" charset="77"/>
                <a:cs typeface="Arial" panose="020B0604020202020204" pitchFamily="34" charset="0"/>
              </a:rPr>
              <a:t>DECISION 2/CP.19, PARA 7 </a:t>
            </a:r>
            <a:endParaRPr lang="en-US" sz="4400">
              <a:solidFill>
                <a:schemeClr val="accent3">
                  <a:lumMod val="50000"/>
                </a:schemeClr>
              </a:solidFill>
              <a:latin typeface="Gill Sans MT" panose="020B0502020104020203" pitchFamily="34" charset="77"/>
              <a:cs typeface="Arial" panose="020B0604020202020204" pitchFamily="34" charset="0"/>
            </a:endParaRPr>
          </a:p>
        </p:txBody>
      </p:sp>
      <p:sp>
        <p:nvSpPr>
          <p:cNvPr id="55" name="TextBox 54">
            <a:extLst>
              <a:ext uri="{FF2B5EF4-FFF2-40B4-BE49-F238E27FC236}">
                <a16:creationId xmlns:a16="http://schemas.microsoft.com/office/drawing/2014/main" id="{B268851B-EEB1-6865-ED38-A63788458A6E}"/>
              </a:ext>
            </a:extLst>
          </p:cNvPr>
          <p:cNvSpPr txBox="1"/>
          <p:nvPr/>
        </p:nvSpPr>
        <p:spPr>
          <a:xfrm>
            <a:off x="4362193" y="1240389"/>
            <a:ext cx="7500002" cy="2862322"/>
          </a:xfrm>
          <a:prstGeom prst="rect">
            <a:avLst/>
          </a:prstGeom>
          <a:noFill/>
        </p:spPr>
        <p:txBody>
          <a:bodyPr wrap="square">
            <a:spAutoFit/>
          </a:bodyPr>
          <a:lstStyle/>
          <a:p>
            <a:pPr marL="228600" indent="-228600">
              <a:spcBef>
                <a:spcPts val="300"/>
              </a:spcBef>
              <a:spcAft>
                <a:spcPts val="300"/>
              </a:spcAft>
              <a:buAutoNum type="alphaLcParenBoth"/>
            </a:pPr>
            <a:r>
              <a:rPr lang="en-US" sz="1500">
                <a:effectLst/>
                <a:latin typeface="Arial" panose="020B0604020202020204" pitchFamily="34" charset="0"/>
                <a:cs typeface="Arial" panose="020B0604020202020204" pitchFamily="34" charset="0"/>
              </a:rPr>
              <a:t> Facilitate support of actions to address loss and damage;</a:t>
            </a:r>
          </a:p>
          <a:p>
            <a:pPr marL="228600" indent="-228600">
              <a:spcBef>
                <a:spcPts val="300"/>
              </a:spcBef>
              <a:spcAft>
                <a:spcPts val="300"/>
              </a:spcAft>
              <a:buAutoNum type="alphaLcParenBoth"/>
            </a:pPr>
            <a:r>
              <a:rPr lang="en-US" sz="1500">
                <a:effectLst/>
                <a:latin typeface="Arial" panose="020B0604020202020204" pitchFamily="34" charset="0"/>
                <a:cs typeface="Arial" panose="020B0604020202020204" pitchFamily="34" charset="0"/>
              </a:rPr>
              <a:t> Improve coordination of the relevant work of existing bodies under the Convention; </a:t>
            </a:r>
          </a:p>
          <a:p>
            <a:pPr marL="228600" indent="-228600">
              <a:spcBef>
                <a:spcPts val="300"/>
              </a:spcBef>
              <a:spcAft>
                <a:spcPts val="300"/>
              </a:spcAft>
              <a:buFontTx/>
              <a:buAutoNum type="alphaLcParenBoth"/>
            </a:pPr>
            <a:r>
              <a:rPr lang="en-US" sz="1500">
                <a:effectLst/>
                <a:latin typeface="Arial" panose="020B0604020202020204" pitchFamily="34" charset="0"/>
                <a:cs typeface="Arial" panose="020B0604020202020204" pitchFamily="34" charset="0"/>
              </a:rPr>
              <a:t>Convene meetings of relevant experts and stakeholders;</a:t>
            </a:r>
            <a:endParaRPr lang="en-US" sz="1500">
              <a:latin typeface="Arial" panose="020B0604020202020204" pitchFamily="34" charset="0"/>
              <a:cs typeface="Arial" panose="020B0604020202020204" pitchFamily="34" charset="0"/>
            </a:endParaRPr>
          </a:p>
          <a:p>
            <a:pPr marL="228600" indent="-228600">
              <a:spcBef>
                <a:spcPts val="300"/>
              </a:spcBef>
              <a:spcAft>
                <a:spcPts val="300"/>
              </a:spcAft>
              <a:buFontTx/>
              <a:buAutoNum type="alphaLcParenBoth"/>
            </a:pPr>
            <a:r>
              <a:rPr lang="en-US" sz="1500">
                <a:latin typeface="Arial" panose="020B0604020202020204" pitchFamily="34" charset="0"/>
                <a:cs typeface="Arial" panose="020B0604020202020204" pitchFamily="34" charset="0"/>
              </a:rPr>
              <a:t> </a:t>
            </a:r>
            <a:r>
              <a:rPr lang="en-US" sz="1500">
                <a:effectLst/>
                <a:latin typeface="Arial" panose="020B0604020202020204" pitchFamily="34" charset="0"/>
                <a:cs typeface="Arial" panose="020B0604020202020204" pitchFamily="34" charset="0"/>
              </a:rPr>
              <a:t>Promote the development of, and compile, analyse, synthesize and review information</a:t>
            </a:r>
            <a:endParaRPr lang="en-US" sz="1500">
              <a:latin typeface="Arial" panose="020B0604020202020204" pitchFamily="34" charset="0"/>
              <a:cs typeface="Arial" panose="020B0604020202020204" pitchFamily="34" charset="0"/>
            </a:endParaRPr>
          </a:p>
          <a:p>
            <a:pPr marL="228600" indent="-228600">
              <a:spcBef>
                <a:spcPts val="300"/>
              </a:spcBef>
              <a:spcAft>
                <a:spcPts val="300"/>
              </a:spcAft>
              <a:buFontTx/>
              <a:buAutoNum type="alphaLcParenBoth"/>
            </a:pPr>
            <a:r>
              <a:rPr lang="en-US" sz="1500">
                <a:effectLst/>
                <a:latin typeface="Arial" panose="020B0604020202020204" pitchFamily="34" charset="0"/>
                <a:cs typeface="Arial" panose="020B0604020202020204" pitchFamily="34" charset="0"/>
              </a:rPr>
              <a:t> Provide technical guidance and support;</a:t>
            </a:r>
            <a:endParaRPr lang="en-US" sz="1500">
              <a:latin typeface="Arial" panose="020B0604020202020204" pitchFamily="34" charset="0"/>
              <a:cs typeface="Arial" panose="020B0604020202020204" pitchFamily="34" charset="0"/>
            </a:endParaRPr>
          </a:p>
          <a:p>
            <a:pPr marL="228600" indent="-228600">
              <a:spcBef>
                <a:spcPts val="300"/>
              </a:spcBef>
              <a:spcAft>
                <a:spcPts val="300"/>
              </a:spcAft>
              <a:buFontTx/>
              <a:buAutoNum type="alphaLcParenBoth"/>
            </a:pPr>
            <a:r>
              <a:rPr lang="en-US" sz="1500">
                <a:effectLst/>
                <a:latin typeface="Arial" panose="020B0604020202020204" pitchFamily="34" charset="0"/>
                <a:cs typeface="Arial" panose="020B0604020202020204" pitchFamily="34" charset="0"/>
              </a:rPr>
              <a:t>Make recommendations, as appropriate, on how to enhance engagement, actions and coherence under and outside the Convention, including on how to mobilize resources and expertise at different levels; </a:t>
            </a:r>
            <a:endParaRPr lang="en-US" sz="1500">
              <a:latin typeface="Arial" panose="020B0604020202020204" pitchFamily="34" charset="0"/>
              <a:cs typeface="Arial" panose="020B0604020202020204" pitchFamily="34" charset="0"/>
            </a:endParaRPr>
          </a:p>
          <a:p>
            <a:pPr marL="342900" indent="-342900">
              <a:spcBef>
                <a:spcPts val="300"/>
              </a:spcBef>
              <a:spcAft>
                <a:spcPts val="300"/>
              </a:spcAft>
              <a:buAutoNum type="alphaLcParenBoth"/>
            </a:pPr>
            <a:endParaRPr lang="en-US" sz="150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4334805F-A235-C933-E58F-088A81C07404}"/>
              </a:ext>
            </a:extLst>
          </p:cNvPr>
          <p:cNvSpPr txBox="1"/>
          <p:nvPr/>
        </p:nvSpPr>
        <p:spPr>
          <a:xfrm>
            <a:off x="4375517" y="3849797"/>
            <a:ext cx="7424763" cy="338554"/>
          </a:xfrm>
          <a:prstGeom prst="rect">
            <a:avLst/>
          </a:prstGeom>
          <a:solidFill>
            <a:schemeClr val="tx2">
              <a:lumMod val="20000"/>
              <a:lumOff val="80000"/>
            </a:schemeClr>
          </a:solidFill>
        </p:spPr>
        <p:txBody>
          <a:bodyPr wrap="square">
            <a:spAutoFit/>
          </a:bodyPr>
          <a:lstStyle/>
          <a:p>
            <a:r>
              <a:rPr lang="en-US" sz="1600" b="1">
                <a:solidFill>
                  <a:schemeClr val="accent3">
                    <a:lumMod val="50000"/>
                  </a:schemeClr>
                </a:solidFill>
                <a:effectLst/>
                <a:latin typeface="Gill Sans MT" panose="020B0502020104020203" pitchFamily="34" charset="77"/>
                <a:cs typeface="Arial" panose="020B0604020202020204" pitchFamily="34" charset="0"/>
              </a:rPr>
              <a:t>ARTICLE 8 OF PARIS AGREEMENT</a:t>
            </a:r>
            <a:endParaRPr lang="en-US" sz="4400">
              <a:solidFill>
                <a:schemeClr val="accent3">
                  <a:lumMod val="50000"/>
                </a:schemeClr>
              </a:solidFill>
              <a:latin typeface="Gill Sans MT" panose="020B0502020104020203" pitchFamily="34" charset="77"/>
              <a:cs typeface="Arial" panose="020B0604020202020204" pitchFamily="34" charset="0"/>
            </a:endParaRPr>
          </a:p>
        </p:txBody>
      </p:sp>
      <p:sp>
        <p:nvSpPr>
          <p:cNvPr id="58" name="TextBox 57">
            <a:extLst>
              <a:ext uri="{FF2B5EF4-FFF2-40B4-BE49-F238E27FC236}">
                <a16:creationId xmlns:a16="http://schemas.microsoft.com/office/drawing/2014/main" id="{31D63B9E-AF90-C8D6-7F8D-3E8A0A379BD3}"/>
              </a:ext>
            </a:extLst>
          </p:cNvPr>
          <p:cNvSpPr txBox="1"/>
          <p:nvPr/>
        </p:nvSpPr>
        <p:spPr>
          <a:xfrm>
            <a:off x="4389745" y="4174063"/>
            <a:ext cx="7524840" cy="2657138"/>
          </a:xfrm>
          <a:prstGeom prst="rect">
            <a:avLst/>
          </a:prstGeom>
          <a:noFill/>
        </p:spPr>
        <p:txBody>
          <a:bodyPr wrap="square">
            <a:spAutoFit/>
          </a:bodyPr>
          <a:lstStyle/>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 Early warning systems;</a:t>
            </a:r>
          </a:p>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 Emergency preparedness;</a:t>
            </a:r>
          </a:p>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 Slow onset events; </a:t>
            </a:r>
            <a:endParaRPr lang="en-US" sz="1500">
              <a:latin typeface="Arial" panose="020B0604020202020204" pitchFamily="34" charset="0"/>
              <a:cs typeface="Arial" panose="020B0604020202020204" pitchFamily="34" charset="0"/>
            </a:endParaRPr>
          </a:p>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 Events that may involve irreversible and permanent loss and damage;</a:t>
            </a:r>
          </a:p>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 Comprehensive risk assessment and management;</a:t>
            </a:r>
          </a:p>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Risk insurance facilities, climate risk pooling and other insurance solutions; </a:t>
            </a:r>
          </a:p>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 Non-economic losses; and</a:t>
            </a:r>
          </a:p>
          <a:p>
            <a:pPr marL="228600" indent="-228600">
              <a:spcBef>
                <a:spcPts val="400"/>
              </a:spcBef>
              <a:spcAft>
                <a:spcPts val="400"/>
              </a:spcAft>
              <a:buAutoNum type="alphaLcParenBoth"/>
            </a:pPr>
            <a:r>
              <a:rPr lang="en-US" sz="1500">
                <a:effectLst/>
                <a:latin typeface="Arial" panose="020B0604020202020204" pitchFamily="34" charset="0"/>
                <a:cs typeface="Arial" panose="020B0604020202020204" pitchFamily="34" charset="0"/>
              </a:rPr>
              <a:t> Resilience of communities, livelihoods and ecosystems. </a:t>
            </a:r>
            <a:endParaRPr lang="en-US" sz="150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59EB64B-DAA4-CC4E-6C60-11C37A23BF0D}"/>
              </a:ext>
            </a:extLst>
          </p:cNvPr>
          <p:cNvGrpSpPr/>
          <p:nvPr/>
        </p:nvGrpSpPr>
        <p:grpSpPr>
          <a:xfrm>
            <a:off x="745075" y="1723643"/>
            <a:ext cx="676405" cy="676405"/>
            <a:chOff x="860339" y="1202499"/>
            <a:chExt cx="676405" cy="676405"/>
          </a:xfrm>
        </p:grpSpPr>
        <p:sp>
          <p:nvSpPr>
            <p:cNvPr id="5" name="Oval 4">
              <a:extLst>
                <a:ext uri="{FF2B5EF4-FFF2-40B4-BE49-F238E27FC236}">
                  <a16:creationId xmlns:a16="http://schemas.microsoft.com/office/drawing/2014/main" id="{FDFAA36E-7ADF-DF18-57C4-FD982179BC71}"/>
                </a:ext>
              </a:extLst>
            </p:cNvPr>
            <p:cNvSpPr/>
            <p:nvPr/>
          </p:nvSpPr>
          <p:spPr>
            <a:xfrm>
              <a:off x="860339" y="1202499"/>
              <a:ext cx="676405" cy="6764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6" name="TextBox 5">
              <a:extLst>
                <a:ext uri="{FF2B5EF4-FFF2-40B4-BE49-F238E27FC236}">
                  <a16:creationId xmlns:a16="http://schemas.microsoft.com/office/drawing/2014/main" id="{DBFB4E65-5254-78F0-147B-1B1B37BD27E4}"/>
                </a:ext>
              </a:extLst>
            </p:cNvPr>
            <p:cNvSpPr txBox="1"/>
            <p:nvPr/>
          </p:nvSpPr>
          <p:spPr>
            <a:xfrm>
              <a:off x="1106964" y="1313195"/>
              <a:ext cx="108060" cy="430887"/>
            </a:xfrm>
            <a:prstGeom prst="rect">
              <a:avLst/>
            </a:prstGeom>
            <a:noFill/>
          </p:spPr>
          <p:txBody>
            <a:bodyPr wrap="square" lIns="0" tIns="0" rIns="0" bIns="0" rtlCol="0">
              <a:spAutoFit/>
            </a:bodyPr>
            <a:lstStyle/>
            <a:p>
              <a:pPr marL="0" indent="0" algn="l">
                <a:buFont typeface="Arial" panose="020B0604020202020204" pitchFamily="34" charset="0"/>
                <a:buNone/>
              </a:pPr>
              <a:r>
                <a:rPr lang="en-NP" sz="2800" b="1">
                  <a:solidFill>
                    <a:schemeClr val="bg1"/>
                  </a:solidFill>
                </a:rPr>
                <a:t>1</a:t>
              </a:r>
            </a:p>
          </p:txBody>
        </p:sp>
      </p:grpSp>
    </p:spTree>
    <p:extLst>
      <p:ext uri="{BB962C8B-B14F-4D97-AF65-F5344CB8AC3E}">
        <p14:creationId xmlns:p14="http://schemas.microsoft.com/office/powerpoint/2010/main" val="3985663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BA45-2BD0-6049-54B3-CC724AF2D3F2}"/>
              </a:ext>
            </a:extLst>
          </p:cNvPr>
          <p:cNvSpPr>
            <a:spLocks noGrp="1"/>
          </p:cNvSpPr>
          <p:nvPr>
            <p:ph type="title"/>
          </p:nvPr>
        </p:nvSpPr>
        <p:spPr>
          <a:xfrm>
            <a:off x="952610" y="257417"/>
            <a:ext cx="10847670" cy="492443"/>
          </a:xfrm>
        </p:spPr>
        <p:txBody>
          <a:bodyPr/>
          <a:lstStyle/>
          <a:p>
            <a:r>
              <a:rPr lang="en-US" sz="3200"/>
              <a:t>Santiago network Functions</a:t>
            </a:r>
            <a:endParaRPr lang="en-NP" sz="3200"/>
          </a:p>
        </p:txBody>
      </p:sp>
      <p:sp>
        <p:nvSpPr>
          <p:cNvPr id="4" name="Slide Number Placeholder 3">
            <a:extLst>
              <a:ext uri="{FF2B5EF4-FFF2-40B4-BE49-F238E27FC236}">
                <a16:creationId xmlns:a16="http://schemas.microsoft.com/office/drawing/2014/main" id="{843E69D0-AC6A-AAC1-2EE7-66B175205E3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775F9"/>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ID" sz="1000" b="1" i="0" u="none" strike="noStrike" kern="1200" cap="none" spc="0" normalizeH="0" baseline="0" noProof="0">
              <a:ln>
                <a:noFill/>
              </a:ln>
              <a:solidFill>
                <a:srgbClr val="1775F9"/>
              </a:solidFill>
              <a:effectLst/>
              <a:uLnTx/>
              <a:uFillTx/>
              <a:latin typeface="Roboto"/>
              <a:ea typeface="+mn-ea"/>
              <a:cs typeface="+mn-cs"/>
            </a:endParaRPr>
          </a:p>
        </p:txBody>
      </p:sp>
      <p:grpSp>
        <p:nvGrpSpPr>
          <p:cNvPr id="7" name="Group 6">
            <a:extLst>
              <a:ext uri="{FF2B5EF4-FFF2-40B4-BE49-F238E27FC236}">
                <a16:creationId xmlns:a16="http://schemas.microsoft.com/office/drawing/2014/main" id="{39B7417B-E59C-1B1B-EA8A-330375CB4A92}"/>
              </a:ext>
            </a:extLst>
          </p:cNvPr>
          <p:cNvGrpSpPr/>
          <p:nvPr/>
        </p:nvGrpSpPr>
        <p:grpSpPr>
          <a:xfrm>
            <a:off x="991701" y="1951711"/>
            <a:ext cx="2908787" cy="4256530"/>
            <a:chOff x="991701" y="1951711"/>
            <a:chExt cx="2908787" cy="4256530"/>
          </a:xfrm>
        </p:grpSpPr>
        <p:sp>
          <p:nvSpPr>
            <p:cNvPr id="3" name="Rounded Rectangle 2">
              <a:extLst>
                <a:ext uri="{FF2B5EF4-FFF2-40B4-BE49-F238E27FC236}">
                  <a16:creationId xmlns:a16="http://schemas.microsoft.com/office/drawing/2014/main" id="{EE3C8417-F7DC-6B68-10A2-A33F419DEB90}"/>
                </a:ext>
              </a:extLst>
            </p:cNvPr>
            <p:cNvSpPr/>
            <p:nvPr/>
          </p:nvSpPr>
          <p:spPr>
            <a:xfrm>
              <a:off x="991701" y="1951711"/>
              <a:ext cx="2908787" cy="4256530"/>
            </a:xfrm>
            <a:prstGeom prst="roundRec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16" name="TextBox 15">
              <a:extLst>
                <a:ext uri="{FF2B5EF4-FFF2-40B4-BE49-F238E27FC236}">
                  <a16:creationId xmlns:a16="http://schemas.microsoft.com/office/drawing/2014/main" id="{C8C1CE8F-B30E-3AFF-DF9C-ED9C8E746A5B}"/>
                </a:ext>
              </a:extLst>
            </p:cNvPr>
            <p:cNvSpPr txBox="1"/>
            <p:nvPr/>
          </p:nvSpPr>
          <p:spPr>
            <a:xfrm>
              <a:off x="1104996" y="3949813"/>
              <a:ext cx="2739348" cy="1754326"/>
            </a:xfrm>
            <a:prstGeom prst="rect">
              <a:avLst/>
            </a:prstGeom>
            <a:noFill/>
          </p:spPr>
          <p:txBody>
            <a:bodyPr wrap="square">
              <a:spAutoFit/>
            </a:bodyPr>
            <a:lstStyle/>
            <a:p>
              <a:r>
                <a:rPr lang="en-US" i="1">
                  <a:effectLst/>
                  <a:latin typeface="Georgia" panose="02040502050405020303" pitchFamily="18" charset="0"/>
                </a:rPr>
                <a:t>9(b) </a:t>
              </a:r>
              <a:r>
                <a:rPr lang="en-US" b="1" i="1">
                  <a:solidFill>
                    <a:schemeClr val="accent1"/>
                  </a:solidFill>
                  <a:effectLst/>
                  <a:latin typeface="Georgia" panose="02040502050405020303" pitchFamily="18" charset="0"/>
                </a:rPr>
                <a:t>implement relevant approaches to averting, minimizing and addressing loss and damage</a:t>
              </a:r>
              <a:r>
                <a:rPr lang="en-US" i="1">
                  <a:effectLst/>
                  <a:latin typeface="Georgia" panose="02040502050405020303" pitchFamily="18" charset="0"/>
                </a:rPr>
                <a:t>, by</a:t>
              </a:r>
              <a:endParaRPr lang="en-US" sz="4800" b="1" i="1">
                <a:solidFill>
                  <a:schemeClr val="accent3">
                    <a:lumMod val="50000"/>
                  </a:schemeClr>
                </a:solidFill>
                <a:latin typeface="Georgia" panose="02040502050405020303" pitchFamily="18" charset="0"/>
              </a:endParaRPr>
            </a:p>
          </p:txBody>
        </p:sp>
        <p:sp>
          <p:nvSpPr>
            <p:cNvPr id="17" name="TextBox 16">
              <a:extLst>
                <a:ext uri="{FF2B5EF4-FFF2-40B4-BE49-F238E27FC236}">
                  <a16:creationId xmlns:a16="http://schemas.microsoft.com/office/drawing/2014/main" id="{85851039-8417-3AD6-DA46-F4006281DDE2}"/>
                </a:ext>
              </a:extLst>
            </p:cNvPr>
            <p:cNvSpPr txBox="1"/>
            <p:nvPr/>
          </p:nvSpPr>
          <p:spPr>
            <a:xfrm>
              <a:off x="1104996" y="2378458"/>
              <a:ext cx="2739348" cy="1477328"/>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b="1">
                  <a:solidFill>
                    <a:schemeClr val="accent1"/>
                  </a:solidFill>
                  <a:latin typeface="Gill Sans MT" panose="020B0502020104020203" pitchFamily="34" charset="77"/>
                </a:rPr>
                <a:t>Developing countries addressing loss and damage</a:t>
              </a:r>
              <a:endParaRPr lang="en-NP" sz="2400" b="1">
                <a:solidFill>
                  <a:schemeClr val="accent1"/>
                </a:solidFill>
                <a:latin typeface="Gill Sans MT" panose="020B0502020104020203" pitchFamily="34" charset="77"/>
              </a:endParaRPr>
            </a:p>
          </p:txBody>
        </p:sp>
      </p:grpSp>
      <p:cxnSp>
        <p:nvCxnSpPr>
          <p:cNvPr id="42" name="Straight Connector 41">
            <a:extLst>
              <a:ext uri="{FF2B5EF4-FFF2-40B4-BE49-F238E27FC236}">
                <a16:creationId xmlns:a16="http://schemas.microsoft.com/office/drawing/2014/main" id="{986AB37E-FE95-DD1E-0943-910A107A9C15}"/>
              </a:ext>
            </a:extLst>
          </p:cNvPr>
          <p:cNvCxnSpPr>
            <a:cxnSpLocks/>
          </p:cNvCxnSpPr>
          <p:nvPr/>
        </p:nvCxnSpPr>
        <p:spPr>
          <a:xfrm>
            <a:off x="4213504" y="1035892"/>
            <a:ext cx="0" cy="5500689"/>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465AA631-9D2E-58C5-8EAF-81ED5694C9ED}"/>
              </a:ext>
            </a:extLst>
          </p:cNvPr>
          <p:cNvGrpSpPr/>
          <p:nvPr/>
        </p:nvGrpSpPr>
        <p:grpSpPr>
          <a:xfrm>
            <a:off x="3904227" y="1642671"/>
            <a:ext cx="554028" cy="554028"/>
            <a:chOff x="5056213" y="1898329"/>
            <a:chExt cx="609431" cy="609431"/>
          </a:xfrm>
        </p:grpSpPr>
        <p:sp>
          <p:nvSpPr>
            <p:cNvPr id="44" name="Oval 43">
              <a:extLst>
                <a:ext uri="{FF2B5EF4-FFF2-40B4-BE49-F238E27FC236}">
                  <a16:creationId xmlns:a16="http://schemas.microsoft.com/office/drawing/2014/main" id="{9359F63C-6C53-0EC2-AD0E-78E2E341B96F}"/>
                </a:ext>
              </a:extLst>
            </p:cNvPr>
            <p:cNvSpPr/>
            <p:nvPr/>
          </p:nvSpPr>
          <p:spPr>
            <a:xfrm>
              <a:off x="5056213" y="1898329"/>
              <a:ext cx="609431" cy="6094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grpSp>
          <p:nvGrpSpPr>
            <p:cNvPr id="50" name="Group 49">
              <a:extLst>
                <a:ext uri="{FF2B5EF4-FFF2-40B4-BE49-F238E27FC236}">
                  <a16:creationId xmlns:a16="http://schemas.microsoft.com/office/drawing/2014/main" id="{73F17A66-9136-7FBA-1F3D-D667FA54FF6B}"/>
                </a:ext>
              </a:extLst>
            </p:cNvPr>
            <p:cNvGrpSpPr/>
            <p:nvPr/>
          </p:nvGrpSpPr>
          <p:grpSpPr>
            <a:xfrm>
              <a:off x="5159013" y="2046286"/>
              <a:ext cx="403829" cy="313515"/>
              <a:chOff x="7482871" y="1951711"/>
              <a:chExt cx="403829" cy="313515"/>
            </a:xfrm>
          </p:grpSpPr>
          <p:sp>
            <p:nvSpPr>
              <p:cNvPr id="46" name="Chevron 45">
                <a:extLst>
                  <a:ext uri="{FF2B5EF4-FFF2-40B4-BE49-F238E27FC236}">
                    <a16:creationId xmlns:a16="http://schemas.microsoft.com/office/drawing/2014/main" id="{5726AD85-7977-B84E-4FC6-D13827BFE682}"/>
                  </a:ext>
                </a:extLst>
              </p:cNvPr>
              <p:cNvSpPr/>
              <p:nvPr/>
            </p:nvSpPr>
            <p:spPr>
              <a:xfrm>
                <a:off x="7600950" y="1951711"/>
                <a:ext cx="285750" cy="313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sp>
            <p:nvSpPr>
              <p:cNvPr id="48" name="Chevron 47">
                <a:extLst>
                  <a:ext uri="{FF2B5EF4-FFF2-40B4-BE49-F238E27FC236}">
                    <a16:creationId xmlns:a16="http://schemas.microsoft.com/office/drawing/2014/main" id="{861BE067-03C7-0A24-5AEB-1DEB7FF6DFD2}"/>
                  </a:ext>
                </a:extLst>
              </p:cNvPr>
              <p:cNvSpPr/>
              <p:nvPr/>
            </p:nvSpPr>
            <p:spPr>
              <a:xfrm>
                <a:off x="7482871" y="1978916"/>
                <a:ext cx="236157" cy="259104"/>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grpSp>
      </p:grpSp>
      <p:sp>
        <p:nvSpPr>
          <p:cNvPr id="55" name="TextBox 54">
            <a:extLst>
              <a:ext uri="{FF2B5EF4-FFF2-40B4-BE49-F238E27FC236}">
                <a16:creationId xmlns:a16="http://schemas.microsoft.com/office/drawing/2014/main" id="{B268851B-EEB1-6865-ED38-A63788458A6E}"/>
              </a:ext>
            </a:extLst>
          </p:cNvPr>
          <p:cNvSpPr txBox="1"/>
          <p:nvPr/>
        </p:nvSpPr>
        <p:spPr>
          <a:xfrm>
            <a:off x="4596624" y="1656877"/>
            <a:ext cx="6985776" cy="4816703"/>
          </a:xfrm>
          <a:prstGeom prst="rect">
            <a:avLst/>
          </a:prstGeom>
          <a:noFill/>
        </p:spPr>
        <p:txBody>
          <a:bodyPr wrap="square">
            <a:spAutoFit/>
          </a:bodyPr>
          <a:lstStyle/>
          <a:p>
            <a:pPr>
              <a:spcBef>
                <a:spcPts val="300"/>
              </a:spcBef>
              <a:spcAft>
                <a:spcPts val="300"/>
              </a:spcAft>
            </a:pPr>
            <a:r>
              <a:rPr lang="en-US">
                <a:effectLst/>
                <a:latin typeface="Arial" panose="020B0604020202020204" pitchFamily="34" charset="0"/>
                <a:cs typeface="Arial" panose="020B0604020202020204" pitchFamily="34" charset="0"/>
              </a:rPr>
              <a:t>9 (b) (i) Identifying, prioritizing and communicating technical assistance needs and priorities;</a:t>
            </a:r>
            <a:endParaRPr lang="en-US" i="1">
              <a:effectLst/>
              <a:latin typeface="Arial" panose="020B0604020202020204" pitchFamily="34" charset="0"/>
              <a:cs typeface="Arial" panose="020B0604020202020204" pitchFamily="34" charset="0"/>
            </a:endParaRPr>
          </a:p>
          <a:p>
            <a:pPr>
              <a:spcBef>
                <a:spcPts val="300"/>
              </a:spcBef>
              <a:spcAft>
                <a:spcPts val="300"/>
              </a:spcAft>
            </a:pPr>
            <a:r>
              <a:rPr lang="en-US">
                <a:effectLst/>
                <a:latin typeface="Arial" panose="020B0604020202020204" pitchFamily="34" charset="0"/>
                <a:cs typeface="Arial" panose="020B0604020202020204" pitchFamily="34" charset="0"/>
              </a:rPr>
              <a:t>9 (b) (ii) Identifying types of relevant technical assistance;</a:t>
            </a:r>
            <a:endParaRPr lang="en-US">
              <a:latin typeface="Arial" panose="020B0604020202020204" pitchFamily="34" charset="0"/>
              <a:cs typeface="Arial" panose="020B0604020202020204" pitchFamily="34" charset="0"/>
            </a:endParaRPr>
          </a:p>
          <a:p>
            <a:pPr>
              <a:spcBef>
                <a:spcPts val="300"/>
              </a:spcBef>
              <a:spcAft>
                <a:spcPts val="300"/>
              </a:spcAft>
            </a:pPr>
            <a:r>
              <a:rPr lang="en-US">
                <a:effectLst/>
                <a:latin typeface="Arial" panose="020B0604020202020204" pitchFamily="34" charset="0"/>
                <a:cs typeface="Arial" panose="020B0604020202020204" pitchFamily="34" charset="0"/>
              </a:rPr>
              <a:t>9 (b) (iv) Accessing technical assistance available </a:t>
            </a:r>
            <a:r>
              <a:rPr lang="en-US" i="1">
                <a:effectLst/>
                <a:latin typeface="Arial" panose="020B0604020202020204" pitchFamily="34" charset="0"/>
                <a:cs typeface="Arial" panose="020B0604020202020204" pitchFamily="34" charset="0"/>
              </a:rPr>
              <a:t>under the network</a:t>
            </a:r>
            <a:r>
              <a:rPr lang="en-US">
                <a:effectLst/>
                <a:latin typeface="Arial" panose="020B0604020202020204" pitchFamily="34" charset="0"/>
                <a:cs typeface="Arial" panose="020B0604020202020204" pitchFamily="34" charset="0"/>
              </a:rPr>
              <a:t>; </a:t>
            </a:r>
          </a:p>
          <a:p>
            <a:pPr>
              <a:spcBef>
                <a:spcPts val="300"/>
              </a:spcBef>
              <a:spcAft>
                <a:spcPts val="300"/>
              </a:spcAft>
            </a:pPr>
            <a:r>
              <a:rPr lang="en-US">
                <a:effectLst/>
                <a:latin typeface="Arial" panose="020B0604020202020204" pitchFamily="34" charset="0"/>
                <a:cs typeface="Arial" panose="020B0604020202020204" pitchFamily="34" charset="0"/>
              </a:rPr>
              <a:t>9 (c) ... considering a wide range of topics relevant to averting, minimizing and addressing loss and damage approaches, including on: </a:t>
            </a:r>
          </a:p>
          <a:p>
            <a:pPr marL="635000" indent="-317500">
              <a:spcBef>
                <a:spcPts val="300"/>
              </a:spcBef>
              <a:spcAft>
                <a:spcPts val="300"/>
              </a:spcAft>
              <a:buFont typeface="Arial" panose="020B0604020202020204" pitchFamily="34" charset="0"/>
              <a:buChar char="•"/>
            </a:pPr>
            <a:r>
              <a:rPr lang="en-US" sz="1600" i="1">
                <a:latin typeface="Arial" panose="020B0604020202020204" pitchFamily="34" charset="0"/>
                <a:cs typeface="Arial" panose="020B0604020202020204" pitchFamily="34" charset="0"/>
              </a:rPr>
              <a:t>Current and future impacts</a:t>
            </a:r>
          </a:p>
          <a:p>
            <a:pPr marL="635000" indent="-317500">
              <a:spcBef>
                <a:spcPts val="300"/>
              </a:spcBef>
              <a:spcAft>
                <a:spcPts val="300"/>
              </a:spcAft>
              <a:buFont typeface="Arial" panose="020B0604020202020204" pitchFamily="34" charset="0"/>
              <a:buChar char="•"/>
            </a:pPr>
            <a:r>
              <a:rPr lang="en-US" sz="1600" i="1">
                <a:latin typeface="Arial" panose="020B0604020202020204" pitchFamily="34" charset="0"/>
                <a:cs typeface="Arial" panose="020B0604020202020204" pitchFamily="34" charset="0"/>
              </a:rPr>
              <a:t>Priorities, and actions related to averting, minimizing, and addressing loss and damage pursuant to decisions 3/CP.18, and 2/CP.19</a:t>
            </a:r>
          </a:p>
          <a:p>
            <a:pPr marL="635000" indent="-317500">
              <a:spcBef>
                <a:spcPts val="300"/>
              </a:spcBef>
              <a:spcAft>
                <a:spcPts val="300"/>
              </a:spcAft>
              <a:buFont typeface="Arial" panose="020B0604020202020204" pitchFamily="34" charset="0"/>
              <a:buChar char="•"/>
            </a:pPr>
            <a:r>
              <a:rPr lang="en-US" sz="1600" i="1">
                <a:latin typeface="Arial" panose="020B0604020202020204" pitchFamily="34" charset="0"/>
                <a:cs typeface="Arial" panose="020B0604020202020204" pitchFamily="34" charset="0"/>
              </a:rPr>
              <a:t>The areas referred to in Article 8, paragraph 4, of the Paris Agreement</a:t>
            </a:r>
          </a:p>
          <a:p>
            <a:pPr marL="635000" indent="-317500">
              <a:spcBef>
                <a:spcPts val="300"/>
              </a:spcBef>
              <a:spcAft>
                <a:spcPts val="300"/>
              </a:spcAft>
              <a:buFont typeface="Arial" panose="020B0604020202020204" pitchFamily="34" charset="0"/>
              <a:buChar char="•"/>
            </a:pPr>
            <a:r>
              <a:rPr lang="en-US" sz="1600" i="1">
                <a:latin typeface="Arial" panose="020B0604020202020204" pitchFamily="34" charset="0"/>
                <a:cs typeface="Arial" panose="020B0604020202020204" pitchFamily="34" charset="0"/>
              </a:rPr>
              <a:t>The areas referred to in the strategic workstreams of the five-year rolling workplan of the Executive Committee</a:t>
            </a:r>
            <a:endParaRPr lang="en-US" sz="1600" b="1">
              <a:solidFill>
                <a:schemeClr val="accent3">
                  <a:lumMod val="50000"/>
                </a:schemeClr>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59EB64B-DAA4-CC4E-6C60-11C37A23BF0D}"/>
              </a:ext>
            </a:extLst>
          </p:cNvPr>
          <p:cNvGrpSpPr/>
          <p:nvPr/>
        </p:nvGrpSpPr>
        <p:grpSpPr>
          <a:xfrm>
            <a:off x="745075" y="1723643"/>
            <a:ext cx="676405" cy="676405"/>
            <a:chOff x="860339" y="1202499"/>
            <a:chExt cx="676405" cy="676405"/>
          </a:xfrm>
        </p:grpSpPr>
        <p:sp>
          <p:nvSpPr>
            <p:cNvPr id="5" name="Oval 4">
              <a:extLst>
                <a:ext uri="{FF2B5EF4-FFF2-40B4-BE49-F238E27FC236}">
                  <a16:creationId xmlns:a16="http://schemas.microsoft.com/office/drawing/2014/main" id="{FDFAA36E-7ADF-DF18-57C4-FD982179BC71}"/>
                </a:ext>
              </a:extLst>
            </p:cNvPr>
            <p:cNvSpPr/>
            <p:nvPr/>
          </p:nvSpPr>
          <p:spPr>
            <a:xfrm>
              <a:off x="860339" y="1202499"/>
              <a:ext cx="676405" cy="6764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6" name="TextBox 5">
              <a:extLst>
                <a:ext uri="{FF2B5EF4-FFF2-40B4-BE49-F238E27FC236}">
                  <a16:creationId xmlns:a16="http://schemas.microsoft.com/office/drawing/2014/main" id="{DBFB4E65-5254-78F0-147B-1B1B37BD27E4}"/>
                </a:ext>
              </a:extLst>
            </p:cNvPr>
            <p:cNvSpPr txBox="1"/>
            <p:nvPr/>
          </p:nvSpPr>
          <p:spPr>
            <a:xfrm>
              <a:off x="1106964" y="1313195"/>
              <a:ext cx="108060" cy="430887"/>
            </a:xfrm>
            <a:prstGeom prst="rect">
              <a:avLst/>
            </a:prstGeom>
            <a:noFill/>
          </p:spPr>
          <p:txBody>
            <a:bodyPr wrap="square" lIns="0" tIns="0" rIns="0" bIns="0" rtlCol="0">
              <a:spAutoFit/>
            </a:bodyPr>
            <a:lstStyle/>
            <a:p>
              <a:pPr marL="0" indent="0" algn="l">
                <a:buFont typeface="Arial" panose="020B0604020202020204" pitchFamily="34" charset="0"/>
                <a:buNone/>
              </a:pPr>
              <a:r>
                <a:rPr lang="en-NP" sz="2800" b="1">
                  <a:solidFill>
                    <a:schemeClr val="bg1"/>
                  </a:solidFill>
                </a:rPr>
                <a:t>2</a:t>
              </a:r>
            </a:p>
          </p:txBody>
        </p:sp>
      </p:grpSp>
      <p:sp>
        <p:nvSpPr>
          <p:cNvPr id="9" name="TextBox 8">
            <a:extLst>
              <a:ext uri="{FF2B5EF4-FFF2-40B4-BE49-F238E27FC236}">
                <a16:creationId xmlns:a16="http://schemas.microsoft.com/office/drawing/2014/main" id="{872E7FB3-C47F-B35D-28EF-0A816B3B524E}"/>
              </a:ext>
            </a:extLst>
          </p:cNvPr>
          <p:cNvSpPr txBox="1"/>
          <p:nvPr/>
        </p:nvSpPr>
        <p:spPr>
          <a:xfrm>
            <a:off x="4553807" y="1205320"/>
            <a:ext cx="7028594" cy="400110"/>
          </a:xfrm>
          <a:prstGeom prst="rect">
            <a:avLst/>
          </a:prstGeom>
          <a:solidFill>
            <a:schemeClr val="tx2">
              <a:lumMod val="20000"/>
              <a:lumOff val="80000"/>
            </a:schemeClr>
          </a:solidFill>
        </p:spPr>
        <p:txBody>
          <a:bodyPr wrap="square">
            <a:spAutoFit/>
          </a:bodyPr>
          <a:lstStyle/>
          <a:p>
            <a:r>
              <a:rPr lang="en-US" sz="2000" b="1">
                <a:solidFill>
                  <a:schemeClr val="accent3">
                    <a:lumMod val="50000"/>
                  </a:schemeClr>
                </a:solidFill>
                <a:latin typeface="Gill Sans MT" panose="020B0502020104020203" pitchFamily="34" charset="77"/>
                <a:cs typeface="Arial" panose="020B0604020202020204" pitchFamily="34" charset="0"/>
              </a:rPr>
              <a:t>DECISION -/CMA.3</a:t>
            </a:r>
            <a:endParaRPr lang="en-NP" sz="2000" b="1">
              <a:solidFill>
                <a:schemeClr val="accent3">
                  <a:lumMod val="50000"/>
                </a:schemeClr>
              </a:solidFill>
              <a:latin typeface="Gill Sans MT" panose="020B0502020104020203" pitchFamily="34" charset="77"/>
              <a:cs typeface="Arial" panose="020B0604020202020204" pitchFamily="34" charset="0"/>
            </a:endParaRPr>
          </a:p>
        </p:txBody>
      </p:sp>
    </p:spTree>
    <p:extLst>
      <p:ext uri="{BB962C8B-B14F-4D97-AF65-F5344CB8AC3E}">
        <p14:creationId xmlns:p14="http://schemas.microsoft.com/office/powerpoint/2010/main" val="3363528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BA45-2BD0-6049-54B3-CC724AF2D3F2}"/>
              </a:ext>
            </a:extLst>
          </p:cNvPr>
          <p:cNvSpPr>
            <a:spLocks noGrp="1"/>
          </p:cNvSpPr>
          <p:nvPr>
            <p:ph type="title"/>
          </p:nvPr>
        </p:nvSpPr>
        <p:spPr>
          <a:xfrm>
            <a:off x="952610" y="257417"/>
            <a:ext cx="10847670" cy="492443"/>
          </a:xfrm>
        </p:spPr>
        <p:txBody>
          <a:bodyPr/>
          <a:lstStyle/>
          <a:p>
            <a:r>
              <a:rPr lang="en-US" sz="3200"/>
              <a:t>Santiago network Functions</a:t>
            </a:r>
            <a:endParaRPr lang="en-NP" sz="3200"/>
          </a:p>
        </p:txBody>
      </p:sp>
      <p:sp>
        <p:nvSpPr>
          <p:cNvPr id="4" name="Slide Number Placeholder 3">
            <a:extLst>
              <a:ext uri="{FF2B5EF4-FFF2-40B4-BE49-F238E27FC236}">
                <a16:creationId xmlns:a16="http://schemas.microsoft.com/office/drawing/2014/main" id="{843E69D0-AC6A-AAC1-2EE7-66B175205E3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775F9"/>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en-ID" sz="1000" b="1" i="0" u="none" strike="noStrike" kern="1200" cap="none" spc="0" normalizeH="0" baseline="0" noProof="0">
              <a:ln>
                <a:noFill/>
              </a:ln>
              <a:solidFill>
                <a:srgbClr val="1775F9"/>
              </a:solidFill>
              <a:effectLst/>
              <a:uLnTx/>
              <a:uFillTx/>
              <a:latin typeface="Roboto"/>
              <a:ea typeface="+mn-ea"/>
              <a:cs typeface="+mn-cs"/>
            </a:endParaRPr>
          </a:p>
        </p:txBody>
      </p:sp>
      <p:grpSp>
        <p:nvGrpSpPr>
          <p:cNvPr id="7" name="Group 6">
            <a:extLst>
              <a:ext uri="{FF2B5EF4-FFF2-40B4-BE49-F238E27FC236}">
                <a16:creationId xmlns:a16="http://schemas.microsoft.com/office/drawing/2014/main" id="{39B7417B-E59C-1B1B-EA8A-330375CB4A92}"/>
              </a:ext>
            </a:extLst>
          </p:cNvPr>
          <p:cNvGrpSpPr/>
          <p:nvPr/>
        </p:nvGrpSpPr>
        <p:grpSpPr>
          <a:xfrm>
            <a:off x="991701" y="1951711"/>
            <a:ext cx="2987651" cy="4256530"/>
            <a:chOff x="991701" y="1951711"/>
            <a:chExt cx="2987651" cy="4256530"/>
          </a:xfrm>
        </p:grpSpPr>
        <p:sp>
          <p:nvSpPr>
            <p:cNvPr id="3" name="Rounded Rectangle 2">
              <a:extLst>
                <a:ext uri="{FF2B5EF4-FFF2-40B4-BE49-F238E27FC236}">
                  <a16:creationId xmlns:a16="http://schemas.microsoft.com/office/drawing/2014/main" id="{EE3C8417-F7DC-6B68-10A2-A33F419DEB90}"/>
                </a:ext>
              </a:extLst>
            </p:cNvPr>
            <p:cNvSpPr/>
            <p:nvPr/>
          </p:nvSpPr>
          <p:spPr>
            <a:xfrm>
              <a:off x="991701" y="1951711"/>
              <a:ext cx="2908787" cy="4256530"/>
            </a:xfrm>
            <a:prstGeom prst="roundRec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16" name="TextBox 15">
              <a:extLst>
                <a:ext uri="{FF2B5EF4-FFF2-40B4-BE49-F238E27FC236}">
                  <a16:creationId xmlns:a16="http://schemas.microsoft.com/office/drawing/2014/main" id="{C8C1CE8F-B30E-3AFF-DF9C-ED9C8E746A5B}"/>
                </a:ext>
              </a:extLst>
            </p:cNvPr>
            <p:cNvSpPr txBox="1"/>
            <p:nvPr/>
          </p:nvSpPr>
          <p:spPr>
            <a:xfrm>
              <a:off x="1211428" y="3558269"/>
              <a:ext cx="2739348" cy="2308324"/>
            </a:xfrm>
            <a:prstGeom prst="rect">
              <a:avLst/>
            </a:prstGeom>
            <a:noFill/>
          </p:spPr>
          <p:txBody>
            <a:bodyPr wrap="square">
              <a:spAutoFit/>
            </a:bodyPr>
            <a:lstStyle/>
            <a:p>
              <a:r>
                <a:rPr lang="en-US" b="1" i="1">
                  <a:solidFill>
                    <a:schemeClr val="accent1"/>
                  </a:solidFill>
                  <a:effectLst/>
                  <a:latin typeface="Georgia" panose="02040502050405020303" pitchFamily="18" charset="0"/>
                </a:rPr>
                <a:t>Assist developing countries </a:t>
              </a:r>
              <a:r>
                <a:rPr lang="en-US" i="1">
                  <a:effectLst/>
                  <a:latin typeface="Georgia" panose="02040502050405020303" pitchFamily="18" charset="0"/>
                </a:rPr>
                <a:t>as they implement relevant approaches to averting, minimizing and addressing loss and damage (9b), in the following: </a:t>
              </a:r>
              <a:endParaRPr lang="en-US" sz="4800" b="1" i="1">
                <a:solidFill>
                  <a:schemeClr val="accent3">
                    <a:lumMod val="50000"/>
                  </a:schemeClr>
                </a:solidFill>
                <a:latin typeface="Georgia" panose="02040502050405020303" pitchFamily="18" charset="0"/>
              </a:endParaRPr>
            </a:p>
          </p:txBody>
        </p:sp>
        <p:sp>
          <p:nvSpPr>
            <p:cNvPr id="17" name="TextBox 16">
              <a:extLst>
                <a:ext uri="{FF2B5EF4-FFF2-40B4-BE49-F238E27FC236}">
                  <a16:creationId xmlns:a16="http://schemas.microsoft.com/office/drawing/2014/main" id="{85851039-8417-3AD6-DA46-F4006281DDE2}"/>
                </a:ext>
              </a:extLst>
            </p:cNvPr>
            <p:cNvSpPr txBox="1"/>
            <p:nvPr/>
          </p:nvSpPr>
          <p:spPr>
            <a:xfrm>
              <a:off x="1240004" y="2355937"/>
              <a:ext cx="2739348" cy="1107996"/>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b="1">
                  <a:solidFill>
                    <a:schemeClr val="accent1"/>
                  </a:solidFill>
                  <a:latin typeface="Gill Sans MT" panose="020B0502020104020203" pitchFamily="34" charset="77"/>
                </a:rPr>
                <a:t>Providers of technical assistance</a:t>
              </a:r>
              <a:endParaRPr lang="en-NP" sz="2400" b="1">
                <a:solidFill>
                  <a:schemeClr val="accent1"/>
                </a:solidFill>
                <a:latin typeface="Gill Sans MT" panose="020B0502020104020203" pitchFamily="34" charset="77"/>
              </a:endParaRPr>
            </a:p>
          </p:txBody>
        </p:sp>
      </p:grpSp>
      <p:cxnSp>
        <p:nvCxnSpPr>
          <p:cNvPr id="42" name="Straight Connector 41">
            <a:extLst>
              <a:ext uri="{FF2B5EF4-FFF2-40B4-BE49-F238E27FC236}">
                <a16:creationId xmlns:a16="http://schemas.microsoft.com/office/drawing/2014/main" id="{986AB37E-FE95-DD1E-0943-910A107A9C15}"/>
              </a:ext>
            </a:extLst>
          </p:cNvPr>
          <p:cNvCxnSpPr>
            <a:cxnSpLocks/>
          </p:cNvCxnSpPr>
          <p:nvPr/>
        </p:nvCxnSpPr>
        <p:spPr>
          <a:xfrm>
            <a:off x="4213504" y="1035892"/>
            <a:ext cx="0" cy="5500689"/>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465AA631-9D2E-58C5-8EAF-81ED5694C9ED}"/>
              </a:ext>
            </a:extLst>
          </p:cNvPr>
          <p:cNvGrpSpPr/>
          <p:nvPr/>
        </p:nvGrpSpPr>
        <p:grpSpPr>
          <a:xfrm>
            <a:off x="3973116" y="1711560"/>
            <a:ext cx="416250" cy="416250"/>
            <a:chOff x="5056213" y="1898329"/>
            <a:chExt cx="609431" cy="609431"/>
          </a:xfrm>
        </p:grpSpPr>
        <p:sp>
          <p:nvSpPr>
            <p:cNvPr id="44" name="Oval 43">
              <a:extLst>
                <a:ext uri="{FF2B5EF4-FFF2-40B4-BE49-F238E27FC236}">
                  <a16:creationId xmlns:a16="http://schemas.microsoft.com/office/drawing/2014/main" id="{9359F63C-6C53-0EC2-AD0E-78E2E341B96F}"/>
                </a:ext>
              </a:extLst>
            </p:cNvPr>
            <p:cNvSpPr/>
            <p:nvPr/>
          </p:nvSpPr>
          <p:spPr>
            <a:xfrm>
              <a:off x="5056213" y="1898329"/>
              <a:ext cx="609431" cy="6094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grpSp>
          <p:nvGrpSpPr>
            <p:cNvPr id="50" name="Group 49">
              <a:extLst>
                <a:ext uri="{FF2B5EF4-FFF2-40B4-BE49-F238E27FC236}">
                  <a16:creationId xmlns:a16="http://schemas.microsoft.com/office/drawing/2014/main" id="{73F17A66-9136-7FBA-1F3D-D667FA54FF6B}"/>
                </a:ext>
              </a:extLst>
            </p:cNvPr>
            <p:cNvGrpSpPr/>
            <p:nvPr/>
          </p:nvGrpSpPr>
          <p:grpSpPr>
            <a:xfrm>
              <a:off x="5159013" y="2046286"/>
              <a:ext cx="403829" cy="313515"/>
              <a:chOff x="7482871" y="1951711"/>
              <a:chExt cx="403829" cy="313515"/>
            </a:xfrm>
          </p:grpSpPr>
          <p:sp>
            <p:nvSpPr>
              <p:cNvPr id="46" name="Chevron 45">
                <a:extLst>
                  <a:ext uri="{FF2B5EF4-FFF2-40B4-BE49-F238E27FC236}">
                    <a16:creationId xmlns:a16="http://schemas.microsoft.com/office/drawing/2014/main" id="{5726AD85-7977-B84E-4FC6-D13827BFE682}"/>
                  </a:ext>
                </a:extLst>
              </p:cNvPr>
              <p:cNvSpPr/>
              <p:nvPr/>
            </p:nvSpPr>
            <p:spPr>
              <a:xfrm>
                <a:off x="7600950" y="1951711"/>
                <a:ext cx="285750" cy="313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sp>
            <p:nvSpPr>
              <p:cNvPr id="48" name="Chevron 47">
                <a:extLst>
                  <a:ext uri="{FF2B5EF4-FFF2-40B4-BE49-F238E27FC236}">
                    <a16:creationId xmlns:a16="http://schemas.microsoft.com/office/drawing/2014/main" id="{861BE067-03C7-0A24-5AEB-1DEB7FF6DFD2}"/>
                  </a:ext>
                </a:extLst>
              </p:cNvPr>
              <p:cNvSpPr/>
              <p:nvPr/>
            </p:nvSpPr>
            <p:spPr>
              <a:xfrm>
                <a:off x="7482871" y="1978916"/>
                <a:ext cx="236157" cy="259104"/>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grpSp>
      </p:grpSp>
      <p:sp>
        <p:nvSpPr>
          <p:cNvPr id="55" name="TextBox 54">
            <a:extLst>
              <a:ext uri="{FF2B5EF4-FFF2-40B4-BE49-F238E27FC236}">
                <a16:creationId xmlns:a16="http://schemas.microsoft.com/office/drawing/2014/main" id="{B268851B-EEB1-6865-ED38-A63788458A6E}"/>
              </a:ext>
            </a:extLst>
          </p:cNvPr>
          <p:cNvSpPr txBox="1"/>
          <p:nvPr/>
        </p:nvSpPr>
        <p:spPr>
          <a:xfrm>
            <a:off x="4553397" y="1951711"/>
            <a:ext cx="4834443" cy="3785652"/>
          </a:xfrm>
          <a:prstGeom prst="rect">
            <a:avLst/>
          </a:prstGeom>
          <a:noFill/>
        </p:spPr>
        <p:txBody>
          <a:bodyPr wrap="square">
            <a:spAutoFit/>
          </a:bodyPr>
          <a:lstStyle/>
          <a:p>
            <a:pPr>
              <a:spcBef>
                <a:spcPts val="400"/>
              </a:spcBef>
              <a:spcAft>
                <a:spcPts val="400"/>
              </a:spcAft>
            </a:pPr>
            <a:r>
              <a:rPr lang="en-US" sz="2000">
                <a:effectLst/>
                <a:latin typeface="Arial" panose="020B0604020202020204" pitchFamily="34" charset="0"/>
                <a:cs typeface="Arial" panose="020B0604020202020204" pitchFamily="34" charset="0"/>
              </a:rPr>
              <a:t>9(b) (i) Identifying, prioritizing and communicating technical assistance needs and priorities; </a:t>
            </a:r>
          </a:p>
          <a:p>
            <a:pPr>
              <a:spcBef>
                <a:spcPts val="400"/>
              </a:spcBef>
              <a:spcAft>
                <a:spcPts val="400"/>
              </a:spcAft>
            </a:pPr>
            <a:r>
              <a:rPr lang="en-US" sz="2000">
                <a:effectLst/>
                <a:latin typeface="Arial" panose="020B0604020202020204" pitchFamily="34" charset="0"/>
                <a:cs typeface="Arial" panose="020B0604020202020204" pitchFamily="34" charset="0"/>
              </a:rPr>
              <a:t>9(b) (ii) Identifying types of relevant technical assistance; </a:t>
            </a:r>
            <a:endParaRPr lang="en-US" sz="2000">
              <a:latin typeface="Arial" panose="020B0604020202020204" pitchFamily="34" charset="0"/>
              <a:cs typeface="Arial" panose="020B0604020202020204" pitchFamily="34" charset="0"/>
            </a:endParaRPr>
          </a:p>
          <a:p>
            <a:pPr>
              <a:spcBef>
                <a:spcPts val="400"/>
              </a:spcBef>
              <a:spcAft>
                <a:spcPts val="400"/>
              </a:spcAft>
            </a:pPr>
            <a:r>
              <a:rPr lang="en-US" sz="2000">
                <a:latin typeface="Arial" panose="020B0604020202020204" pitchFamily="34" charset="0"/>
                <a:cs typeface="Arial" panose="020B0604020202020204" pitchFamily="34" charset="0"/>
              </a:rPr>
              <a:t>9 (b) (iii) </a:t>
            </a:r>
            <a:r>
              <a:rPr lang="en-US" sz="2000">
                <a:effectLst/>
                <a:latin typeface="Arial" panose="020B0604020202020204" pitchFamily="34" charset="0"/>
                <a:cs typeface="Arial" panose="020B0604020202020204" pitchFamily="34" charset="0"/>
              </a:rPr>
              <a:t>Actively connecting those seeking technical assistance with best suited organizations, bodies, networks and experts;</a:t>
            </a:r>
          </a:p>
          <a:p>
            <a:pPr>
              <a:spcBef>
                <a:spcPts val="400"/>
              </a:spcBef>
              <a:spcAft>
                <a:spcPts val="400"/>
              </a:spcAft>
            </a:pPr>
            <a:r>
              <a:rPr lang="en-US" sz="2000">
                <a:effectLst/>
                <a:latin typeface="Arial" panose="020B0604020202020204" pitchFamily="34" charset="0"/>
                <a:cs typeface="Arial" panose="020B0604020202020204" pitchFamily="34" charset="0"/>
              </a:rPr>
              <a:t>9(b) (iv) Accessing technical assistance available </a:t>
            </a:r>
            <a:r>
              <a:rPr lang="en-US" sz="2000" i="1">
                <a:effectLst/>
                <a:latin typeface="Arial" panose="020B0604020202020204" pitchFamily="34" charset="0"/>
                <a:cs typeface="Arial" panose="020B0604020202020204" pitchFamily="34" charset="0"/>
              </a:rPr>
              <a:t>under the network;</a:t>
            </a:r>
            <a:r>
              <a:rPr lang="en-US" sz="2000">
                <a:effectLst/>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59EB64B-DAA4-CC4E-6C60-11C37A23BF0D}"/>
              </a:ext>
            </a:extLst>
          </p:cNvPr>
          <p:cNvGrpSpPr/>
          <p:nvPr/>
        </p:nvGrpSpPr>
        <p:grpSpPr>
          <a:xfrm>
            <a:off x="745075" y="1723643"/>
            <a:ext cx="676405" cy="676405"/>
            <a:chOff x="860339" y="1202499"/>
            <a:chExt cx="676405" cy="676405"/>
          </a:xfrm>
        </p:grpSpPr>
        <p:sp>
          <p:nvSpPr>
            <p:cNvPr id="5" name="Oval 4">
              <a:extLst>
                <a:ext uri="{FF2B5EF4-FFF2-40B4-BE49-F238E27FC236}">
                  <a16:creationId xmlns:a16="http://schemas.microsoft.com/office/drawing/2014/main" id="{FDFAA36E-7ADF-DF18-57C4-FD982179BC71}"/>
                </a:ext>
              </a:extLst>
            </p:cNvPr>
            <p:cNvSpPr/>
            <p:nvPr/>
          </p:nvSpPr>
          <p:spPr>
            <a:xfrm>
              <a:off x="860339" y="1202499"/>
              <a:ext cx="676405" cy="6764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6" name="TextBox 5">
              <a:extLst>
                <a:ext uri="{FF2B5EF4-FFF2-40B4-BE49-F238E27FC236}">
                  <a16:creationId xmlns:a16="http://schemas.microsoft.com/office/drawing/2014/main" id="{DBFB4E65-5254-78F0-147B-1B1B37BD27E4}"/>
                </a:ext>
              </a:extLst>
            </p:cNvPr>
            <p:cNvSpPr txBox="1"/>
            <p:nvPr/>
          </p:nvSpPr>
          <p:spPr>
            <a:xfrm>
              <a:off x="1106964" y="1313195"/>
              <a:ext cx="108060" cy="430887"/>
            </a:xfrm>
            <a:prstGeom prst="rect">
              <a:avLst/>
            </a:prstGeom>
            <a:noFill/>
          </p:spPr>
          <p:txBody>
            <a:bodyPr wrap="square" lIns="0" tIns="0" rIns="0" bIns="0" rtlCol="0">
              <a:spAutoFit/>
            </a:bodyPr>
            <a:lstStyle/>
            <a:p>
              <a:pPr marL="0" indent="0" algn="l">
                <a:buFont typeface="Arial" panose="020B0604020202020204" pitchFamily="34" charset="0"/>
                <a:buNone/>
              </a:pPr>
              <a:r>
                <a:rPr lang="en-NP" sz="2800" b="1">
                  <a:solidFill>
                    <a:schemeClr val="bg1"/>
                  </a:solidFill>
                </a:rPr>
                <a:t>3</a:t>
              </a:r>
            </a:p>
          </p:txBody>
        </p:sp>
      </p:grpSp>
      <p:sp>
        <p:nvSpPr>
          <p:cNvPr id="9" name="TextBox 8">
            <a:extLst>
              <a:ext uri="{FF2B5EF4-FFF2-40B4-BE49-F238E27FC236}">
                <a16:creationId xmlns:a16="http://schemas.microsoft.com/office/drawing/2014/main" id="{872E7FB3-C47F-B35D-28EF-0A816B3B524E}"/>
              </a:ext>
            </a:extLst>
          </p:cNvPr>
          <p:cNvSpPr txBox="1"/>
          <p:nvPr/>
        </p:nvSpPr>
        <p:spPr>
          <a:xfrm>
            <a:off x="4551711" y="1523588"/>
            <a:ext cx="4834444" cy="400110"/>
          </a:xfrm>
          <a:prstGeom prst="rect">
            <a:avLst/>
          </a:prstGeom>
          <a:solidFill>
            <a:schemeClr val="tx2">
              <a:lumMod val="20000"/>
              <a:lumOff val="80000"/>
            </a:schemeClr>
          </a:solidFill>
        </p:spPr>
        <p:txBody>
          <a:bodyPr wrap="square">
            <a:spAutoFit/>
          </a:bodyPr>
          <a:lstStyle/>
          <a:p>
            <a:r>
              <a:rPr lang="en-US" sz="2000" b="1">
                <a:solidFill>
                  <a:schemeClr val="accent3">
                    <a:lumMod val="50000"/>
                  </a:schemeClr>
                </a:solidFill>
                <a:latin typeface="Gill Sans MT" panose="020B0502020104020203" pitchFamily="34" charset="77"/>
                <a:cs typeface="Arial" panose="020B0604020202020204" pitchFamily="34" charset="0"/>
              </a:rPr>
              <a:t>DECISION -/CMA.3</a:t>
            </a:r>
            <a:endParaRPr lang="en-NP" sz="2000" b="1">
              <a:solidFill>
                <a:schemeClr val="accent3">
                  <a:lumMod val="50000"/>
                </a:schemeClr>
              </a:solidFill>
              <a:latin typeface="Gill Sans MT" panose="020B0502020104020203" pitchFamily="34" charset="77"/>
              <a:cs typeface="Arial" panose="020B0604020202020204" pitchFamily="34" charset="0"/>
            </a:endParaRPr>
          </a:p>
        </p:txBody>
      </p:sp>
      <p:sp>
        <p:nvSpPr>
          <p:cNvPr id="15" name="TextBox 14">
            <a:extLst>
              <a:ext uri="{FF2B5EF4-FFF2-40B4-BE49-F238E27FC236}">
                <a16:creationId xmlns:a16="http://schemas.microsoft.com/office/drawing/2014/main" id="{65C28267-A6BB-F6C6-13AE-38E0C02C91EE}"/>
              </a:ext>
            </a:extLst>
          </p:cNvPr>
          <p:cNvSpPr txBox="1"/>
          <p:nvPr/>
        </p:nvSpPr>
        <p:spPr>
          <a:xfrm>
            <a:off x="10163916" y="1866413"/>
            <a:ext cx="1927762" cy="1231106"/>
          </a:xfrm>
          <a:prstGeom prst="rect">
            <a:avLst/>
          </a:prstGeom>
          <a:noFill/>
        </p:spPr>
        <p:txBody>
          <a:bodyPr wrap="square" lIns="0" tIns="0" rIns="0" bIns="0" rtlCol="0">
            <a:spAutoFit/>
          </a:bodyPr>
          <a:lstStyle/>
          <a:p>
            <a:pPr marL="0" indent="0" algn="l">
              <a:buFont typeface="Arial" panose="020B0604020202020204" pitchFamily="34" charset="0"/>
              <a:buNone/>
            </a:pPr>
            <a:r>
              <a:rPr lang="en-NP" sz="2000" b="1">
                <a:solidFill>
                  <a:schemeClr val="accent1">
                    <a:lumMod val="75000"/>
                  </a:schemeClr>
                </a:solidFill>
                <a:latin typeface="Gill Sans MT" panose="020B0502020104020203" pitchFamily="34" charset="77"/>
              </a:rPr>
              <a:t>Through the </a:t>
            </a:r>
            <a:r>
              <a:rPr lang="en-US" sz="2000" b="1">
                <a:solidFill>
                  <a:schemeClr val="accent1">
                    <a:lumMod val="75000"/>
                  </a:schemeClr>
                </a:solidFill>
                <a:latin typeface="Gill Sans MT" panose="020B0502020104020203" pitchFamily="34" charset="77"/>
              </a:rPr>
              <a:t>Santiago network</a:t>
            </a:r>
            <a:r>
              <a:rPr lang="en-NP" sz="2000" b="1">
                <a:solidFill>
                  <a:schemeClr val="accent1">
                    <a:lumMod val="75000"/>
                  </a:schemeClr>
                </a:solidFill>
                <a:latin typeface="Gill Sans MT" panose="020B0502020104020203" pitchFamily="34" charset="77"/>
              </a:rPr>
              <a:t> Secretariat</a:t>
            </a:r>
          </a:p>
        </p:txBody>
      </p:sp>
      <p:cxnSp>
        <p:nvCxnSpPr>
          <p:cNvPr id="20" name="Straight Connector 19">
            <a:extLst>
              <a:ext uri="{FF2B5EF4-FFF2-40B4-BE49-F238E27FC236}">
                <a16:creationId xmlns:a16="http://schemas.microsoft.com/office/drawing/2014/main" id="{D1417931-2A19-333B-D1A2-03D71965221A}"/>
              </a:ext>
            </a:extLst>
          </p:cNvPr>
          <p:cNvCxnSpPr>
            <a:cxnSpLocks/>
          </p:cNvCxnSpPr>
          <p:nvPr/>
        </p:nvCxnSpPr>
        <p:spPr>
          <a:xfrm>
            <a:off x="9783278" y="1033825"/>
            <a:ext cx="0" cy="5500689"/>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13C9384-4C1C-7735-2BEA-7C88D8A31895}"/>
              </a:ext>
            </a:extLst>
          </p:cNvPr>
          <p:cNvGrpSpPr/>
          <p:nvPr/>
        </p:nvGrpSpPr>
        <p:grpSpPr>
          <a:xfrm rot="10800000">
            <a:off x="9522078" y="1688681"/>
            <a:ext cx="457875" cy="457875"/>
            <a:chOff x="5056213" y="1898329"/>
            <a:chExt cx="609431" cy="609431"/>
          </a:xfrm>
        </p:grpSpPr>
        <p:sp>
          <p:nvSpPr>
            <p:cNvPr id="22" name="Oval 21">
              <a:extLst>
                <a:ext uri="{FF2B5EF4-FFF2-40B4-BE49-F238E27FC236}">
                  <a16:creationId xmlns:a16="http://schemas.microsoft.com/office/drawing/2014/main" id="{F2B716A5-6084-2275-83D3-855B549CAA30}"/>
                </a:ext>
              </a:extLst>
            </p:cNvPr>
            <p:cNvSpPr/>
            <p:nvPr/>
          </p:nvSpPr>
          <p:spPr>
            <a:xfrm>
              <a:off x="5056213" y="1898329"/>
              <a:ext cx="609431" cy="6094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grpSp>
          <p:nvGrpSpPr>
            <p:cNvPr id="23" name="Group 22">
              <a:extLst>
                <a:ext uri="{FF2B5EF4-FFF2-40B4-BE49-F238E27FC236}">
                  <a16:creationId xmlns:a16="http://schemas.microsoft.com/office/drawing/2014/main" id="{BA7D3D87-11B5-0F1D-3E17-EBA735BD487C}"/>
                </a:ext>
              </a:extLst>
            </p:cNvPr>
            <p:cNvGrpSpPr/>
            <p:nvPr/>
          </p:nvGrpSpPr>
          <p:grpSpPr>
            <a:xfrm>
              <a:off x="5159013" y="2046286"/>
              <a:ext cx="403829" cy="313515"/>
              <a:chOff x="7482871" y="1951711"/>
              <a:chExt cx="403829" cy="313515"/>
            </a:xfrm>
          </p:grpSpPr>
          <p:sp>
            <p:nvSpPr>
              <p:cNvPr id="24" name="Chevron 23">
                <a:extLst>
                  <a:ext uri="{FF2B5EF4-FFF2-40B4-BE49-F238E27FC236}">
                    <a16:creationId xmlns:a16="http://schemas.microsoft.com/office/drawing/2014/main" id="{AF6F35E0-7BE0-B2AA-6E01-4B3283D57C5E}"/>
                  </a:ext>
                </a:extLst>
              </p:cNvPr>
              <p:cNvSpPr/>
              <p:nvPr/>
            </p:nvSpPr>
            <p:spPr>
              <a:xfrm>
                <a:off x="7600950" y="1951711"/>
                <a:ext cx="285750" cy="313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sp>
            <p:nvSpPr>
              <p:cNvPr id="25" name="Chevron 24">
                <a:extLst>
                  <a:ext uri="{FF2B5EF4-FFF2-40B4-BE49-F238E27FC236}">
                    <a16:creationId xmlns:a16="http://schemas.microsoft.com/office/drawing/2014/main" id="{2E001FE7-3D78-FDB7-750D-95C83D3EEF99}"/>
                  </a:ext>
                </a:extLst>
              </p:cNvPr>
              <p:cNvSpPr/>
              <p:nvPr/>
            </p:nvSpPr>
            <p:spPr>
              <a:xfrm>
                <a:off x="7482871" y="1978916"/>
                <a:ext cx="236157" cy="259104"/>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grpSp>
      </p:grpSp>
    </p:spTree>
    <p:extLst>
      <p:ext uri="{BB962C8B-B14F-4D97-AF65-F5344CB8AC3E}">
        <p14:creationId xmlns:p14="http://schemas.microsoft.com/office/powerpoint/2010/main" val="1932160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BA45-2BD0-6049-54B3-CC724AF2D3F2}"/>
              </a:ext>
            </a:extLst>
          </p:cNvPr>
          <p:cNvSpPr>
            <a:spLocks noGrp="1"/>
          </p:cNvSpPr>
          <p:nvPr>
            <p:ph type="title"/>
          </p:nvPr>
        </p:nvSpPr>
        <p:spPr>
          <a:xfrm>
            <a:off x="952610" y="257417"/>
            <a:ext cx="10847670" cy="492443"/>
          </a:xfrm>
        </p:spPr>
        <p:txBody>
          <a:bodyPr/>
          <a:lstStyle/>
          <a:p>
            <a:r>
              <a:rPr lang="en-US" sz="3200"/>
              <a:t>Santiago network Functions</a:t>
            </a:r>
            <a:endParaRPr lang="en-NP" sz="3200"/>
          </a:p>
        </p:txBody>
      </p:sp>
      <p:sp>
        <p:nvSpPr>
          <p:cNvPr id="4" name="Slide Number Placeholder 3">
            <a:extLst>
              <a:ext uri="{FF2B5EF4-FFF2-40B4-BE49-F238E27FC236}">
                <a16:creationId xmlns:a16="http://schemas.microsoft.com/office/drawing/2014/main" id="{843E69D0-AC6A-AAC1-2EE7-66B175205E3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775F9"/>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en-ID" sz="1000" b="1" i="0" u="none" strike="noStrike" kern="1200" cap="none" spc="0" normalizeH="0" baseline="0" noProof="0">
              <a:ln>
                <a:noFill/>
              </a:ln>
              <a:solidFill>
                <a:srgbClr val="1775F9"/>
              </a:solidFill>
              <a:effectLst/>
              <a:uLnTx/>
              <a:uFillTx/>
              <a:latin typeface="Roboto"/>
              <a:ea typeface="+mn-ea"/>
              <a:cs typeface="+mn-cs"/>
            </a:endParaRPr>
          </a:p>
        </p:txBody>
      </p:sp>
      <p:grpSp>
        <p:nvGrpSpPr>
          <p:cNvPr id="7" name="Group 6">
            <a:extLst>
              <a:ext uri="{FF2B5EF4-FFF2-40B4-BE49-F238E27FC236}">
                <a16:creationId xmlns:a16="http://schemas.microsoft.com/office/drawing/2014/main" id="{39B7417B-E59C-1B1B-EA8A-330375CB4A92}"/>
              </a:ext>
            </a:extLst>
          </p:cNvPr>
          <p:cNvGrpSpPr/>
          <p:nvPr/>
        </p:nvGrpSpPr>
        <p:grpSpPr>
          <a:xfrm>
            <a:off x="991701" y="1951711"/>
            <a:ext cx="2908787" cy="4256530"/>
            <a:chOff x="991701" y="1951711"/>
            <a:chExt cx="2908787" cy="4256530"/>
          </a:xfrm>
        </p:grpSpPr>
        <p:sp>
          <p:nvSpPr>
            <p:cNvPr id="3" name="Rounded Rectangle 2">
              <a:extLst>
                <a:ext uri="{FF2B5EF4-FFF2-40B4-BE49-F238E27FC236}">
                  <a16:creationId xmlns:a16="http://schemas.microsoft.com/office/drawing/2014/main" id="{EE3C8417-F7DC-6B68-10A2-A33F419DEB90}"/>
                </a:ext>
              </a:extLst>
            </p:cNvPr>
            <p:cNvSpPr/>
            <p:nvPr/>
          </p:nvSpPr>
          <p:spPr>
            <a:xfrm>
              <a:off x="991701" y="1951711"/>
              <a:ext cx="2908787" cy="4256530"/>
            </a:xfrm>
            <a:prstGeom prst="roundRect">
              <a:avLst/>
            </a:prstGeom>
            <a:solidFill>
              <a:schemeClr val="bg1">
                <a:lumMod val="95000"/>
              </a:schemeClr>
            </a:solidFill>
            <a:ln w="19050">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17" name="TextBox 16">
              <a:extLst>
                <a:ext uri="{FF2B5EF4-FFF2-40B4-BE49-F238E27FC236}">
                  <a16:creationId xmlns:a16="http://schemas.microsoft.com/office/drawing/2014/main" id="{85851039-8417-3AD6-DA46-F4006281DDE2}"/>
                </a:ext>
              </a:extLst>
            </p:cNvPr>
            <p:cNvSpPr txBox="1"/>
            <p:nvPr/>
          </p:nvSpPr>
          <p:spPr>
            <a:xfrm>
              <a:off x="1083277" y="2510744"/>
              <a:ext cx="2755469" cy="2954655"/>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b="1">
                  <a:solidFill>
                    <a:schemeClr val="accent1"/>
                  </a:solidFill>
                  <a:latin typeface="Gill Sans MT" panose="020B0502020104020203" pitchFamily="34" charset="77"/>
                </a:rPr>
                <a:t>Structure to manage the interface between the countries and providers of technical assistance </a:t>
              </a:r>
              <a:r>
                <a:rPr lang="en-US" sz="2400" i="1">
                  <a:solidFill>
                    <a:schemeClr val="tx1">
                      <a:lumMod val="65000"/>
                      <a:lumOff val="35000"/>
                    </a:schemeClr>
                  </a:solidFill>
                  <a:latin typeface="Gill Sans MT" panose="020B0502020104020203" pitchFamily="34" charset="77"/>
                </a:rPr>
                <a:t>(Institutional structure )</a:t>
              </a:r>
              <a:endParaRPr lang="en-NP" sz="2400" i="1">
                <a:solidFill>
                  <a:schemeClr val="tx1">
                    <a:lumMod val="65000"/>
                    <a:lumOff val="35000"/>
                  </a:schemeClr>
                </a:solidFill>
                <a:latin typeface="Gill Sans MT" panose="020B0502020104020203" pitchFamily="34" charset="77"/>
              </a:endParaRPr>
            </a:p>
          </p:txBody>
        </p:sp>
      </p:grpSp>
      <p:cxnSp>
        <p:nvCxnSpPr>
          <p:cNvPr id="42" name="Straight Connector 41">
            <a:extLst>
              <a:ext uri="{FF2B5EF4-FFF2-40B4-BE49-F238E27FC236}">
                <a16:creationId xmlns:a16="http://schemas.microsoft.com/office/drawing/2014/main" id="{986AB37E-FE95-DD1E-0943-910A107A9C15}"/>
              </a:ext>
            </a:extLst>
          </p:cNvPr>
          <p:cNvCxnSpPr>
            <a:cxnSpLocks/>
          </p:cNvCxnSpPr>
          <p:nvPr/>
        </p:nvCxnSpPr>
        <p:spPr>
          <a:xfrm>
            <a:off x="4053084" y="1035892"/>
            <a:ext cx="0" cy="5500689"/>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465AA631-9D2E-58C5-8EAF-81ED5694C9ED}"/>
              </a:ext>
            </a:extLst>
          </p:cNvPr>
          <p:cNvGrpSpPr/>
          <p:nvPr/>
        </p:nvGrpSpPr>
        <p:grpSpPr>
          <a:xfrm>
            <a:off x="3791884" y="1690748"/>
            <a:ext cx="457875" cy="457875"/>
            <a:chOff x="5056213" y="1898329"/>
            <a:chExt cx="609431" cy="609431"/>
          </a:xfrm>
        </p:grpSpPr>
        <p:sp>
          <p:nvSpPr>
            <p:cNvPr id="44" name="Oval 43">
              <a:extLst>
                <a:ext uri="{FF2B5EF4-FFF2-40B4-BE49-F238E27FC236}">
                  <a16:creationId xmlns:a16="http://schemas.microsoft.com/office/drawing/2014/main" id="{9359F63C-6C53-0EC2-AD0E-78E2E341B96F}"/>
                </a:ext>
              </a:extLst>
            </p:cNvPr>
            <p:cNvSpPr/>
            <p:nvPr/>
          </p:nvSpPr>
          <p:spPr>
            <a:xfrm>
              <a:off x="5056213" y="1898329"/>
              <a:ext cx="609431" cy="6094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grpSp>
          <p:nvGrpSpPr>
            <p:cNvPr id="50" name="Group 49">
              <a:extLst>
                <a:ext uri="{FF2B5EF4-FFF2-40B4-BE49-F238E27FC236}">
                  <a16:creationId xmlns:a16="http://schemas.microsoft.com/office/drawing/2014/main" id="{73F17A66-9136-7FBA-1F3D-D667FA54FF6B}"/>
                </a:ext>
              </a:extLst>
            </p:cNvPr>
            <p:cNvGrpSpPr/>
            <p:nvPr/>
          </p:nvGrpSpPr>
          <p:grpSpPr>
            <a:xfrm>
              <a:off x="5159013" y="2046286"/>
              <a:ext cx="403829" cy="313515"/>
              <a:chOff x="7482871" y="1951711"/>
              <a:chExt cx="403829" cy="313515"/>
            </a:xfrm>
          </p:grpSpPr>
          <p:sp>
            <p:nvSpPr>
              <p:cNvPr id="46" name="Chevron 45">
                <a:extLst>
                  <a:ext uri="{FF2B5EF4-FFF2-40B4-BE49-F238E27FC236}">
                    <a16:creationId xmlns:a16="http://schemas.microsoft.com/office/drawing/2014/main" id="{5726AD85-7977-B84E-4FC6-D13827BFE682}"/>
                  </a:ext>
                </a:extLst>
              </p:cNvPr>
              <p:cNvSpPr/>
              <p:nvPr/>
            </p:nvSpPr>
            <p:spPr>
              <a:xfrm>
                <a:off x="7600950" y="1951711"/>
                <a:ext cx="285750" cy="313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sp>
            <p:nvSpPr>
              <p:cNvPr id="48" name="Chevron 47">
                <a:extLst>
                  <a:ext uri="{FF2B5EF4-FFF2-40B4-BE49-F238E27FC236}">
                    <a16:creationId xmlns:a16="http://schemas.microsoft.com/office/drawing/2014/main" id="{861BE067-03C7-0A24-5AEB-1DEB7FF6DFD2}"/>
                  </a:ext>
                </a:extLst>
              </p:cNvPr>
              <p:cNvSpPr/>
              <p:nvPr/>
            </p:nvSpPr>
            <p:spPr>
              <a:xfrm>
                <a:off x="7482871" y="1978916"/>
                <a:ext cx="236157" cy="259104"/>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grpSp>
      </p:grpSp>
      <p:sp>
        <p:nvSpPr>
          <p:cNvPr id="55" name="TextBox 54">
            <a:extLst>
              <a:ext uri="{FF2B5EF4-FFF2-40B4-BE49-F238E27FC236}">
                <a16:creationId xmlns:a16="http://schemas.microsoft.com/office/drawing/2014/main" id="{B268851B-EEB1-6865-ED38-A63788458A6E}"/>
              </a:ext>
            </a:extLst>
          </p:cNvPr>
          <p:cNvSpPr txBox="1"/>
          <p:nvPr/>
        </p:nvSpPr>
        <p:spPr>
          <a:xfrm>
            <a:off x="4314788" y="1400993"/>
            <a:ext cx="5140211" cy="7073731"/>
          </a:xfrm>
          <a:prstGeom prst="rect">
            <a:avLst/>
          </a:prstGeom>
          <a:noFill/>
        </p:spPr>
        <p:txBody>
          <a:bodyPr wrap="square">
            <a:spAutoFit/>
          </a:bodyPr>
          <a:lstStyle/>
          <a:p>
            <a:r>
              <a:rPr lang="en-US" sz="1500" b="1">
                <a:solidFill>
                  <a:schemeClr val="tx1">
                    <a:lumMod val="65000"/>
                    <a:lumOff val="35000"/>
                  </a:schemeClr>
                </a:solidFill>
                <a:effectLst/>
                <a:latin typeface="Arial" panose="020B0604020202020204" pitchFamily="34" charset="0"/>
                <a:cs typeface="Arial" panose="020B0604020202020204" pitchFamily="34" charset="0"/>
              </a:rPr>
              <a:t>9(c) </a:t>
            </a:r>
            <a:r>
              <a:rPr lang="en-US" sz="1500">
                <a:solidFill>
                  <a:schemeClr val="tx1">
                    <a:lumMod val="65000"/>
                    <a:lumOff val="35000"/>
                  </a:schemeClr>
                </a:solidFill>
                <a:effectLst/>
                <a:latin typeface="Arial" panose="020B0604020202020204" pitchFamily="34" charset="0"/>
                <a:cs typeface="Arial" panose="020B0604020202020204" pitchFamily="34" charset="0"/>
              </a:rPr>
              <a:t>Facilitating the consideration of a wide range of topics relevant to averting, minimizing and addressing loss and damage approaches</a:t>
            </a:r>
          </a:p>
          <a:p>
            <a:r>
              <a:rPr lang="en-US" sz="500">
                <a:solidFill>
                  <a:schemeClr val="accent1">
                    <a:lumMod val="75000"/>
                  </a:schemeClr>
                </a:solidFill>
                <a:latin typeface="Arial" panose="020B0604020202020204" pitchFamily="34" charset="0"/>
                <a:cs typeface="Arial" panose="020B0604020202020204" pitchFamily="34" charset="0"/>
              </a:rPr>
              <a:t> </a:t>
            </a:r>
          </a:p>
          <a:p>
            <a:r>
              <a:rPr lang="en-US" sz="700">
                <a:solidFill>
                  <a:schemeClr val="accent1">
                    <a:lumMod val="75000"/>
                  </a:schemeClr>
                </a:solidFill>
                <a:latin typeface="Arial" panose="020B0604020202020204" pitchFamily="34" charset="0"/>
                <a:cs typeface="Arial" panose="020B0604020202020204" pitchFamily="34" charset="0"/>
              </a:rPr>
              <a:t> </a:t>
            </a:r>
            <a:endParaRPr lang="en-US" sz="1500">
              <a:solidFill>
                <a:schemeClr val="accent1">
                  <a:lumMod val="75000"/>
                </a:schemeClr>
              </a:solidFill>
              <a:latin typeface="Arial" panose="020B0604020202020204" pitchFamily="34" charset="0"/>
              <a:cs typeface="Arial" panose="020B0604020202020204" pitchFamily="34" charset="0"/>
            </a:endParaRPr>
          </a:p>
          <a:p>
            <a:pPr>
              <a:spcBef>
                <a:spcPts val="200"/>
              </a:spcBef>
              <a:spcAft>
                <a:spcPts val="200"/>
              </a:spcAft>
            </a:pPr>
            <a:r>
              <a:rPr lang="en-US" sz="1500">
                <a:solidFill>
                  <a:schemeClr val="tx1">
                    <a:lumMod val="65000"/>
                    <a:lumOff val="35000"/>
                  </a:schemeClr>
                </a:solidFill>
                <a:latin typeface="Arial" panose="020B0604020202020204" pitchFamily="34" charset="0"/>
                <a:cs typeface="Arial" panose="020B0604020202020204" pitchFamily="34" charset="0"/>
              </a:rPr>
              <a:t>Catalysing providers of technical assistance to facilitate the following in developing countries: </a:t>
            </a:r>
          </a:p>
          <a:p>
            <a:pPr lvl="1">
              <a:spcBef>
                <a:spcPts val="200"/>
              </a:spcBef>
              <a:spcAft>
                <a:spcPts val="200"/>
              </a:spcAft>
            </a:pPr>
            <a:r>
              <a:rPr lang="en-US" sz="1500" b="1">
                <a:solidFill>
                  <a:schemeClr val="tx1">
                    <a:lumMod val="65000"/>
                    <a:lumOff val="35000"/>
                  </a:schemeClr>
                </a:solidFill>
                <a:latin typeface="Arial" panose="020B0604020202020204" pitchFamily="34" charset="0"/>
                <a:cs typeface="Arial" panose="020B0604020202020204" pitchFamily="34" charset="0"/>
              </a:rPr>
              <a:t>9(b)(iii)</a:t>
            </a:r>
            <a:r>
              <a:rPr lang="en-US" sz="1500">
                <a:solidFill>
                  <a:schemeClr val="tx1">
                    <a:lumMod val="65000"/>
                    <a:lumOff val="35000"/>
                  </a:schemeClr>
                </a:solidFill>
                <a:latin typeface="Arial" panose="020B0604020202020204" pitchFamily="34" charset="0"/>
                <a:cs typeface="Arial" panose="020B0604020202020204" pitchFamily="34" charset="0"/>
              </a:rPr>
              <a:t> Actively connecting those seeking technical assistance with best suited organizations, bodies, networks and experts; </a:t>
            </a:r>
          </a:p>
          <a:p>
            <a:pPr lvl="1">
              <a:spcBef>
                <a:spcPts val="200"/>
              </a:spcBef>
              <a:spcAft>
                <a:spcPts val="200"/>
              </a:spcAft>
            </a:pPr>
            <a:r>
              <a:rPr lang="en-US" sz="1500" b="1">
                <a:solidFill>
                  <a:schemeClr val="tx1">
                    <a:lumMod val="65000"/>
                    <a:lumOff val="35000"/>
                  </a:schemeClr>
                </a:solidFill>
                <a:latin typeface="Arial" panose="020B0604020202020204" pitchFamily="34" charset="0"/>
                <a:cs typeface="Arial" panose="020B0604020202020204" pitchFamily="34" charset="0"/>
              </a:rPr>
              <a:t>9(f) </a:t>
            </a:r>
            <a:r>
              <a:rPr lang="en-US" sz="1500">
                <a:solidFill>
                  <a:schemeClr val="tx1">
                    <a:lumMod val="65000"/>
                    <a:lumOff val="35000"/>
                  </a:schemeClr>
                </a:solidFill>
                <a:latin typeface="Arial" panose="020B0604020202020204" pitchFamily="34" charset="0"/>
                <a:cs typeface="Arial" panose="020B0604020202020204" pitchFamily="34" charset="0"/>
              </a:rPr>
              <a:t>access to action and support (finance, technology and capacity building) under and outside the Convention and the Paris Agreement </a:t>
            </a:r>
          </a:p>
          <a:p>
            <a:pPr>
              <a:spcBef>
                <a:spcPts val="200"/>
              </a:spcBef>
              <a:spcAft>
                <a:spcPts val="200"/>
              </a:spcAft>
            </a:pPr>
            <a:r>
              <a:rPr lang="en-US" sz="200">
                <a:solidFill>
                  <a:schemeClr val="tx1">
                    <a:lumMod val="65000"/>
                    <a:lumOff val="35000"/>
                  </a:schemeClr>
                </a:solidFill>
                <a:latin typeface="Arial" panose="020B0604020202020204" pitchFamily="34" charset="0"/>
                <a:cs typeface="Arial" panose="020B0604020202020204" pitchFamily="34" charset="0"/>
              </a:rPr>
              <a:t> </a:t>
            </a:r>
            <a:endParaRPr lang="en-US" sz="1500">
              <a:solidFill>
                <a:schemeClr val="tx1">
                  <a:lumMod val="65000"/>
                  <a:lumOff val="35000"/>
                </a:schemeClr>
              </a:solidFill>
              <a:latin typeface="Arial" panose="020B0604020202020204" pitchFamily="34" charset="0"/>
              <a:cs typeface="Arial" panose="020B0604020202020204" pitchFamily="34" charset="0"/>
            </a:endParaRPr>
          </a:p>
          <a:p>
            <a:pPr>
              <a:spcBef>
                <a:spcPts val="200"/>
              </a:spcBef>
              <a:spcAft>
                <a:spcPts val="200"/>
              </a:spcAft>
            </a:pPr>
            <a:r>
              <a:rPr lang="en-US" sz="1500" b="1">
                <a:solidFill>
                  <a:schemeClr val="tx1">
                    <a:lumMod val="65000"/>
                    <a:lumOff val="35000"/>
                  </a:schemeClr>
                </a:solidFill>
                <a:latin typeface="Arial" panose="020B0604020202020204" pitchFamily="34" charset="0"/>
                <a:cs typeface="Arial" panose="020B0604020202020204" pitchFamily="34" charset="0"/>
              </a:rPr>
              <a:t>9(d) </a:t>
            </a:r>
            <a:r>
              <a:rPr lang="en-US" sz="1500">
                <a:solidFill>
                  <a:schemeClr val="tx1">
                    <a:lumMod val="65000"/>
                    <a:lumOff val="35000"/>
                  </a:schemeClr>
                </a:solidFill>
                <a:latin typeface="Arial" panose="020B0604020202020204" pitchFamily="34" charset="0"/>
                <a:cs typeface="Arial" panose="020B0604020202020204" pitchFamily="34" charset="0"/>
              </a:rPr>
              <a:t>Facilitate and catalyse collaboration, coordination, coherence and synergies to accelerate action by organizations, bodies, networks and experts, across communities of practices, and for them to deliver effective and efficient technical assistance to developing countries </a:t>
            </a:r>
          </a:p>
          <a:p>
            <a:pPr>
              <a:spcBef>
                <a:spcPts val="200"/>
              </a:spcBef>
              <a:spcAft>
                <a:spcPts val="200"/>
              </a:spcAft>
            </a:pPr>
            <a:r>
              <a:rPr lang="en-US" sz="1500" b="1">
                <a:solidFill>
                  <a:schemeClr val="tx1">
                    <a:lumMod val="65000"/>
                    <a:lumOff val="35000"/>
                  </a:schemeClr>
                </a:solidFill>
                <a:latin typeface="Arial" panose="020B0604020202020204" pitchFamily="34" charset="0"/>
                <a:cs typeface="Arial" panose="020B0604020202020204" pitchFamily="34" charset="0"/>
              </a:rPr>
              <a:t>9(e) </a:t>
            </a:r>
            <a:r>
              <a:rPr lang="en-US" sz="1500">
                <a:solidFill>
                  <a:schemeClr val="tx1">
                    <a:lumMod val="65000"/>
                    <a:lumOff val="35000"/>
                  </a:schemeClr>
                </a:solidFill>
                <a:latin typeface="Arial" panose="020B0604020202020204" pitchFamily="34" charset="0"/>
                <a:cs typeface="Arial" panose="020B0604020202020204" pitchFamily="34" charset="0"/>
              </a:rPr>
              <a:t>Facilitate the development, provision and dissemination of, and access to, knowledge and information on averting, minimizing and addressing loss and damage, including comprehensive risk management approaches, at the regional, national and local level </a:t>
            </a:r>
          </a:p>
          <a:p>
            <a:pPr>
              <a:spcBef>
                <a:spcPts val="200"/>
              </a:spcBef>
              <a:spcAft>
                <a:spcPts val="200"/>
              </a:spcAft>
            </a:pPr>
            <a:endParaRPr lang="en-US" sz="1500">
              <a:solidFill>
                <a:schemeClr val="tx1">
                  <a:lumMod val="65000"/>
                  <a:lumOff val="35000"/>
                </a:schemeClr>
              </a:solidFill>
              <a:latin typeface="Arial" panose="020B0604020202020204" pitchFamily="34" charset="0"/>
              <a:cs typeface="Arial" panose="020B0604020202020204" pitchFamily="34" charset="0"/>
            </a:endParaRPr>
          </a:p>
          <a:p>
            <a:pPr>
              <a:spcBef>
                <a:spcPts val="200"/>
              </a:spcBef>
              <a:spcAft>
                <a:spcPts val="200"/>
              </a:spcAft>
            </a:pPr>
            <a:endParaRPr lang="en-US" sz="1500">
              <a:solidFill>
                <a:schemeClr val="tx1">
                  <a:lumMod val="65000"/>
                  <a:lumOff val="35000"/>
                </a:schemeClr>
              </a:solidFill>
              <a:latin typeface="Arial" panose="020B0604020202020204" pitchFamily="34" charset="0"/>
              <a:cs typeface="Arial" panose="020B0604020202020204" pitchFamily="34" charset="0"/>
            </a:endParaRPr>
          </a:p>
          <a:p>
            <a:pPr lvl="1"/>
            <a:endParaRPr lang="en-US" sz="1500"/>
          </a:p>
          <a:p>
            <a:endParaRPr lang="en-US" sz="1500">
              <a:solidFill>
                <a:schemeClr val="accent1">
                  <a:lumMod val="75000"/>
                </a:schemeClr>
              </a:solidFill>
            </a:endParaRPr>
          </a:p>
          <a:p>
            <a:endParaRPr lang="en-US" sz="1500">
              <a:solidFill>
                <a:schemeClr val="tx1">
                  <a:lumMod val="65000"/>
                  <a:lumOff val="35000"/>
                </a:schemeClr>
              </a:solidFill>
              <a:effectLst/>
              <a:latin typeface="Arial" panose="020B0604020202020204" pitchFamily="34" charset="0"/>
              <a:cs typeface="Arial" panose="020B0604020202020204" pitchFamily="34" charset="0"/>
            </a:endParaRPr>
          </a:p>
          <a:p>
            <a:endParaRPr lang="en-US" sz="150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59EB64B-DAA4-CC4E-6C60-11C37A23BF0D}"/>
              </a:ext>
            </a:extLst>
          </p:cNvPr>
          <p:cNvGrpSpPr/>
          <p:nvPr/>
        </p:nvGrpSpPr>
        <p:grpSpPr>
          <a:xfrm>
            <a:off x="745075" y="1723643"/>
            <a:ext cx="676405" cy="676405"/>
            <a:chOff x="860339" y="1202499"/>
            <a:chExt cx="676405" cy="676405"/>
          </a:xfrm>
        </p:grpSpPr>
        <p:sp>
          <p:nvSpPr>
            <p:cNvPr id="5" name="Oval 4">
              <a:extLst>
                <a:ext uri="{FF2B5EF4-FFF2-40B4-BE49-F238E27FC236}">
                  <a16:creationId xmlns:a16="http://schemas.microsoft.com/office/drawing/2014/main" id="{FDFAA36E-7ADF-DF18-57C4-FD982179BC71}"/>
                </a:ext>
              </a:extLst>
            </p:cNvPr>
            <p:cNvSpPr/>
            <p:nvPr/>
          </p:nvSpPr>
          <p:spPr>
            <a:xfrm>
              <a:off x="860339" y="1202499"/>
              <a:ext cx="676405" cy="6764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sp>
          <p:nvSpPr>
            <p:cNvPr id="6" name="TextBox 5">
              <a:extLst>
                <a:ext uri="{FF2B5EF4-FFF2-40B4-BE49-F238E27FC236}">
                  <a16:creationId xmlns:a16="http://schemas.microsoft.com/office/drawing/2014/main" id="{DBFB4E65-5254-78F0-147B-1B1B37BD27E4}"/>
                </a:ext>
              </a:extLst>
            </p:cNvPr>
            <p:cNvSpPr txBox="1"/>
            <p:nvPr/>
          </p:nvSpPr>
          <p:spPr>
            <a:xfrm>
              <a:off x="1106964" y="1313195"/>
              <a:ext cx="108060" cy="430887"/>
            </a:xfrm>
            <a:prstGeom prst="rect">
              <a:avLst/>
            </a:prstGeom>
            <a:noFill/>
          </p:spPr>
          <p:txBody>
            <a:bodyPr wrap="square" lIns="0" tIns="0" rIns="0" bIns="0" rtlCol="0">
              <a:spAutoFit/>
            </a:bodyPr>
            <a:lstStyle/>
            <a:p>
              <a:pPr marL="0" indent="0" algn="l">
                <a:buFont typeface="Arial" panose="020B0604020202020204" pitchFamily="34" charset="0"/>
                <a:buNone/>
              </a:pPr>
              <a:r>
                <a:rPr lang="en-NP" sz="2800" b="1">
                  <a:solidFill>
                    <a:schemeClr val="bg1"/>
                  </a:solidFill>
                </a:rPr>
                <a:t>4</a:t>
              </a:r>
            </a:p>
          </p:txBody>
        </p:sp>
      </p:grpSp>
      <p:sp>
        <p:nvSpPr>
          <p:cNvPr id="9" name="TextBox 8">
            <a:extLst>
              <a:ext uri="{FF2B5EF4-FFF2-40B4-BE49-F238E27FC236}">
                <a16:creationId xmlns:a16="http://schemas.microsoft.com/office/drawing/2014/main" id="{872E7FB3-C47F-B35D-28EF-0A816B3B524E}"/>
              </a:ext>
            </a:extLst>
          </p:cNvPr>
          <p:cNvSpPr txBox="1"/>
          <p:nvPr/>
        </p:nvSpPr>
        <p:spPr>
          <a:xfrm>
            <a:off x="4297639" y="937298"/>
            <a:ext cx="5140209" cy="400110"/>
          </a:xfrm>
          <a:prstGeom prst="rect">
            <a:avLst/>
          </a:prstGeom>
          <a:solidFill>
            <a:schemeClr val="tx2">
              <a:lumMod val="20000"/>
              <a:lumOff val="80000"/>
            </a:schemeClr>
          </a:solidFill>
        </p:spPr>
        <p:txBody>
          <a:bodyPr wrap="square">
            <a:spAutoFit/>
          </a:bodyPr>
          <a:lstStyle/>
          <a:p>
            <a:r>
              <a:rPr lang="en-US" sz="2000" b="1">
                <a:solidFill>
                  <a:schemeClr val="accent3">
                    <a:lumMod val="50000"/>
                  </a:schemeClr>
                </a:solidFill>
                <a:latin typeface="Gill Sans MT" panose="020B0502020104020203" pitchFamily="34" charset="77"/>
                <a:cs typeface="Arial" panose="020B0604020202020204" pitchFamily="34" charset="0"/>
              </a:rPr>
              <a:t>DECISION -/CMA.3</a:t>
            </a:r>
            <a:endParaRPr lang="en-NP" sz="2000" b="1">
              <a:solidFill>
                <a:schemeClr val="accent3">
                  <a:lumMod val="50000"/>
                </a:schemeClr>
              </a:solidFill>
              <a:latin typeface="Gill Sans MT" panose="020B0502020104020203" pitchFamily="34" charset="77"/>
              <a:cs typeface="Arial" panose="020B0604020202020204" pitchFamily="34" charset="0"/>
            </a:endParaRPr>
          </a:p>
        </p:txBody>
      </p:sp>
      <p:sp>
        <p:nvSpPr>
          <p:cNvPr id="10" name="TextBox 9">
            <a:extLst>
              <a:ext uri="{FF2B5EF4-FFF2-40B4-BE49-F238E27FC236}">
                <a16:creationId xmlns:a16="http://schemas.microsoft.com/office/drawing/2014/main" id="{CF03F550-78D1-1F37-7796-E13F49AB6FBB}"/>
              </a:ext>
            </a:extLst>
          </p:cNvPr>
          <p:cNvSpPr txBox="1"/>
          <p:nvPr/>
        </p:nvSpPr>
        <p:spPr>
          <a:xfrm>
            <a:off x="10102991" y="4479983"/>
            <a:ext cx="1726870" cy="492443"/>
          </a:xfrm>
          <a:prstGeom prst="rect">
            <a:avLst/>
          </a:prstGeom>
          <a:noFill/>
        </p:spPr>
        <p:txBody>
          <a:bodyPr wrap="square" lIns="0" tIns="0" rIns="0" bIns="0" rtlCol="0">
            <a:spAutoFit/>
          </a:bodyPr>
          <a:lstStyle>
            <a:defPPr>
              <a:defRPr lang="en-US"/>
            </a:defPPr>
            <a:lvl1pPr indent="0">
              <a:buFont typeface="Arial" panose="020B0604020202020204" pitchFamily="34" charset="0"/>
              <a:buNone/>
              <a:defRPr sz="1600" b="1">
                <a:solidFill>
                  <a:schemeClr val="accent1">
                    <a:lumMod val="75000"/>
                  </a:schemeClr>
                </a:solidFill>
                <a:latin typeface="Gill Sans MT" panose="020B0502020104020203" pitchFamily="34" charset="77"/>
              </a:defRPr>
            </a:lvl1pPr>
          </a:lstStyle>
          <a:p>
            <a:r>
              <a:rPr lang="en-US"/>
              <a:t>Through the SN Secretariat</a:t>
            </a:r>
          </a:p>
        </p:txBody>
      </p:sp>
      <p:cxnSp>
        <p:nvCxnSpPr>
          <p:cNvPr id="11" name="Straight Connector 10">
            <a:extLst>
              <a:ext uri="{FF2B5EF4-FFF2-40B4-BE49-F238E27FC236}">
                <a16:creationId xmlns:a16="http://schemas.microsoft.com/office/drawing/2014/main" id="{61ADEC84-2FB0-7609-8AA0-3B71A18B7DA6}"/>
              </a:ext>
            </a:extLst>
          </p:cNvPr>
          <p:cNvCxnSpPr>
            <a:cxnSpLocks/>
          </p:cNvCxnSpPr>
          <p:nvPr/>
        </p:nvCxnSpPr>
        <p:spPr>
          <a:xfrm>
            <a:off x="9668924" y="1067917"/>
            <a:ext cx="0" cy="5500689"/>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68B9C59-0E89-379B-971C-ACF6B3158050}"/>
              </a:ext>
            </a:extLst>
          </p:cNvPr>
          <p:cNvGrpSpPr/>
          <p:nvPr/>
        </p:nvGrpSpPr>
        <p:grpSpPr>
          <a:xfrm rot="10800000">
            <a:off x="9414925" y="1869356"/>
            <a:ext cx="457875" cy="457875"/>
            <a:chOff x="5056213" y="1898329"/>
            <a:chExt cx="609431" cy="609431"/>
          </a:xfrm>
        </p:grpSpPr>
        <p:sp>
          <p:nvSpPr>
            <p:cNvPr id="13" name="Oval 12">
              <a:extLst>
                <a:ext uri="{FF2B5EF4-FFF2-40B4-BE49-F238E27FC236}">
                  <a16:creationId xmlns:a16="http://schemas.microsoft.com/office/drawing/2014/main" id="{7A1BF6CF-5C90-B837-5FA2-3C8A5A8010DD}"/>
                </a:ext>
              </a:extLst>
            </p:cNvPr>
            <p:cNvSpPr/>
            <p:nvPr/>
          </p:nvSpPr>
          <p:spPr>
            <a:xfrm>
              <a:off x="5056213" y="1898329"/>
              <a:ext cx="609431" cy="6094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grpSp>
          <p:nvGrpSpPr>
            <p:cNvPr id="14" name="Group 13">
              <a:extLst>
                <a:ext uri="{FF2B5EF4-FFF2-40B4-BE49-F238E27FC236}">
                  <a16:creationId xmlns:a16="http://schemas.microsoft.com/office/drawing/2014/main" id="{37D6FFF3-B19D-C3B9-390C-F35751906A8D}"/>
                </a:ext>
              </a:extLst>
            </p:cNvPr>
            <p:cNvGrpSpPr/>
            <p:nvPr/>
          </p:nvGrpSpPr>
          <p:grpSpPr>
            <a:xfrm>
              <a:off x="5159013" y="2046286"/>
              <a:ext cx="403829" cy="313515"/>
              <a:chOff x="7482871" y="1951711"/>
              <a:chExt cx="403829" cy="313515"/>
            </a:xfrm>
          </p:grpSpPr>
          <p:sp>
            <p:nvSpPr>
              <p:cNvPr id="15" name="Chevron 14">
                <a:extLst>
                  <a:ext uri="{FF2B5EF4-FFF2-40B4-BE49-F238E27FC236}">
                    <a16:creationId xmlns:a16="http://schemas.microsoft.com/office/drawing/2014/main" id="{CDB1FF8B-18FD-0060-8017-4347854FE3E5}"/>
                  </a:ext>
                </a:extLst>
              </p:cNvPr>
              <p:cNvSpPr/>
              <p:nvPr/>
            </p:nvSpPr>
            <p:spPr>
              <a:xfrm>
                <a:off x="7600950" y="1951711"/>
                <a:ext cx="285750" cy="313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sp>
            <p:nvSpPr>
              <p:cNvPr id="19" name="Chevron 18">
                <a:extLst>
                  <a:ext uri="{FF2B5EF4-FFF2-40B4-BE49-F238E27FC236}">
                    <a16:creationId xmlns:a16="http://schemas.microsoft.com/office/drawing/2014/main" id="{509DA16B-0FF3-3F87-CA28-D9E4884A6891}"/>
                  </a:ext>
                </a:extLst>
              </p:cNvPr>
              <p:cNvSpPr/>
              <p:nvPr/>
            </p:nvSpPr>
            <p:spPr>
              <a:xfrm>
                <a:off x="7482871" y="1978916"/>
                <a:ext cx="236157" cy="259104"/>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grpSp>
      </p:grpSp>
      <p:sp>
        <p:nvSpPr>
          <p:cNvPr id="20" name="TextBox 19">
            <a:extLst>
              <a:ext uri="{FF2B5EF4-FFF2-40B4-BE49-F238E27FC236}">
                <a16:creationId xmlns:a16="http://schemas.microsoft.com/office/drawing/2014/main" id="{5164C3F9-E3E3-D212-DB46-BD6D471C1561}"/>
              </a:ext>
            </a:extLst>
          </p:cNvPr>
          <p:cNvSpPr txBox="1"/>
          <p:nvPr/>
        </p:nvSpPr>
        <p:spPr>
          <a:xfrm>
            <a:off x="9822699" y="1137353"/>
            <a:ext cx="2315934" cy="129266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NP" sz="1400" b="1">
                <a:solidFill>
                  <a:schemeClr val="accent1">
                    <a:lumMod val="75000"/>
                  </a:schemeClr>
                </a:solidFill>
                <a:latin typeface="Gill Sans MT" panose="020B0502020104020203" pitchFamily="34" charset="77"/>
              </a:rPr>
              <a:t>Host to the SN Secretariat</a:t>
            </a:r>
          </a:p>
          <a:p>
            <a:pPr marL="171450" indent="-171450">
              <a:buFont typeface="Arial" panose="020B0604020202020204" pitchFamily="34" charset="0"/>
              <a:buChar char="•"/>
            </a:pPr>
            <a:r>
              <a:rPr lang="en-NP" sz="1400" b="1">
                <a:solidFill>
                  <a:schemeClr val="accent1">
                    <a:lumMod val="75000"/>
                  </a:schemeClr>
                </a:solidFill>
                <a:latin typeface="Gill Sans MT" panose="020B0502020104020203" pitchFamily="34" charset="77"/>
              </a:rPr>
              <a:t>The SN Secretariat</a:t>
            </a:r>
          </a:p>
          <a:p>
            <a:pPr marL="171450" indent="-171450">
              <a:buFont typeface="Arial" panose="020B0604020202020204" pitchFamily="34" charset="0"/>
              <a:buChar char="•"/>
            </a:pPr>
            <a:r>
              <a:rPr lang="en-NP" sz="1400" b="1">
                <a:solidFill>
                  <a:schemeClr val="accent1">
                    <a:lumMod val="75000"/>
                  </a:schemeClr>
                </a:solidFill>
                <a:latin typeface="Gill Sans MT" panose="020B0502020104020203" pitchFamily="34" charset="77"/>
              </a:rPr>
              <a:t>Providers of Technical Assistance</a:t>
            </a:r>
          </a:p>
          <a:p>
            <a:pPr marL="171450" indent="-171450">
              <a:buFont typeface="Arial" panose="020B0604020202020204" pitchFamily="34" charset="0"/>
              <a:buChar char="•"/>
            </a:pPr>
            <a:r>
              <a:rPr lang="en-NP" sz="1400" b="1">
                <a:solidFill>
                  <a:schemeClr val="accent1">
                    <a:lumMod val="75000"/>
                  </a:schemeClr>
                </a:solidFill>
                <a:latin typeface="Gill Sans MT" panose="020B0502020104020203" pitchFamily="34" charset="77"/>
              </a:rPr>
              <a:t>Advisory body for the SN</a:t>
            </a:r>
          </a:p>
        </p:txBody>
      </p:sp>
      <p:cxnSp>
        <p:nvCxnSpPr>
          <p:cNvPr id="22" name="Straight Connector 21">
            <a:extLst>
              <a:ext uri="{FF2B5EF4-FFF2-40B4-BE49-F238E27FC236}">
                <a16:creationId xmlns:a16="http://schemas.microsoft.com/office/drawing/2014/main" id="{EBBEA570-3DA9-442C-D750-D02E18032F4A}"/>
              </a:ext>
            </a:extLst>
          </p:cNvPr>
          <p:cNvCxnSpPr/>
          <p:nvPr/>
        </p:nvCxnSpPr>
        <p:spPr>
          <a:xfrm>
            <a:off x="4361227" y="2306790"/>
            <a:ext cx="520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0E3554-9A45-E762-71E4-FFAB09E2A923}"/>
              </a:ext>
            </a:extLst>
          </p:cNvPr>
          <p:cNvCxnSpPr/>
          <p:nvPr/>
        </p:nvCxnSpPr>
        <p:spPr>
          <a:xfrm>
            <a:off x="9964677" y="2573165"/>
            <a:ext cx="200657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9BC77E7-97B7-13A7-BA44-8154940D630B}"/>
              </a:ext>
            </a:extLst>
          </p:cNvPr>
          <p:cNvGrpSpPr/>
          <p:nvPr/>
        </p:nvGrpSpPr>
        <p:grpSpPr>
          <a:xfrm rot="10800000">
            <a:off x="9418491" y="4479983"/>
            <a:ext cx="457875" cy="457875"/>
            <a:chOff x="5056213" y="1898329"/>
            <a:chExt cx="609431" cy="609431"/>
          </a:xfrm>
        </p:grpSpPr>
        <p:sp>
          <p:nvSpPr>
            <p:cNvPr id="25" name="Oval 24">
              <a:extLst>
                <a:ext uri="{FF2B5EF4-FFF2-40B4-BE49-F238E27FC236}">
                  <a16:creationId xmlns:a16="http://schemas.microsoft.com/office/drawing/2014/main" id="{926BEFA1-CCE1-C23E-40B2-11DDF5E56ECB}"/>
                </a:ext>
              </a:extLst>
            </p:cNvPr>
            <p:cNvSpPr/>
            <p:nvPr/>
          </p:nvSpPr>
          <p:spPr>
            <a:xfrm>
              <a:off x="5056213" y="1898329"/>
              <a:ext cx="609431" cy="60943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p>
          </p:txBody>
        </p:sp>
        <p:grpSp>
          <p:nvGrpSpPr>
            <p:cNvPr id="26" name="Group 25">
              <a:extLst>
                <a:ext uri="{FF2B5EF4-FFF2-40B4-BE49-F238E27FC236}">
                  <a16:creationId xmlns:a16="http://schemas.microsoft.com/office/drawing/2014/main" id="{0388283E-371C-E270-B27C-842D4BC07A05}"/>
                </a:ext>
              </a:extLst>
            </p:cNvPr>
            <p:cNvGrpSpPr/>
            <p:nvPr/>
          </p:nvGrpSpPr>
          <p:grpSpPr>
            <a:xfrm>
              <a:off x="5159013" y="2046286"/>
              <a:ext cx="403829" cy="313515"/>
              <a:chOff x="7482871" y="1951711"/>
              <a:chExt cx="403829" cy="313515"/>
            </a:xfrm>
          </p:grpSpPr>
          <p:sp>
            <p:nvSpPr>
              <p:cNvPr id="27" name="Chevron 26">
                <a:extLst>
                  <a:ext uri="{FF2B5EF4-FFF2-40B4-BE49-F238E27FC236}">
                    <a16:creationId xmlns:a16="http://schemas.microsoft.com/office/drawing/2014/main" id="{002B714E-7ABA-07EA-9044-ED8158C7EC9C}"/>
                  </a:ext>
                </a:extLst>
              </p:cNvPr>
              <p:cNvSpPr/>
              <p:nvPr/>
            </p:nvSpPr>
            <p:spPr>
              <a:xfrm>
                <a:off x="7600950" y="1951711"/>
                <a:ext cx="285750" cy="31351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sp>
            <p:nvSpPr>
              <p:cNvPr id="28" name="Chevron 27">
                <a:extLst>
                  <a:ext uri="{FF2B5EF4-FFF2-40B4-BE49-F238E27FC236}">
                    <a16:creationId xmlns:a16="http://schemas.microsoft.com/office/drawing/2014/main" id="{7929F6ED-97C0-1985-714A-580FF7823016}"/>
                  </a:ext>
                </a:extLst>
              </p:cNvPr>
              <p:cNvSpPr/>
              <p:nvPr/>
            </p:nvSpPr>
            <p:spPr>
              <a:xfrm>
                <a:off x="7482871" y="1978916"/>
                <a:ext cx="236157" cy="259104"/>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P">
                  <a:solidFill>
                    <a:schemeClr val="tx1"/>
                  </a:solidFill>
                </a:endParaRPr>
              </a:p>
            </p:txBody>
          </p:sp>
        </p:grpSp>
      </p:grpSp>
    </p:spTree>
    <p:extLst>
      <p:ext uri="{BB962C8B-B14F-4D97-AF65-F5344CB8AC3E}">
        <p14:creationId xmlns:p14="http://schemas.microsoft.com/office/powerpoint/2010/main" val="335277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E1B081C-C789-A1B6-4BD0-4678A420BEA0}"/>
              </a:ext>
            </a:extLst>
          </p:cNvPr>
          <p:cNvGraphicFramePr>
            <a:graphicFrameLocks noChangeAspect="1"/>
          </p:cNvGraphicFramePr>
          <p:nvPr>
            <p:custDataLst>
              <p:tags r:id="rId1"/>
            </p:custDataLst>
            <p:extLst>
              <p:ext uri="{D42A27DB-BD31-4B8C-83A1-F6EECF244321}">
                <p14:modId xmlns:p14="http://schemas.microsoft.com/office/powerpoint/2010/main" val="41344886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EE1B081C-C789-A1B6-4BD0-4678A420BEA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0CE0B2-4046-BA95-2005-0C6AEFD20770}"/>
              </a:ext>
            </a:extLst>
          </p:cNvPr>
          <p:cNvSpPr>
            <a:spLocks noGrp="1"/>
          </p:cNvSpPr>
          <p:nvPr>
            <p:ph type="title"/>
          </p:nvPr>
        </p:nvSpPr>
        <p:spPr>
          <a:xfrm>
            <a:off x="1010652" y="231894"/>
            <a:ext cx="10847670" cy="861774"/>
          </a:xfrm>
        </p:spPr>
        <p:txBody>
          <a:bodyPr vert="horz"/>
          <a:lstStyle/>
          <a:p>
            <a:r>
              <a:rPr lang="en-US" sz="2800" b="1"/>
              <a:t>Spectrum of actions in responding to climate impacts</a:t>
            </a:r>
            <a:br>
              <a:rPr lang="en-US" sz="2800" b="1"/>
            </a:br>
            <a:r>
              <a:rPr lang="en-US" sz="2800" b="1"/>
              <a:t>(Permanent events: </a:t>
            </a:r>
            <a:r>
              <a:rPr lang="en-US" sz="2800" b="1">
                <a:solidFill>
                  <a:srgbClr val="FF0000"/>
                </a:solidFill>
              </a:rPr>
              <a:t>irreversible changes, e.g. SLR</a:t>
            </a:r>
            <a:r>
              <a:rPr lang="en-US" sz="2800" b="1"/>
              <a:t>)</a:t>
            </a:r>
            <a:endParaRPr lang="en-GB"/>
          </a:p>
        </p:txBody>
      </p:sp>
      <p:sp>
        <p:nvSpPr>
          <p:cNvPr id="4" name="Slide Number Placeholder 3">
            <a:extLst>
              <a:ext uri="{FF2B5EF4-FFF2-40B4-BE49-F238E27FC236}">
                <a16:creationId xmlns:a16="http://schemas.microsoft.com/office/drawing/2014/main" id="{536AAA2D-5FEE-D1E6-3976-7AD490BCD454}"/>
              </a:ext>
            </a:extLst>
          </p:cNvPr>
          <p:cNvSpPr>
            <a:spLocks noGrp="1"/>
          </p:cNvSpPr>
          <p:nvPr>
            <p:ph type="sldNum" sz="quarter" idx="12"/>
          </p:nvPr>
        </p:nvSpPr>
        <p:spPr/>
        <p:txBody>
          <a:bodyPr/>
          <a:lstStyle/>
          <a:p>
            <a:fld id="{6BD9EE9C-3A9A-458B-8C8B-545D7DF0CA2D}" type="slidenum">
              <a:rPr lang="en-ID" smtClean="0"/>
              <a:pPr/>
              <a:t>9</a:t>
            </a:fld>
            <a:endParaRPr lang="en-ID"/>
          </a:p>
        </p:txBody>
      </p:sp>
      <p:sp>
        <p:nvSpPr>
          <p:cNvPr id="7" name="TextBox 6">
            <a:extLst>
              <a:ext uri="{FF2B5EF4-FFF2-40B4-BE49-F238E27FC236}">
                <a16:creationId xmlns:a16="http://schemas.microsoft.com/office/drawing/2014/main" id="{95017BF8-B568-813F-FE1A-B1B749EF5B8B}"/>
              </a:ext>
            </a:extLst>
          </p:cNvPr>
          <p:cNvSpPr txBox="1"/>
          <p:nvPr/>
        </p:nvSpPr>
        <p:spPr>
          <a:xfrm>
            <a:off x="823678" y="1681805"/>
            <a:ext cx="13695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Declaration of impact</a:t>
            </a:r>
          </a:p>
        </p:txBody>
      </p:sp>
      <p:sp>
        <p:nvSpPr>
          <p:cNvPr id="8" name="TextBox 7">
            <a:extLst>
              <a:ext uri="{FF2B5EF4-FFF2-40B4-BE49-F238E27FC236}">
                <a16:creationId xmlns:a16="http://schemas.microsoft.com/office/drawing/2014/main" id="{1BCE5479-7A8A-B175-A584-A559F2A195EE}"/>
              </a:ext>
            </a:extLst>
          </p:cNvPr>
          <p:cNvSpPr txBox="1"/>
          <p:nvPr/>
        </p:nvSpPr>
        <p:spPr>
          <a:xfrm>
            <a:off x="3834854" y="1733510"/>
            <a:ext cx="159554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Impacts steadily increase and expand in extend</a:t>
            </a:r>
          </a:p>
        </p:txBody>
      </p:sp>
      <p:sp>
        <p:nvSpPr>
          <p:cNvPr id="9" name="TextBox 8">
            <a:extLst>
              <a:ext uri="{FF2B5EF4-FFF2-40B4-BE49-F238E27FC236}">
                <a16:creationId xmlns:a16="http://schemas.microsoft.com/office/drawing/2014/main" id="{D6849A34-5F57-030D-67B7-3587627CF68D}"/>
              </a:ext>
            </a:extLst>
          </p:cNvPr>
          <p:cNvSpPr txBox="1"/>
          <p:nvPr/>
        </p:nvSpPr>
        <p:spPr>
          <a:xfrm>
            <a:off x="6735056" y="1786880"/>
            <a:ext cx="178643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Critical </a:t>
            </a:r>
            <a:r>
              <a:rPr kumimoji="0" lang="en-US" sz="1400" b="0" i="0" u="none" strike="noStrike" kern="1200" cap="none" spc="0" normalizeH="0" baseline="0" noProof="0">
                <a:ln>
                  <a:noFill/>
                </a:ln>
                <a:solidFill>
                  <a:srgbClr val="000000"/>
                </a:solidFill>
                <a:effectLst/>
                <a:uLnTx/>
                <a:uFillTx/>
                <a:latin typeface="Arial"/>
                <a:ea typeface="+mn-ea"/>
                <a:cs typeface="+mn-cs"/>
              </a:rPr>
              <a:t>thresholds</a:t>
            </a:r>
            <a:r>
              <a:rPr kumimoji="0" lang="en-US" sz="1200" b="0" i="0" u="none" strike="noStrike" kern="1200" cap="none" spc="0" normalizeH="0" baseline="0" noProof="0">
                <a:ln>
                  <a:noFill/>
                </a:ln>
                <a:solidFill>
                  <a:srgbClr val="000000"/>
                </a:solidFill>
                <a:effectLst/>
                <a:uLnTx/>
                <a:uFillTx/>
                <a:latin typeface="Arial"/>
                <a:ea typeface="+mn-ea"/>
                <a:cs typeface="+mn-cs"/>
              </a:rPr>
              <a:t> of tolerance reached, requiring transformation actions e.g. relocation </a:t>
            </a:r>
          </a:p>
        </p:txBody>
      </p:sp>
      <p:graphicFrame>
        <p:nvGraphicFramePr>
          <p:cNvPr id="10" name="Diagram 9">
            <a:extLst>
              <a:ext uri="{FF2B5EF4-FFF2-40B4-BE49-F238E27FC236}">
                <a16:creationId xmlns:a16="http://schemas.microsoft.com/office/drawing/2014/main" id="{40521839-5662-E416-E954-E84AE4006257}"/>
              </a:ext>
            </a:extLst>
          </p:cNvPr>
          <p:cNvGraphicFramePr/>
          <p:nvPr>
            <p:extLst>
              <p:ext uri="{D42A27DB-BD31-4B8C-83A1-F6EECF244321}">
                <p14:modId xmlns:p14="http://schemas.microsoft.com/office/powerpoint/2010/main" val="801730291"/>
              </p:ext>
            </p:extLst>
          </p:nvPr>
        </p:nvGraphicFramePr>
        <p:xfrm>
          <a:off x="1382735" y="2842783"/>
          <a:ext cx="9252000" cy="14945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1" name="Straight Connector 10">
            <a:extLst>
              <a:ext uri="{FF2B5EF4-FFF2-40B4-BE49-F238E27FC236}">
                <a16:creationId xmlns:a16="http://schemas.microsoft.com/office/drawing/2014/main" id="{28D12B43-3AD1-FDF6-384C-747171B2AA7F}"/>
              </a:ext>
            </a:extLst>
          </p:cNvPr>
          <p:cNvCxnSpPr/>
          <p:nvPr/>
        </p:nvCxnSpPr>
        <p:spPr bwMode="auto">
          <a:xfrm>
            <a:off x="1815343" y="4366677"/>
            <a:ext cx="0" cy="1205344"/>
          </a:xfrm>
          <a:prstGeom prst="line">
            <a:avLst/>
          </a:prstGeom>
          <a:solidFill>
            <a:srgbClr val="B7D4F1"/>
          </a:solidFill>
          <a:ln w="28575" cap="flat" cmpd="sng" algn="ctr">
            <a:solidFill>
              <a:srgbClr val="FF0000">
                <a:alpha val="89804"/>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831D6943-EF02-67B0-B91A-321C16F75A47}"/>
              </a:ext>
            </a:extLst>
          </p:cNvPr>
          <p:cNvSpPr/>
          <p:nvPr/>
        </p:nvSpPr>
        <p:spPr bwMode="auto">
          <a:xfrm>
            <a:off x="1736975" y="5461489"/>
            <a:ext cx="162000" cy="162788"/>
          </a:xfrm>
          <a:prstGeom prst="ellipse">
            <a:avLst/>
          </a:prstGeom>
          <a:solidFill>
            <a:srgbClr val="FF0000">
              <a:alpha val="89804"/>
            </a:srgbClr>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3" name="Straight Connector 12">
            <a:extLst>
              <a:ext uri="{FF2B5EF4-FFF2-40B4-BE49-F238E27FC236}">
                <a16:creationId xmlns:a16="http://schemas.microsoft.com/office/drawing/2014/main" id="{93CA799C-BC7E-637E-D503-EE3FDD03DC51}"/>
              </a:ext>
            </a:extLst>
          </p:cNvPr>
          <p:cNvCxnSpPr/>
          <p:nvPr/>
        </p:nvCxnSpPr>
        <p:spPr bwMode="auto">
          <a:xfrm>
            <a:off x="10426467" y="4418933"/>
            <a:ext cx="0" cy="1205344"/>
          </a:xfrm>
          <a:prstGeom prst="line">
            <a:avLst/>
          </a:prstGeom>
          <a:solidFill>
            <a:srgbClr val="B7D4F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A57969B9-0EFD-D007-E457-30515645BA01}"/>
              </a:ext>
            </a:extLst>
          </p:cNvPr>
          <p:cNvSpPr/>
          <p:nvPr/>
        </p:nvSpPr>
        <p:spPr bwMode="auto">
          <a:xfrm>
            <a:off x="10345467" y="5635379"/>
            <a:ext cx="162000" cy="162788"/>
          </a:xfrm>
          <a:prstGeom prst="ellipse">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5" name="Straight Arrow Connector 14">
            <a:extLst>
              <a:ext uri="{FF2B5EF4-FFF2-40B4-BE49-F238E27FC236}">
                <a16:creationId xmlns:a16="http://schemas.microsoft.com/office/drawing/2014/main" id="{5F0AA40D-ECD8-FDCE-2AEE-72B2457D89BC}"/>
              </a:ext>
            </a:extLst>
          </p:cNvPr>
          <p:cNvCxnSpPr/>
          <p:nvPr/>
        </p:nvCxnSpPr>
        <p:spPr bwMode="auto">
          <a:xfrm flipV="1">
            <a:off x="1480389" y="2243204"/>
            <a:ext cx="0" cy="1496964"/>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6CC5B42D-12DD-5ABB-3293-91F7DBF5CD2F}"/>
              </a:ext>
            </a:extLst>
          </p:cNvPr>
          <p:cNvCxnSpPr/>
          <p:nvPr/>
        </p:nvCxnSpPr>
        <p:spPr bwMode="auto">
          <a:xfrm flipV="1">
            <a:off x="7628271" y="2474819"/>
            <a:ext cx="0" cy="1265349"/>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a:extLst>
              <a:ext uri="{FF2B5EF4-FFF2-40B4-BE49-F238E27FC236}">
                <a16:creationId xmlns:a16="http://schemas.microsoft.com/office/drawing/2014/main" id="{87077F78-0754-42BE-9B90-C3246A9AE73E}"/>
              </a:ext>
            </a:extLst>
          </p:cNvPr>
          <p:cNvSpPr/>
          <p:nvPr/>
        </p:nvSpPr>
        <p:spPr bwMode="auto">
          <a:xfrm>
            <a:off x="2738163" y="2439228"/>
            <a:ext cx="1369560" cy="1101676"/>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Early stages: </a:t>
            </a:r>
            <a:r>
              <a:rPr kumimoji="0" lang="en-US" sz="1200" b="1" i="1" u="none" strike="noStrike" kern="1200" cap="none" spc="0" normalizeH="0" baseline="0" noProof="0">
                <a:ln>
                  <a:noFill/>
                </a:ln>
                <a:solidFill>
                  <a:srgbClr val="000000"/>
                </a:solidFill>
                <a:effectLst/>
                <a:uLnTx/>
                <a:uFillTx/>
                <a:latin typeface="Arial" charset="0"/>
                <a:ea typeface="+mn-ea"/>
                <a:cs typeface="+mn-cs"/>
              </a:rPr>
              <a:t>Explore policy options</a:t>
            </a:r>
          </a:p>
        </p:txBody>
      </p:sp>
      <p:sp>
        <p:nvSpPr>
          <p:cNvPr id="18" name="Oval 17">
            <a:extLst>
              <a:ext uri="{FF2B5EF4-FFF2-40B4-BE49-F238E27FC236}">
                <a16:creationId xmlns:a16="http://schemas.microsoft.com/office/drawing/2014/main" id="{7648CDE8-73DF-0C7B-DCFD-08E9EDEA6289}"/>
              </a:ext>
            </a:extLst>
          </p:cNvPr>
          <p:cNvSpPr/>
          <p:nvPr/>
        </p:nvSpPr>
        <p:spPr bwMode="auto">
          <a:xfrm>
            <a:off x="5389391" y="2435900"/>
            <a:ext cx="1369551" cy="1149598"/>
          </a:xfrm>
          <a:prstGeom prst="ellipse">
            <a:avLst/>
          </a:prstGeom>
          <a:ln>
            <a:solidFill>
              <a:srgbClr val="4385C7">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Intermediate stages: </a:t>
            </a:r>
            <a:r>
              <a:rPr kumimoji="0" lang="en-US" sz="1200" b="1" i="1" u="none" strike="noStrike" kern="1200" cap="none" spc="0" normalizeH="0" baseline="0" noProof="0">
                <a:ln>
                  <a:noFill/>
                </a:ln>
                <a:solidFill>
                  <a:srgbClr val="000000"/>
                </a:solidFill>
                <a:effectLst/>
                <a:uLnTx/>
                <a:uFillTx/>
                <a:latin typeface="Arial" charset="0"/>
                <a:ea typeface="+mn-ea"/>
                <a:cs typeface="+mn-cs"/>
              </a:rPr>
              <a:t>Address localized losses</a:t>
            </a:r>
          </a:p>
        </p:txBody>
      </p:sp>
      <p:sp>
        <p:nvSpPr>
          <p:cNvPr id="19" name="Oval 18">
            <a:extLst>
              <a:ext uri="{FF2B5EF4-FFF2-40B4-BE49-F238E27FC236}">
                <a16:creationId xmlns:a16="http://schemas.microsoft.com/office/drawing/2014/main" id="{41D4ED4F-A0A4-063B-AC10-4761E3B2BFF9}"/>
              </a:ext>
            </a:extLst>
          </p:cNvPr>
          <p:cNvSpPr/>
          <p:nvPr/>
        </p:nvSpPr>
        <p:spPr bwMode="auto">
          <a:xfrm>
            <a:off x="8371992" y="2474818"/>
            <a:ext cx="1495151" cy="1265349"/>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mn-ea"/>
                <a:cs typeface="+mn-cs"/>
              </a:rPr>
              <a:t>Advanced stages:</a:t>
            </a:r>
            <a:br>
              <a:rPr kumimoji="0" lang="en-US" sz="1200" b="1" i="0" u="none" strike="noStrike" kern="1200" cap="none" spc="0" normalizeH="0" baseline="0" noProof="0">
                <a:ln>
                  <a:noFill/>
                </a:ln>
                <a:solidFill>
                  <a:srgbClr val="00B050"/>
                </a:solidFill>
                <a:effectLst/>
                <a:uLnTx/>
                <a:uFillTx/>
                <a:latin typeface="Arial" charset="0"/>
                <a:ea typeface="+mn-ea"/>
                <a:cs typeface="+mn-cs"/>
              </a:rPr>
            </a:br>
            <a:r>
              <a:rPr kumimoji="0" lang="en-US" sz="1200" b="1" i="0" u="none" strike="noStrike" kern="1200" cap="none" spc="0" normalizeH="0" baseline="0" noProof="0">
                <a:ln>
                  <a:noFill/>
                </a:ln>
                <a:solidFill>
                  <a:srgbClr val="000000"/>
                </a:solidFill>
                <a:effectLst/>
                <a:uLnTx/>
                <a:uFillTx/>
                <a:latin typeface="Arial" charset="0"/>
                <a:ea typeface="+mn-ea"/>
                <a:cs typeface="+mn-cs"/>
              </a:rPr>
              <a:t>Large scale impact and  transformational actions</a:t>
            </a:r>
            <a:endParaRPr kumimoji="0" lang="en-US" sz="1200" b="1" i="1" u="none" strike="noStrike" kern="1200" cap="none" spc="0" normalizeH="0" baseline="0" noProof="0">
              <a:ln>
                <a:noFill/>
              </a:ln>
              <a:solidFill>
                <a:srgbClr val="000000"/>
              </a:solidFill>
              <a:effectLst/>
              <a:uLnTx/>
              <a:uFillTx/>
              <a:latin typeface="Arial" charset="0"/>
              <a:ea typeface="+mn-ea"/>
              <a:cs typeface="+mn-cs"/>
            </a:endParaRPr>
          </a:p>
        </p:txBody>
      </p:sp>
      <p:sp>
        <p:nvSpPr>
          <p:cNvPr id="20" name="Oval 19">
            <a:extLst>
              <a:ext uri="{FF2B5EF4-FFF2-40B4-BE49-F238E27FC236}">
                <a16:creationId xmlns:a16="http://schemas.microsoft.com/office/drawing/2014/main" id="{D56CC94C-75CB-3B43-6BC4-F98EA9461CED}"/>
              </a:ext>
            </a:extLst>
          </p:cNvPr>
          <p:cNvSpPr/>
          <p:nvPr/>
        </p:nvSpPr>
        <p:spPr bwMode="auto">
          <a:xfrm>
            <a:off x="2531118" y="4006235"/>
            <a:ext cx="433244" cy="432762"/>
          </a:xfrm>
          <a:prstGeom prst="ellipse">
            <a:avLst/>
          </a:prstGeom>
          <a:ln>
            <a:solidFill>
              <a:srgbClr val="FF0000">
                <a:alpha val="50196"/>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FF0000"/>
                </a:solidFill>
                <a:effectLst/>
                <a:uLnTx/>
                <a:uFillTx/>
                <a:latin typeface="Arial" charset="0"/>
                <a:ea typeface="+mn-ea"/>
                <a:cs typeface="+mn-cs"/>
              </a:rPr>
              <a:t>1</a:t>
            </a:r>
          </a:p>
        </p:txBody>
      </p:sp>
      <p:sp>
        <p:nvSpPr>
          <p:cNvPr id="21" name="Oval 20">
            <a:extLst>
              <a:ext uri="{FF2B5EF4-FFF2-40B4-BE49-F238E27FC236}">
                <a16:creationId xmlns:a16="http://schemas.microsoft.com/office/drawing/2014/main" id="{94FE893E-7775-808A-4C74-CA3960EAA352}"/>
              </a:ext>
            </a:extLst>
          </p:cNvPr>
          <p:cNvSpPr/>
          <p:nvPr/>
        </p:nvSpPr>
        <p:spPr bwMode="auto">
          <a:xfrm>
            <a:off x="5435068" y="4093240"/>
            <a:ext cx="434168" cy="421876"/>
          </a:xfrm>
          <a:prstGeom prst="ellipse">
            <a:avLst/>
          </a:prstGeom>
          <a:ln>
            <a:solidFill>
              <a:srgbClr val="00B0F0">
                <a:alpha val="74902"/>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22" name="Oval 21">
            <a:extLst>
              <a:ext uri="{FF2B5EF4-FFF2-40B4-BE49-F238E27FC236}">
                <a16:creationId xmlns:a16="http://schemas.microsoft.com/office/drawing/2014/main" id="{22F0940B-3DA2-B134-EA3D-18ED75A56244}"/>
              </a:ext>
            </a:extLst>
          </p:cNvPr>
          <p:cNvSpPr/>
          <p:nvPr/>
        </p:nvSpPr>
        <p:spPr bwMode="auto">
          <a:xfrm>
            <a:off x="8059581" y="4098739"/>
            <a:ext cx="433244" cy="432762"/>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Arial" charset="0"/>
                <a:ea typeface="+mn-ea"/>
                <a:cs typeface="+mn-cs"/>
              </a:rPr>
              <a:t>3</a:t>
            </a:r>
          </a:p>
        </p:txBody>
      </p:sp>
      <p:sp>
        <p:nvSpPr>
          <p:cNvPr id="23" name="TextBox 22">
            <a:extLst>
              <a:ext uri="{FF2B5EF4-FFF2-40B4-BE49-F238E27FC236}">
                <a16:creationId xmlns:a16="http://schemas.microsoft.com/office/drawing/2014/main" id="{09FB4590-A2D2-4D14-B9C4-35C1902B6664}"/>
              </a:ext>
            </a:extLst>
          </p:cNvPr>
          <p:cNvSpPr txBox="1"/>
          <p:nvPr/>
        </p:nvSpPr>
        <p:spPr>
          <a:xfrm>
            <a:off x="2044887" y="4469186"/>
            <a:ext cx="1615967" cy="58477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Phase 1: Early stages</a:t>
            </a:r>
          </a:p>
        </p:txBody>
      </p:sp>
      <p:sp>
        <p:nvSpPr>
          <p:cNvPr id="24" name="TextBox 23">
            <a:extLst>
              <a:ext uri="{FF2B5EF4-FFF2-40B4-BE49-F238E27FC236}">
                <a16:creationId xmlns:a16="http://schemas.microsoft.com/office/drawing/2014/main" id="{A7EE01CB-1131-E60F-06DD-FF1F5E92719C}"/>
              </a:ext>
            </a:extLst>
          </p:cNvPr>
          <p:cNvSpPr txBox="1"/>
          <p:nvPr/>
        </p:nvSpPr>
        <p:spPr>
          <a:xfrm>
            <a:off x="4980227" y="4495350"/>
            <a:ext cx="1406138" cy="7386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Phase II: intermediate stages</a:t>
            </a:r>
          </a:p>
        </p:txBody>
      </p:sp>
      <p:sp>
        <p:nvSpPr>
          <p:cNvPr id="25" name="TextBox 24">
            <a:extLst>
              <a:ext uri="{FF2B5EF4-FFF2-40B4-BE49-F238E27FC236}">
                <a16:creationId xmlns:a16="http://schemas.microsoft.com/office/drawing/2014/main" id="{CEC53B1B-63EB-30E7-A494-6D660D800999}"/>
              </a:ext>
            </a:extLst>
          </p:cNvPr>
          <p:cNvSpPr txBox="1"/>
          <p:nvPr/>
        </p:nvSpPr>
        <p:spPr>
          <a:xfrm>
            <a:off x="7700956" y="4513868"/>
            <a:ext cx="1795157"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Phase III: advanced stages</a:t>
            </a:r>
          </a:p>
        </p:txBody>
      </p:sp>
      <p:sp>
        <p:nvSpPr>
          <p:cNvPr id="26" name="TextBox 25">
            <a:extLst>
              <a:ext uri="{FF2B5EF4-FFF2-40B4-BE49-F238E27FC236}">
                <a16:creationId xmlns:a16="http://schemas.microsoft.com/office/drawing/2014/main" id="{8D7F55C8-B29C-00F7-51EA-7BF7F5692F2E}"/>
              </a:ext>
            </a:extLst>
          </p:cNvPr>
          <p:cNvSpPr txBox="1"/>
          <p:nvPr/>
        </p:nvSpPr>
        <p:spPr>
          <a:xfrm>
            <a:off x="10412935" y="4626363"/>
            <a:ext cx="1795157"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Post phase:</a:t>
            </a:r>
            <a:br>
              <a:rPr kumimoji="0" lang="en-US" sz="1400" b="0" i="0" u="none" strike="noStrike" kern="1200" cap="none" spc="0" normalizeH="0" baseline="0" noProof="0">
                <a:ln>
                  <a:noFill/>
                </a:ln>
                <a:solidFill>
                  <a:srgbClr val="000000"/>
                </a:solidFill>
                <a:effectLst/>
                <a:uLnTx/>
                <a:uFillTx/>
                <a:latin typeface="Arial"/>
                <a:ea typeface="+mn-ea"/>
                <a:cs typeface="+mn-cs"/>
              </a:rPr>
            </a:br>
            <a:r>
              <a:rPr kumimoji="0" lang="en-US" sz="1400" b="0" i="0" u="none" strike="noStrike" kern="1200" cap="none" spc="0" normalizeH="0" baseline="0" noProof="0">
                <a:ln>
                  <a:noFill/>
                </a:ln>
                <a:solidFill>
                  <a:srgbClr val="000000"/>
                </a:solidFill>
                <a:effectLst/>
                <a:uLnTx/>
                <a:uFillTx/>
                <a:latin typeface="Arial"/>
                <a:ea typeface="+mn-ea"/>
                <a:cs typeface="+mn-cs"/>
              </a:rPr>
              <a:t>Any rebuilding and reconstruction in another location&gt; transformation</a:t>
            </a:r>
          </a:p>
        </p:txBody>
      </p:sp>
      <p:sp>
        <p:nvSpPr>
          <p:cNvPr id="27" name="Oval 26">
            <a:extLst>
              <a:ext uri="{FF2B5EF4-FFF2-40B4-BE49-F238E27FC236}">
                <a16:creationId xmlns:a16="http://schemas.microsoft.com/office/drawing/2014/main" id="{F26B4472-6E22-D11D-0279-8FBB30F77D2F}"/>
              </a:ext>
            </a:extLst>
          </p:cNvPr>
          <p:cNvSpPr/>
          <p:nvPr/>
        </p:nvSpPr>
        <p:spPr bwMode="auto">
          <a:xfrm>
            <a:off x="10760292" y="4072348"/>
            <a:ext cx="433244" cy="432762"/>
          </a:xfrm>
          <a:prstGeom prst="ellipse">
            <a:avLst/>
          </a:prstGeom>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a:ln>
                  <a:noFill/>
                </a:ln>
                <a:solidFill>
                  <a:srgbClr val="00B050"/>
                </a:solidFill>
                <a:effectLst/>
                <a:uLnTx/>
                <a:uFillTx/>
                <a:latin typeface="Arial" charset="0"/>
                <a:ea typeface="+mn-ea"/>
                <a:cs typeface="+mn-cs"/>
              </a:rPr>
              <a:t>4</a:t>
            </a:r>
          </a:p>
        </p:txBody>
      </p:sp>
    </p:spTree>
    <p:extLst>
      <p:ext uri="{BB962C8B-B14F-4D97-AF65-F5344CB8AC3E}">
        <p14:creationId xmlns:p14="http://schemas.microsoft.com/office/powerpoint/2010/main" val="2971524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Custom 52">
      <a:dk1>
        <a:sysClr val="windowText" lastClr="000000"/>
      </a:dk1>
      <a:lt1>
        <a:sysClr val="window" lastClr="FFFFFF"/>
      </a:lt1>
      <a:dk2>
        <a:srgbClr val="44546A"/>
      </a:dk2>
      <a:lt2>
        <a:srgbClr val="E7E6E6"/>
      </a:lt2>
      <a:accent1>
        <a:srgbClr val="244179"/>
      </a:accent1>
      <a:accent2>
        <a:srgbClr val="1775F9"/>
      </a:accent2>
      <a:accent3>
        <a:srgbClr val="00BFFE"/>
      </a:accent3>
      <a:accent4>
        <a:srgbClr val="15D7E2"/>
      </a:accent4>
      <a:accent5>
        <a:srgbClr val="00D3AA"/>
      </a:accent5>
      <a:accent6>
        <a:srgbClr val="FF4104"/>
      </a:accent6>
      <a:hlink>
        <a:srgbClr val="0C0C0C"/>
      </a:hlink>
      <a:folHlink>
        <a:srgbClr val="262626"/>
      </a:folHlink>
    </a:clrScheme>
    <a:fontScheme name="Custom 26">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a:spAutoFit/>
      </a:bodyPr>
      <a:lstStyle>
        <a:defPPr marL="0" indent="0" algn="l">
          <a:buFont typeface="Arial" panose="020B0604020202020204" pitchFamily="34" charset="0"/>
          <a:buNone/>
          <a:defRPr sz="18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3FB4640F4ECC4DB763D3A4E7453A9E" ma:contentTypeVersion="17" ma:contentTypeDescription="Create a new document." ma:contentTypeScope="" ma:versionID="ae51e9b125cc6b5187cabbdfc88bbc77">
  <xsd:schema xmlns:xsd="http://www.w3.org/2001/XMLSchema" xmlns:xs="http://www.w3.org/2001/XMLSchema" xmlns:p="http://schemas.microsoft.com/office/2006/metadata/properties" xmlns:ns2="2969ad49-f2d3-4965-9499-b3fda74a3c4a" xmlns:ns3="3061fea5-5b4b-42f9-8a99-2865bbdc9505" xmlns:ns4="eb4559c4-8463-4985-927f-f0d558bff8f0" targetNamespace="http://schemas.microsoft.com/office/2006/metadata/properties" ma:root="true" ma:fieldsID="807eca7a55969c58a061387600e13b9d" ns2:_="" ns3:_="" ns4:_="">
    <xsd:import namespace="2969ad49-f2d3-4965-9499-b3fda74a3c4a"/>
    <xsd:import namespace="3061fea5-5b4b-42f9-8a99-2865bbdc9505"/>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ad49-f2d3-4965-9499-b3fda74a3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1fea5-5b4b-42f9-8a99-2865bbdc950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cb95496-d677-4619-859d-ee68da83e6f7}" ma:internalName="TaxCatchAll" ma:showField="CatchAllData" ma:web="3061fea5-5b4b-42f9-8a99-2865bbdc9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d8c265a-5436-43a7-80c1-713d2827ffde" ContentTypeId="0x0101" PreviousValue="false"/>
</file>

<file path=customXml/itemProps1.xml><?xml version="1.0" encoding="utf-8"?>
<ds:datastoreItem xmlns:ds="http://schemas.openxmlformats.org/officeDocument/2006/customXml" ds:itemID="{29A3C480-0DD8-472C-B7CF-DEF8A9EFE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9ad49-f2d3-4965-9499-b3fda74a3c4a"/>
    <ds:schemaRef ds:uri="3061fea5-5b4b-42f9-8a99-2865bbdc9505"/>
    <ds:schemaRef ds:uri="eb4559c4-8463-4985-927f-f0d558bff8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C8D5A-656C-43C3-868D-BA94D66F2C94}">
  <ds:schemaRefs>
    <ds:schemaRef ds:uri="http://schemas.microsoft.com/sharepoint/v3/contenttype/forms"/>
  </ds:schemaRefs>
</ds:datastoreItem>
</file>

<file path=customXml/itemProps3.xml><?xml version="1.0" encoding="utf-8"?>
<ds:datastoreItem xmlns:ds="http://schemas.openxmlformats.org/officeDocument/2006/customXml" ds:itemID="{30DE1590-DED6-4E0D-9E6D-B6F569FA22C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14901</TotalTime>
  <Words>27897</Words>
  <Application>Microsoft Macintosh PowerPoint</Application>
  <PresentationFormat>Widescreen</PresentationFormat>
  <Paragraphs>2441</Paragraphs>
  <Slides>84</Slides>
  <Notes>54</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84</vt:i4>
      </vt:variant>
    </vt:vector>
  </HeadingPairs>
  <TitlesOfParts>
    <vt:vector size="100" baseType="lpstr">
      <vt:lpstr>Arial</vt:lpstr>
      <vt:lpstr>Avenir Next LT Pro</vt:lpstr>
      <vt:lpstr>Calibri</vt:lpstr>
      <vt:lpstr>Calibri Light</vt:lpstr>
      <vt:lpstr>Georgia</vt:lpstr>
      <vt:lpstr>Gill Sans MT</vt:lpstr>
      <vt:lpstr>Lucida Sans</vt:lpstr>
      <vt:lpstr>Roboto</vt:lpstr>
      <vt:lpstr>Symbol</vt:lpstr>
      <vt:lpstr>Times New Roman</vt:lpstr>
      <vt:lpstr>1_ UNFCCC PowerPoint</vt:lpstr>
      <vt:lpstr> UNFCCC PowerPoint</vt:lpstr>
      <vt:lpstr>1_Office Theme</vt:lpstr>
      <vt:lpstr>UNFCCC_Master 70pt title</vt:lpstr>
      <vt:lpstr>Office Theme</vt:lpstr>
      <vt:lpstr>think-cell Slide</vt:lpstr>
      <vt:lpstr>PowerPoint Presentation</vt:lpstr>
      <vt:lpstr>TABLE OF CONTENTS</vt:lpstr>
      <vt:lpstr>OVERVIEW</vt:lpstr>
      <vt:lpstr>TIMELINE OF WORKSHOPS</vt:lpstr>
      <vt:lpstr>Overall framing of spectrum of actions in responding to climate impacts (for time-bound impacts)</vt:lpstr>
      <vt:lpstr>Spectrum of actions in responding to climate impacts (short-lived events: sudden or instant onset to several days, e.g. landslides, wildfire)</vt:lpstr>
      <vt:lpstr>Spectrum of actions in responding to climate impacts (short-lived events: rapid onset, hours to several days, e.g. tropical cylones, flooding )</vt:lpstr>
      <vt:lpstr>Spectrum of actions in responding to climate impacts (medium to long-lived events: months to several years, e.g. drought)</vt:lpstr>
      <vt:lpstr>Spectrum of actions in responding to climate impacts (Permanent events: irreversible changes, e.g. SLR)</vt:lpstr>
      <vt:lpstr>TABLE OF CONTENTS</vt:lpstr>
      <vt:lpstr>THE PROCESS</vt:lpstr>
      <vt:lpstr>TEMPLATES: RAPID ONSET EVENT</vt:lpstr>
      <vt:lpstr>TEMPLATES: RAPID ONSET EVENT</vt:lpstr>
      <vt:lpstr>TEMPLATES: SLOW-ONSET EVENT</vt:lpstr>
      <vt:lpstr>TEMPLATES: SLOW-ONSET EVENT</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Santiago network Functions</vt:lpstr>
      <vt:lpstr>Santiago network Functions</vt:lpstr>
      <vt:lpstr>Santiago network Functions</vt:lpstr>
      <vt:lpstr>Santiago network Functions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Santiago network</dc:title>
  <dc:creator>Paul Desanker</dc:creator>
  <cp:lastModifiedBy>Mimansha Joshi</cp:lastModifiedBy>
  <cp:revision>36</cp:revision>
  <dcterms:created xsi:type="dcterms:W3CDTF">2023-03-25T05:31:33Z</dcterms:created>
  <dcterms:modified xsi:type="dcterms:W3CDTF">2024-04-30T03:41:38Z</dcterms:modified>
</cp:coreProperties>
</file>