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DM Serif Display" pitchFamily="2" charset="0"/>
      <p:regular r:id="rId19"/>
      <p: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h8ga3ePIHY69UbNhnuLncnBwZ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vergy.info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9775516">
            <a:off x="-1687360" y="1960876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5798820" y="3570535"/>
            <a:ext cx="6690360" cy="306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Empowering Change: Building Capacities for a Just Energy Transition, Energy DAY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14089886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88" name="Google Shape;188;p10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89" name="Google Shape;189;p10"/>
          <p:cNvSpPr/>
          <p:nvPr/>
        </p:nvSpPr>
        <p:spPr>
          <a:xfrm>
            <a:off x="15773400" y="7800471"/>
            <a:ext cx="3581400" cy="3602355"/>
          </a:xfrm>
          <a:custGeom>
            <a:avLst/>
            <a:gdLst/>
            <a:ahLst/>
            <a:cxnLst/>
            <a:rect l="l" t="t" r="r" b="b"/>
            <a:pathLst>
              <a:path w="4775200" h="4803140" extrusionOk="0">
                <a:moveTo>
                  <a:pt x="0" y="0"/>
                </a:moveTo>
                <a:lnTo>
                  <a:pt x="4775200" y="0"/>
                </a:lnTo>
                <a:lnTo>
                  <a:pt x="4775200" y="4803140"/>
                </a:lnTo>
                <a:lnTo>
                  <a:pt x="0" y="480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0" name="Google Shape;190;p10"/>
          <p:cNvSpPr/>
          <p:nvPr/>
        </p:nvSpPr>
        <p:spPr>
          <a:xfrm>
            <a:off x="1401764" y="3859086"/>
            <a:ext cx="3740723" cy="3941385"/>
          </a:xfrm>
          <a:custGeom>
            <a:avLst/>
            <a:gdLst/>
            <a:ahLst/>
            <a:cxnLst/>
            <a:rect l="l" t="t" r="r" b="b"/>
            <a:pathLst>
              <a:path w="1800383" h="1896960" extrusionOk="0">
                <a:moveTo>
                  <a:pt x="1675923" y="1896960"/>
                </a:moveTo>
                <a:lnTo>
                  <a:pt x="124460" y="1896960"/>
                </a:lnTo>
                <a:cubicBezTo>
                  <a:pt x="55880" y="1896960"/>
                  <a:pt x="0" y="1841080"/>
                  <a:pt x="0" y="17725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75923" y="0"/>
                </a:lnTo>
                <a:cubicBezTo>
                  <a:pt x="1744503" y="0"/>
                  <a:pt x="1800383" y="55880"/>
                  <a:pt x="1800383" y="124460"/>
                </a:cubicBezTo>
                <a:lnTo>
                  <a:pt x="1800383" y="1772500"/>
                </a:lnTo>
                <a:cubicBezTo>
                  <a:pt x="1800383" y="1841080"/>
                  <a:pt x="1744503" y="1896960"/>
                  <a:pt x="1675923" y="1896960"/>
                </a:cubicBezTo>
                <a:close/>
              </a:path>
            </a:pathLst>
          </a:custGeom>
          <a:solidFill>
            <a:srgbClr val="FB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5553275" y="3859086"/>
            <a:ext cx="3740723" cy="3941385"/>
          </a:xfrm>
          <a:custGeom>
            <a:avLst/>
            <a:gdLst/>
            <a:ahLst/>
            <a:cxnLst/>
            <a:rect l="l" t="t" r="r" b="b"/>
            <a:pathLst>
              <a:path w="1800383" h="1896960" extrusionOk="0">
                <a:moveTo>
                  <a:pt x="1675923" y="1896960"/>
                </a:moveTo>
                <a:lnTo>
                  <a:pt x="124460" y="1896960"/>
                </a:lnTo>
                <a:cubicBezTo>
                  <a:pt x="55880" y="1896960"/>
                  <a:pt x="0" y="1841080"/>
                  <a:pt x="0" y="17725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75923" y="0"/>
                </a:lnTo>
                <a:cubicBezTo>
                  <a:pt x="1744503" y="0"/>
                  <a:pt x="1800383" y="55880"/>
                  <a:pt x="1800383" y="124460"/>
                </a:cubicBezTo>
                <a:lnTo>
                  <a:pt x="1800383" y="1772500"/>
                </a:lnTo>
                <a:cubicBezTo>
                  <a:pt x="1800383" y="1841080"/>
                  <a:pt x="1744503" y="1896960"/>
                  <a:pt x="1675923" y="1896960"/>
                </a:cubicBezTo>
                <a:close/>
              </a:path>
            </a:pathLst>
          </a:custGeom>
          <a:solidFill>
            <a:srgbClr val="FB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6459428" y="2752425"/>
            <a:ext cx="1925231" cy="192522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9267" r="-1926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2309510" y="2752425"/>
            <a:ext cx="1925231" cy="192522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8119" b="-4215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9704786" y="3859086"/>
            <a:ext cx="3740723" cy="3941385"/>
          </a:xfrm>
          <a:custGeom>
            <a:avLst/>
            <a:gdLst/>
            <a:ahLst/>
            <a:cxnLst/>
            <a:rect l="l" t="t" r="r" b="b"/>
            <a:pathLst>
              <a:path w="1800383" h="1896960" extrusionOk="0">
                <a:moveTo>
                  <a:pt x="1675923" y="1896960"/>
                </a:moveTo>
                <a:lnTo>
                  <a:pt x="124460" y="1896960"/>
                </a:lnTo>
                <a:cubicBezTo>
                  <a:pt x="55880" y="1896960"/>
                  <a:pt x="0" y="1841080"/>
                  <a:pt x="0" y="177250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75923" y="0"/>
                </a:lnTo>
                <a:cubicBezTo>
                  <a:pt x="1744503" y="0"/>
                  <a:pt x="1800383" y="55880"/>
                  <a:pt x="1800383" y="124460"/>
                </a:cubicBezTo>
                <a:lnTo>
                  <a:pt x="1800383" y="1772500"/>
                </a:lnTo>
                <a:cubicBezTo>
                  <a:pt x="1800383" y="1841080"/>
                  <a:pt x="1744503" y="1896960"/>
                  <a:pt x="1675923" y="1896960"/>
                </a:cubicBezTo>
                <a:close/>
              </a:path>
            </a:pathLst>
          </a:custGeom>
          <a:solidFill>
            <a:srgbClr val="FB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10610939" y="2752425"/>
            <a:ext cx="1925231" cy="192522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21987" b="-2198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"/>
          <p:cNvSpPr txBox="1"/>
          <p:nvPr/>
        </p:nvSpPr>
        <p:spPr>
          <a:xfrm>
            <a:off x="1580084" y="4850273"/>
            <a:ext cx="338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Carole Tankeu </a:t>
            </a:r>
            <a:endParaRPr sz="2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W4SECA</a:t>
            </a:r>
            <a:endParaRPr sz="2100"/>
          </a:p>
        </p:txBody>
      </p:sp>
      <p:sp>
        <p:nvSpPr>
          <p:cNvPr id="197" name="Google Shape;197;p10"/>
          <p:cNvSpPr txBox="1"/>
          <p:nvPr/>
        </p:nvSpPr>
        <p:spPr>
          <a:xfrm>
            <a:off x="1580084" y="5492057"/>
            <a:ext cx="3384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Training on promoting women's participation in renewables through entrepreneurship in Cameroon rural areas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question-led session on building capacities through entrepreneurship for internally displaced women. We will explore the best practices in the Global South.</a:t>
            </a:r>
            <a:endParaRPr sz="1500"/>
          </a:p>
        </p:txBody>
      </p:sp>
      <p:sp>
        <p:nvSpPr>
          <p:cNvPr id="198" name="Google Shape;198;p10"/>
          <p:cNvSpPr txBox="1"/>
          <p:nvPr/>
        </p:nvSpPr>
        <p:spPr>
          <a:xfrm>
            <a:off x="5722109" y="4850273"/>
            <a:ext cx="340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Dr. Eng Mario A Heredia S. PUCE</a:t>
            </a:r>
            <a:endParaRPr sz="2100"/>
          </a:p>
        </p:txBody>
      </p:sp>
      <p:sp>
        <p:nvSpPr>
          <p:cNvPr id="199" name="Google Shape;199;p10"/>
          <p:cNvSpPr txBox="1"/>
          <p:nvPr/>
        </p:nvSpPr>
        <p:spPr>
          <a:xfrm>
            <a:off x="5722109" y="5477909"/>
            <a:ext cx="34218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Capacity Building Program in the scope of the PLANMICC (National Mitigation Plan)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Canvas template to develop Energy Transition Projects; Gamification and mentoring for incubation and acceleration processes, construction of a portfolio of energy transition projects as a result of the CBP.</a:t>
            </a:r>
            <a:endParaRPr sz="1500"/>
          </a:p>
        </p:txBody>
      </p:sp>
      <p:sp>
        <p:nvSpPr>
          <p:cNvPr id="200" name="Google Shape;200;p10"/>
          <p:cNvSpPr txBox="1"/>
          <p:nvPr/>
        </p:nvSpPr>
        <p:spPr>
          <a:xfrm>
            <a:off x="10016044" y="4850273"/>
            <a:ext cx="331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Gissele Flores </a:t>
            </a:r>
            <a:endParaRPr sz="2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ASOCLIMA</a:t>
            </a:r>
            <a:endParaRPr sz="2100"/>
          </a:p>
        </p:txBody>
      </p:sp>
      <p:sp>
        <p:nvSpPr>
          <p:cNvPr id="201" name="Google Shape;201;p10"/>
          <p:cNvSpPr txBox="1"/>
          <p:nvPr/>
        </p:nvSpPr>
        <p:spPr>
          <a:xfrm>
            <a:off x="9875023" y="5477909"/>
            <a:ext cx="3454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Building Capacities through Entrepreneurship for Internally Displaced Women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a facilitated, question-driven session that enables participants to learn from our experience, while also giving them the opportunity to share their best practices or provide recommendations for Just Energy Transitions.</a:t>
            </a:r>
            <a:endParaRPr sz="1500"/>
          </a:p>
        </p:txBody>
      </p:sp>
      <p:sp>
        <p:nvSpPr>
          <p:cNvPr id="202" name="Google Shape;202;p10"/>
          <p:cNvSpPr/>
          <p:nvPr/>
        </p:nvSpPr>
        <p:spPr>
          <a:xfrm>
            <a:off x="14024713" y="3859086"/>
            <a:ext cx="3740723" cy="4040714"/>
          </a:xfrm>
          <a:custGeom>
            <a:avLst/>
            <a:gdLst/>
            <a:ahLst/>
            <a:cxnLst/>
            <a:rect l="l" t="t" r="r" b="b"/>
            <a:pathLst>
              <a:path w="1800383" h="1944766" extrusionOk="0">
                <a:moveTo>
                  <a:pt x="1675923" y="1944765"/>
                </a:moveTo>
                <a:lnTo>
                  <a:pt x="124460" y="1944765"/>
                </a:lnTo>
                <a:cubicBezTo>
                  <a:pt x="55880" y="1944765"/>
                  <a:pt x="0" y="1888885"/>
                  <a:pt x="0" y="182030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675923" y="0"/>
                </a:lnTo>
                <a:cubicBezTo>
                  <a:pt x="1744503" y="0"/>
                  <a:pt x="1800383" y="55880"/>
                  <a:pt x="1800383" y="124460"/>
                </a:cubicBezTo>
                <a:lnTo>
                  <a:pt x="1800383" y="1820306"/>
                </a:lnTo>
                <a:cubicBezTo>
                  <a:pt x="1800383" y="1888885"/>
                  <a:pt x="1744503" y="1944766"/>
                  <a:pt x="1675923" y="1944766"/>
                </a:cubicBezTo>
                <a:close/>
              </a:path>
            </a:pathLst>
          </a:custGeom>
          <a:solidFill>
            <a:srgbClr val="FB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4930866" y="2752425"/>
            <a:ext cx="1925231" cy="192522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4335971" y="4850273"/>
            <a:ext cx="331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 Muyiwa Oyinlola  CEPREC</a:t>
            </a:r>
            <a:endParaRPr sz="2100"/>
          </a:p>
        </p:txBody>
      </p:sp>
      <p:sp>
        <p:nvSpPr>
          <p:cNvPr id="205" name="Google Shape;205;p10"/>
          <p:cNvSpPr txBox="1"/>
          <p:nvPr/>
        </p:nvSpPr>
        <p:spPr>
          <a:xfrm>
            <a:off x="14178934" y="5477909"/>
            <a:ext cx="3470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Building Institutional Innovation Ecosystems for a Just and Circular Energy Transition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Guided by the Triple-Helix model, participants will rotate through short, structured conversations to share institutional challenges and co-create solutions for embedding innovation and circularity in the energy transition.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>
            <a:off x="-18953" y="-1"/>
            <a:ext cx="638078" cy="10287000"/>
          </a:xfrm>
          <a:custGeom>
            <a:avLst/>
            <a:gdLst/>
            <a:ahLst/>
            <a:cxnLst/>
            <a:rect l="l" t="t" r="r" b="b"/>
            <a:pathLst>
              <a:path w="638078" h="10287000" extrusionOk="0">
                <a:moveTo>
                  <a:pt x="0" y="0"/>
                </a:moveTo>
                <a:lnTo>
                  <a:pt x="638079" y="0"/>
                </a:lnTo>
                <a:lnTo>
                  <a:pt x="638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1" name="Google Shape;211;p11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212" name="Google Shape;212;p11"/>
          <p:cNvSpPr/>
          <p:nvPr/>
        </p:nvSpPr>
        <p:spPr>
          <a:xfrm>
            <a:off x="14099411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3" name="Google Shape;213;p11"/>
          <p:cNvSpPr txBox="1"/>
          <p:nvPr/>
        </p:nvSpPr>
        <p:spPr>
          <a:xfrm>
            <a:off x="1981200" y="3829050"/>
            <a:ext cx="13335000" cy="197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Closing  remarks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Federico Burone, LAC Regional Director for IDRC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15 November 2025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1981200" y="1894685"/>
            <a:ext cx="1414272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Energy Day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-18953" y="-1"/>
            <a:ext cx="638078" cy="10287000"/>
          </a:xfrm>
          <a:custGeom>
            <a:avLst/>
            <a:gdLst/>
            <a:ahLst/>
            <a:cxnLst/>
            <a:rect l="l" t="t" r="r" b="b"/>
            <a:pathLst>
              <a:path w="638078" h="10287000" extrusionOk="0">
                <a:moveTo>
                  <a:pt x="0" y="0"/>
                </a:moveTo>
                <a:lnTo>
                  <a:pt x="638079" y="0"/>
                </a:lnTo>
                <a:lnTo>
                  <a:pt x="638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0" name="Google Shape;220;p12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221" name="Google Shape;221;p12"/>
          <p:cNvSpPr/>
          <p:nvPr/>
        </p:nvSpPr>
        <p:spPr>
          <a:xfrm>
            <a:off x="14188476" y="6116651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12"/>
          <p:cNvSpPr/>
          <p:nvPr/>
        </p:nvSpPr>
        <p:spPr>
          <a:xfrm>
            <a:off x="3971925" y="3305175"/>
            <a:ext cx="10344150" cy="3676650"/>
          </a:xfrm>
          <a:custGeom>
            <a:avLst/>
            <a:gdLst/>
            <a:ahLst/>
            <a:cxnLst/>
            <a:rect l="l" t="t" r="r" b="b"/>
            <a:pathLst>
              <a:path w="13792200" h="4902200" extrusionOk="0">
                <a:moveTo>
                  <a:pt x="0" y="0"/>
                </a:moveTo>
                <a:lnTo>
                  <a:pt x="13792200" y="0"/>
                </a:lnTo>
                <a:lnTo>
                  <a:pt x="13792200" y="4902200"/>
                </a:lnTo>
                <a:lnTo>
                  <a:pt x="0" y="490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93" name="Google Shape;93;p2"/>
          <p:cNvSpPr/>
          <p:nvPr/>
        </p:nvSpPr>
        <p:spPr>
          <a:xfrm rot="9775516">
            <a:off x="-1687360" y="1960876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14089886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2"/>
          <p:cNvSpPr txBox="1"/>
          <p:nvPr/>
        </p:nvSpPr>
        <p:spPr>
          <a:xfrm>
            <a:off x="5217826" y="1937310"/>
            <a:ext cx="94485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Opening Remarks: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Prof. Dr. Edeltraud Guenther – Director of UNU-FLORES</a:t>
            </a:r>
            <a:endParaRPr sz="2800"/>
          </a:p>
        </p:txBody>
      </p:sp>
      <p:sp>
        <p:nvSpPr>
          <p:cNvPr id="96" name="Google Shape;96;p2"/>
          <p:cNvSpPr/>
          <p:nvPr/>
        </p:nvSpPr>
        <p:spPr>
          <a:xfrm>
            <a:off x="3802009" y="2023035"/>
            <a:ext cx="771999" cy="77199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915403" y="2012604"/>
            <a:ext cx="545211" cy="66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5217826" y="3217151"/>
            <a:ext cx="9191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Presentation of the session and discussion tables: </a:t>
            </a:r>
            <a:endParaRPr sz="2800"/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 Ambe Emmanuel Cheo – UNU-VIE</a:t>
            </a:r>
            <a:endParaRPr sz="2800"/>
          </a:p>
        </p:txBody>
      </p:sp>
      <p:sp>
        <p:nvSpPr>
          <p:cNvPr id="99" name="Google Shape;99;p2"/>
          <p:cNvSpPr/>
          <p:nvPr/>
        </p:nvSpPr>
        <p:spPr>
          <a:xfrm>
            <a:off x="3802009" y="3302876"/>
            <a:ext cx="771999" cy="77199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915403" y="3292444"/>
            <a:ext cx="545211" cy="66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802009" y="4582716"/>
            <a:ext cx="771999" cy="77199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915403" y="4572285"/>
            <a:ext cx="545211" cy="66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3802009" y="7701915"/>
            <a:ext cx="771999" cy="77199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3915403" y="7691484"/>
            <a:ext cx="545211" cy="66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790212" y="409575"/>
            <a:ext cx="4257587" cy="122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Agenda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5217826" y="4496991"/>
            <a:ext cx="91914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World Café Tables</a:t>
            </a:r>
            <a:endParaRPr sz="2800"/>
          </a:p>
          <a:p>
            <a:pPr marL="647706" marR="0" lvl="1" indent="-31115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Mario Heredia, PUCE </a:t>
            </a:r>
            <a:endParaRPr sz="2800"/>
          </a:p>
          <a:p>
            <a:pPr marL="647706" marR="0" lvl="1" indent="-31115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Gissele Flores, Asoclima </a:t>
            </a:r>
            <a:endParaRPr sz="2800"/>
          </a:p>
          <a:p>
            <a:pPr marL="647706" marR="0" lvl="1" indent="-31115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Carole Tankeu, W4SECA </a:t>
            </a:r>
            <a:endParaRPr sz="2800"/>
          </a:p>
          <a:p>
            <a:pPr marL="647706" marR="0" lvl="1" indent="-31115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Muyiwa Oyinlola, CEPREC</a:t>
            </a:r>
            <a:endParaRPr sz="2800"/>
          </a:p>
        </p:txBody>
      </p:sp>
      <p:sp>
        <p:nvSpPr>
          <p:cNvPr id="107" name="Google Shape;107;p2"/>
          <p:cNvSpPr txBox="1"/>
          <p:nvPr/>
        </p:nvSpPr>
        <p:spPr>
          <a:xfrm>
            <a:off x="5217826" y="7616190"/>
            <a:ext cx="94485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Closing Remarks: Federico Burone –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LAC Regional Director for IDRC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-18953" y="-1"/>
            <a:ext cx="638078" cy="10287000"/>
          </a:xfrm>
          <a:custGeom>
            <a:avLst/>
            <a:gdLst/>
            <a:ahLst/>
            <a:cxnLst/>
            <a:rect l="l" t="t" r="r" b="b"/>
            <a:pathLst>
              <a:path w="638078" h="10287000" extrusionOk="0">
                <a:moveTo>
                  <a:pt x="0" y="0"/>
                </a:moveTo>
                <a:lnTo>
                  <a:pt x="638079" y="0"/>
                </a:lnTo>
                <a:lnTo>
                  <a:pt x="638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3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14099411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3"/>
          <p:cNvSpPr txBox="1"/>
          <p:nvPr/>
        </p:nvSpPr>
        <p:spPr>
          <a:xfrm>
            <a:off x="1981200" y="3829050"/>
            <a:ext cx="13335000" cy="2636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Opening remarks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Prof. Dr. Edeltraud Guenther – Director of UNU-FLORES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15 November 2025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981199" y="1657431"/>
            <a:ext cx="1414272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Just Energy Transitions</a:t>
            </a:r>
            <a:endParaRPr/>
          </a:p>
        </p:txBody>
      </p:sp>
      <p:sp>
        <p:nvSpPr>
          <p:cNvPr id="117" name="Google Shape;117;p3" descr="A blue logo with text  AI-generated content may be incorrect."/>
          <p:cNvSpPr/>
          <p:nvPr/>
        </p:nvSpPr>
        <p:spPr>
          <a:xfrm>
            <a:off x="1981199" y="8191500"/>
            <a:ext cx="3098006" cy="1063085"/>
          </a:xfrm>
          <a:custGeom>
            <a:avLst/>
            <a:gdLst/>
            <a:ahLst/>
            <a:cxnLst/>
            <a:rect l="l" t="t" r="r" b="b"/>
            <a:pathLst>
              <a:path w="4130675" h="1417447" extrusionOk="0">
                <a:moveTo>
                  <a:pt x="0" y="0"/>
                </a:moveTo>
                <a:lnTo>
                  <a:pt x="4130675" y="0"/>
                </a:lnTo>
                <a:lnTo>
                  <a:pt x="4130675" y="1417447"/>
                </a:lnTo>
                <a:lnTo>
                  <a:pt x="0" y="1417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24" name="Google Shape;124;p4" descr="A group of people standing on a rocky hill with a large group of people in the background  AI-generated content may be incorrect."/>
          <p:cNvSpPr/>
          <p:nvPr/>
        </p:nvSpPr>
        <p:spPr>
          <a:xfrm>
            <a:off x="9144000" y="-51257"/>
            <a:ext cx="9144000" cy="10389489"/>
          </a:xfrm>
          <a:custGeom>
            <a:avLst/>
            <a:gdLst/>
            <a:ahLst/>
            <a:cxnLst/>
            <a:rect l="l" t="t" r="r" b="b"/>
            <a:pathLst>
              <a:path w="12192000" h="13852652" extrusionOk="0">
                <a:moveTo>
                  <a:pt x="0" y="0"/>
                </a:moveTo>
                <a:lnTo>
                  <a:pt x="12192000" y="0"/>
                </a:lnTo>
                <a:lnTo>
                  <a:pt x="12192000" y="13852652"/>
                </a:lnTo>
                <a:lnTo>
                  <a:pt x="0" y="13852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42389" r="-17048" b="-5248"/>
            </a:stretch>
          </a:blipFill>
          <a:ln>
            <a:noFill/>
          </a:ln>
        </p:spPr>
      </p:sp>
      <p:sp>
        <p:nvSpPr>
          <p:cNvPr id="125" name="Google Shape;125;p4"/>
          <p:cNvSpPr txBox="1"/>
          <p:nvPr/>
        </p:nvSpPr>
        <p:spPr>
          <a:xfrm>
            <a:off x="7635240" y="9834841"/>
            <a:ext cx="9895732" cy="59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Former coal mine transformed into the inclusive landscape park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49898" y="4652121"/>
            <a:ext cx="11859947" cy="493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Five messages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From extraction to empowerment: rethinking transitions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The land as a classroom for transition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Building institutions that include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4. The Resource Nexus: seeing the whole system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5. Scaling local wisdom, not just technology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514732" y="1478720"/>
            <a:ext cx="10058135" cy="181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Empowering Change: 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Building Capacities for 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Just Energy Transitions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697277" y="9478271"/>
            <a:ext cx="6859635" cy="24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Photo: UNU-FLORES / Paul Glaser</a:t>
            </a:r>
            <a:endParaRPr/>
          </a:p>
        </p:txBody>
      </p:sp>
      <p:sp>
        <p:nvSpPr>
          <p:cNvPr id="129" name="Google Shape;129;p4" descr="A blue logo with text  AI-generated content may be incorrect."/>
          <p:cNvSpPr/>
          <p:nvPr/>
        </p:nvSpPr>
        <p:spPr>
          <a:xfrm>
            <a:off x="612086" y="9277993"/>
            <a:ext cx="1828800" cy="627603"/>
          </a:xfrm>
          <a:custGeom>
            <a:avLst/>
            <a:gdLst/>
            <a:ahLst/>
            <a:cxnLst/>
            <a:rect l="l" t="t" r="r" b="b"/>
            <a:pathLst>
              <a:path w="2438400" h="836803" extrusionOk="0">
                <a:moveTo>
                  <a:pt x="0" y="0"/>
                </a:moveTo>
                <a:lnTo>
                  <a:pt x="2438400" y="0"/>
                </a:lnTo>
                <a:lnTo>
                  <a:pt x="2438400" y="836803"/>
                </a:lnTo>
                <a:lnTo>
                  <a:pt x="0" y="83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35" name="Google Shape;135;p5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36" name="Google Shape;136;p5"/>
          <p:cNvSpPr/>
          <p:nvPr/>
        </p:nvSpPr>
        <p:spPr>
          <a:xfrm>
            <a:off x="14089886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5"/>
          <p:cNvSpPr txBox="1"/>
          <p:nvPr/>
        </p:nvSpPr>
        <p:spPr>
          <a:xfrm>
            <a:off x="2514733" y="2948893"/>
            <a:ext cx="12481428" cy="467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Mining and Gender: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underrepresented sector for women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ranges from 8 to 17 percent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lack of intellectually challenging work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perceived fewer advancement opportunities 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notable gap in operational experience and mentorship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receiving equal promotion opportunities 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standards for promotion in technical, operational, and executive roles</a:t>
            </a:r>
            <a:endParaRPr/>
          </a:p>
          <a:p>
            <a:pPr marL="337820" marR="0" lvl="1" indent="-177736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experiencing ineffective or nonexistent sponsorship.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2514733" y="9408021"/>
            <a:ext cx="13548227" cy="18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02348"/>
                </a:solidFill>
                <a:latin typeface="Arial"/>
                <a:ea typeface="Arial"/>
                <a:cs typeface="Arial"/>
                <a:sym typeface="Arial"/>
              </a:rPr>
              <a:t>Source: https://www.mckinsey.com/industries/metals-and-mining/our-insights/why-women-are-leaving-the-mining-industry-and-what-mining-companies-can-do-about-it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5120640" y="1076325"/>
            <a:ext cx="10058135" cy="121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Diversity </a:t>
            </a:r>
            <a:endParaRPr/>
          </a:p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of lignite energy transition</a:t>
            </a:r>
            <a:endParaRPr/>
          </a:p>
        </p:txBody>
      </p:sp>
      <p:sp>
        <p:nvSpPr>
          <p:cNvPr id="140" name="Google Shape;140;p5" descr="A blue logo with text  AI-generated content may be incorrect."/>
          <p:cNvSpPr/>
          <p:nvPr/>
        </p:nvSpPr>
        <p:spPr>
          <a:xfrm>
            <a:off x="612086" y="9277993"/>
            <a:ext cx="1828800" cy="627603"/>
          </a:xfrm>
          <a:custGeom>
            <a:avLst/>
            <a:gdLst/>
            <a:ahLst/>
            <a:cxnLst/>
            <a:rect l="l" t="t" r="r" b="b"/>
            <a:pathLst>
              <a:path w="2438400" h="836803" extrusionOk="0">
                <a:moveTo>
                  <a:pt x="0" y="0"/>
                </a:moveTo>
                <a:lnTo>
                  <a:pt x="2438400" y="0"/>
                </a:lnTo>
                <a:lnTo>
                  <a:pt x="2438400" y="836803"/>
                </a:lnTo>
                <a:lnTo>
                  <a:pt x="0" y="83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46" name="Google Shape;146;p6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47" name="Google Shape;147;p6"/>
          <p:cNvSpPr/>
          <p:nvPr/>
        </p:nvSpPr>
        <p:spPr>
          <a:xfrm>
            <a:off x="14089886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6"/>
          <p:cNvSpPr txBox="1"/>
          <p:nvPr/>
        </p:nvSpPr>
        <p:spPr>
          <a:xfrm>
            <a:off x="2440887" y="2390349"/>
            <a:ext cx="139545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Gender and transition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Different understanding of transition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Decisions of men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Less visibility of minorities and vulnerable groups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Stereotypes and clichés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Intersectionality as accepting process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Few data</a:t>
            </a:r>
            <a:endParaRPr sz="25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Role of women in the energy transition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Participation opportunities different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Surveys: Women more sustainable and interested in sustainable lifestyle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Sustainability supports (gender-) justice</a:t>
            </a:r>
            <a:endParaRPr sz="2500"/>
          </a:p>
          <a:p>
            <a:pPr marL="337820" marR="0" lvl="1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Diversity supports economic growth</a:t>
            </a:r>
            <a:endParaRPr sz="2500"/>
          </a:p>
        </p:txBody>
      </p:sp>
      <p:sp>
        <p:nvSpPr>
          <p:cNvPr id="149" name="Google Shape;149;p6"/>
          <p:cNvSpPr txBox="1"/>
          <p:nvPr/>
        </p:nvSpPr>
        <p:spPr>
          <a:xfrm>
            <a:off x="2618552" y="9557664"/>
            <a:ext cx="12313920" cy="3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02348"/>
                </a:solidFill>
                <a:latin typeface="Arial"/>
                <a:ea typeface="Arial"/>
                <a:cs typeface="Arial"/>
                <a:sym typeface="Arial"/>
              </a:rPr>
              <a:t>Source: https://www.wecf.org/de/84729-2/ https://www.diw.de/documents/publikationen/73/diw_01.c.822824.de/dp1963.pdf</a:t>
            </a:r>
            <a:endParaRPr/>
          </a:p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1023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120640" y="1076325"/>
            <a:ext cx="10058135" cy="121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Diversity </a:t>
            </a:r>
            <a:endParaRPr/>
          </a:p>
          <a:p>
            <a:pPr marL="0" marR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of lignite energy transition</a:t>
            </a:r>
            <a:endParaRPr/>
          </a:p>
        </p:txBody>
      </p:sp>
      <p:sp>
        <p:nvSpPr>
          <p:cNvPr id="151" name="Google Shape;151;p6" descr="A blue logo with text  AI-generated content may be incorrect."/>
          <p:cNvSpPr/>
          <p:nvPr/>
        </p:nvSpPr>
        <p:spPr>
          <a:xfrm>
            <a:off x="612086" y="9277993"/>
            <a:ext cx="1828800" cy="627603"/>
          </a:xfrm>
          <a:custGeom>
            <a:avLst/>
            <a:gdLst/>
            <a:ahLst/>
            <a:cxnLst/>
            <a:rect l="l" t="t" r="r" b="b"/>
            <a:pathLst>
              <a:path w="2438400" h="836803" extrusionOk="0">
                <a:moveTo>
                  <a:pt x="0" y="0"/>
                </a:moveTo>
                <a:lnTo>
                  <a:pt x="2438400" y="0"/>
                </a:lnTo>
                <a:lnTo>
                  <a:pt x="2438400" y="836803"/>
                </a:lnTo>
                <a:lnTo>
                  <a:pt x="0" y="83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57" name="Google Shape;157;p7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58" name="Google Shape;158;p7"/>
          <p:cNvSpPr/>
          <p:nvPr/>
        </p:nvSpPr>
        <p:spPr>
          <a:xfrm>
            <a:off x="8017004" y="735273"/>
            <a:ext cx="8420195" cy="8294465"/>
          </a:xfrm>
          <a:custGeom>
            <a:avLst/>
            <a:gdLst/>
            <a:ahLst/>
            <a:cxnLst/>
            <a:rect l="l" t="t" r="r" b="b"/>
            <a:pathLst>
              <a:path w="11226927" h="11059287" extrusionOk="0">
                <a:moveTo>
                  <a:pt x="0" y="0"/>
                </a:moveTo>
                <a:lnTo>
                  <a:pt x="11226927" y="0"/>
                </a:lnTo>
                <a:lnTo>
                  <a:pt x="11226927" y="11059287"/>
                </a:lnTo>
                <a:lnTo>
                  <a:pt x="0" y="11059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57"/>
            </a:stretch>
          </a:blipFill>
          <a:ln>
            <a:noFill/>
          </a:ln>
        </p:spPr>
      </p:sp>
      <p:sp>
        <p:nvSpPr>
          <p:cNvPr id="159" name="Google Shape;159;p7"/>
          <p:cNvSpPr txBox="1"/>
          <p:nvPr/>
        </p:nvSpPr>
        <p:spPr>
          <a:xfrm>
            <a:off x="4518720" y="9343489"/>
            <a:ext cx="453384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sng" strike="noStrike" cap="none">
                <a:solidFill>
                  <a:srgbClr val="102348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Divergy.info</a:t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1202871" y="5642299"/>
            <a:ext cx="6735604" cy="3387376"/>
          </a:xfrm>
          <a:custGeom>
            <a:avLst/>
            <a:gdLst/>
            <a:ahLst/>
            <a:cxnLst/>
            <a:rect l="l" t="t" r="r" b="b"/>
            <a:pathLst>
              <a:path w="8980805" h="4516501" extrusionOk="0">
                <a:moveTo>
                  <a:pt x="0" y="0"/>
                </a:moveTo>
                <a:lnTo>
                  <a:pt x="8980805" y="0"/>
                </a:lnTo>
                <a:lnTo>
                  <a:pt x="8980805" y="4516501"/>
                </a:lnTo>
                <a:lnTo>
                  <a:pt x="0" y="4516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4217" r="-103"/>
            </a:stretch>
          </a:blipFill>
          <a:ln>
            <a:noFill/>
          </a:ln>
        </p:spPr>
      </p:sp>
      <p:sp>
        <p:nvSpPr>
          <p:cNvPr id="161" name="Google Shape;161;p7"/>
          <p:cNvSpPr/>
          <p:nvPr/>
        </p:nvSpPr>
        <p:spPr>
          <a:xfrm>
            <a:off x="1952162" y="735273"/>
            <a:ext cx="6002655" cy="4811459"/>
          </a:xfrm>
          <a:custGeom>
            <a:avLst/>
            <a:gdLst/>
            <a:ahLst/>
            <a:cxnLst/>
            <a:rect l="l" t="t" r="r" b="b"/>
            <a:pathLst>
              <a:path w="8003540" h="6415278" extrusionOk="0">
                <a:moveTo>
                  <a:pt x="0" y="0"/>
                </a:moveTo>
                <a:lnTo>
                  <a:pt x="8003540" y="0"/>
                </a:lnTo>
                <a:lnTo>
                  <a:pt x="8003540" y="6415278"/>
                </a:lnTo>
                <a:lnTo>
                  <a:pt x="0" y="6415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7"/>
          <p:cNvSpPr/>
          <p:nvPr/>
        </p:nvSpPr>
        <p:spPr>
          <a:xfrm>
            <a:off x="15773400" y="7800471"/>
            <a:ext cx="3581400" cy="3602355"/>
          </a:xfrm>
          <a:custGeom>
            <a:avLst/>
            <a:gdLst/>
            <a:ahLst/>
            <a:cxnLst/>
            <a:rect l="l" t="t" r="r" b="b"/>
            <a:pathLst>
              <a:path w="4775200" h="4803140" extrusionOk="0">
                <a:moveTo>
                  <a:pt x="0" y="0"/>
                </a:moveTo>
                <a:lnTo>
                  <a:pt x="4775200" y="0"/>
                </a:lnTo>
                <a:lnTo>
                  <a:pt x="4775200" y="4803140"/>
                </a:lnTo>
                <a:lnTo>
                  <a:pt x="0" y="480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3" name="Google Shape;163;p7" descr="A blue logo with text  AI-generated content may be incorrect."/>
          <p:cNvSpPr/>
          <p:nvPr/>
        </p:nvSpPr>
        <p:spPr>
          <a:xfrm>
            <a:off x="612086" y="9277993"/>
            <a:ext cx="1828800" cy="627603"/>
          </a:xfrm>
          <a:custGeom>
            <a:avLst/>
            <a:gdLst/>
            <a:ahLst/>
            <a:cxnLst/>
            <a:rect l="l" t="t" r="r" b="b"/>
            <a:pathLst>
              <a:path w="2438400" h="836803" extrusionOk="0">
                <a:moveTo>
                  <a:pt x="0" y="0"/>
                </a:moveTo>
                <a:lnTo>
                  <a:pt x="2438400" y="0"/>
                </a:lnTo>
                <a:lnTo>
                  <a:pt x="2438400" y="836803"/>
                </a:lnTo>
                <a:lnTo>
                  <a:pt x="0" y="83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1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-18953" y="-1"/>
            <a:ext cx="638078" cy="10287000"/>
          </a:xfrm>
          <a:custGeom>
            <a:avLst/>
            <a:gdLst/>
            <a:ahLst/>
            <a:cxnLst/>
            <a:rect l="l" t="t" r="r" b="b"/>
            <a:pathLst>
              <a:path w="638078" h="10287000" extrusionOk="0">
                <a:moveTo>
                  <a:pt x="0" y="0"/>
                </a:moveTo>
                <a:lnTo>
                  <a:pt x="638079" y="0"/>
                </a:lnTo>
                <a:lnTo>
                  <a:pt x="638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9" name="Google Shape;169;p8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70" name="Google Shape;170;p8"/>
          <p:cNvSpPr/>
          <p:nvPr/>
        </p:nvSpPr>
        <p:spPr>
          <a:xfrm>
            <a:off x="14099411" y="6086963"/>
            <a:ext cx="5333619" cy="5364861"/>
          </a:xfrm>
          <a:custGeom>
            <a:avLst/>
            <a:gdLst/>
            <a:ahLst/>
            <a:cxnLst/>
            <a:rect l="l" t="t" r="r" b="b"/>
            <a:pathLst>
              <a:path w="7111492" h="7153148" extrusionOk="0">
                <a:moveTo>
                  <a:pt x="0" y="0"/>
                </a:moveTo>
                <a:lnTo>
                  <a:pt x="7111492" y="0"/>
                </a:lnTo>
                <a:lnTo>
                  <a:pt x="7111492" y="7153148"/>
                </a:lnTo>
                <a:lnTo>
                  <a:pt x="0" y="7153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Google Shape;171;p8"/>
          <p:cNvSpPr txBox="1"/>
          <p:nvPr/>
        </p:nvSpPr>
        <p:spPr>
          <a:xfrm>
            <a:off x="1981200" y="3829050"/>
            <a:ext cx="13335000" cy="30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Presentation of the session and discussion tables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Dr. Ambe </a:t>
            </a:r>
            <a:r>
              <a:rPr lang="en-US" sz="3600">
                <a:latin typeface="DM Serif Display"/>
                <a:ea typeface="DM Serif Display"/>
                <a:cs typeface="DM Serif Display"/>
                <a:sym typeface="DM Serif Display"/>
              </a:rPr>
              <a:t>Emmanuel</a:t>
            </a: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Cheo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15 November 2025</a:t>
            </a:r>
            <a:endParaRPr/>
          </a:p>
          <a:p>
            <a:pPr marL="0" marR="0" lvl="0" indent="0" algn="l" rtl="0">
              <a:lnSpc>
                <a:spcPct val="1474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981200" y="1561310"/>
            <a:ext cx="1414272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Energy Day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526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16499418" y="374922"/>
            <a:ext cx="1519809" cy="1519809"/>
          </a:xfrm>
          <a:custGeom>
            <a:avLst/>
            <a:gdLst/>
            <a:ahLst/>
            <a:cxnLst/>
            <a:rect l="l" t="t" r="r" b="b"/>
            <a:pathLst>
              <a:path w="2026412" h="2026412" extrusionOk="0">
                <a:moveTo>
                  <a:pt x="0" y="0"/>
                </a:moveTo>
                <a:lnTo>
                  <a:pt x="2026412" y="0"/>
                </a:lnTo>
                <a:lnTo>
                  <a:pt x="2026412" y="2026412"/>
                </a:lnTo>
                <a:lnTo>
                  <a:pt x="0" y="2026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2" b="2"/>
            </a:stretch>
          </a:blipFill>
          <a:ln>
            <a:noFill/>
          </a:ln>
        </p:spPr>
      </p:sp>
      <p:sp>
        <p:nvSpPr>
          <p:cNvPr id="178" name="Google Shape;178;p9"/>
          <p:cNvSpPr/>
          <p:nvPr/>
        </p:nvSpPr>
        <p:spPr>
          <a:xfrm rot="9046890">
            <a:off x="-2618014" y="12012"/>
            <a:ext cx="4499229" cy="4495514"/>
          </a:xfrm>
          <a:custGeom>
            <a:avLst/>
            <a:gdLst/>
            <a:ahLst/>
            <a:cxnLst/>
            <a:rect l="l" t="t" r="r" b="b"/>
            <a:pathLst>
              <a:path w="5998972" h="5994019" extrusionOk="0">
                <a:moveTo>
                  <a:pt x="0" y="0"/>
                </a:moveTo>
                <a:lnTo>
                  <a:pt x="5998972" y="0"/>
                </a:lnTo>
                <a:lnTo>
                  <a:pt x="5998972" y="5994019"/>
                </a:lnTo>
                <a:lnTo>
                  <a:pt x="0" y="5994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" b="-2"/>
            </a:stretch>
          </a:blipFill>
          <a:ln>
            <a:noFill/>
          </a:ln>
        </p:spPr>
      </p:sp>
      <p:sp>
        <p:nvSpPr>
          <p:cNvPr id="179" name="Google Shape;179;p9"/>
          <p:cNvSpPr/>
          <p:nvPr/>
        </p:nvSpPr>
        <p:spPr>
          <a:xfrm>
            <a:off x="15773400" y="7800471"/>
            <a:ext cx="3581400" cy="3602355"/>
          </a:xfrm>
          <a:custGeom>
            <a:avLst/>
            <a:gdLst/>
            <a:ahLst/>
            <a:cxnLst/>
            <a:rect l="l" t="t" r="r" b="b"/>
            <a:pathLst>
              <a:path w="4775200" h="4803140" extrusionOk="0">
                <a:moveTo>
                  <a:pt x="0" y="0"/>
                </a:moveTo>
                <a:lnTo>
                  <a:pt x="4775200" y="0"/>
                </a:lnTo>
                <a:lnTo>
                  <a:pt x="4775200" y="4803140"/>
                </a:lnTo>
                <a:lnTo>
                  <a:pt x="0" y="4803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0" name="Google Shape;180;p9"/>
          <p:cNvSpPr/>
          <p:nvPr/>
        </p:nvSpPr>
        <p:spPr>
          <a:xfrm>
            <a:off x="12495781" y="2892743"/>
            <a:ext cx="4003637" cy="3483164"/>
          </a:xfrm>
          <a:custGeom>
            <a:avLst/>
            <a:gdLst/>
            <a:ahLst/>
            <a:cxnLst/>
            <a:rect l="l" t="t" r="r" b="b"/>
            <a:pathLst>
              <a:path w="4003637" h="3483164" extrusionOk="0">
                <a:moveTo>
                  <a:pt x="0" y="0"/>
                </a:moveTo>
                <a:lnTo>
                  <a:pt x="4003637" y="0"/>
                </a:lnTo>
                <a:lnTo>
                  <a:pt x="4003637" y="3483164"/>
                </a:lnTo>
                <a:lnTo>
                  <a:pt x="0" y="3483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9"/>
          <p:cNvSpPr txBox="1"/>
          <p:nvPr/>
        </p:nvSpPr>
        <p:spPr>
          <a:xfrm>
            <a:off x="2692200" y="1943050"/>
            <a:ext cx="8064000" cy="7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7820" marR="0" lvl="1" indent="-177736" algn="l" rtl="0">
              <a:lnSpc>
                <a:spcPct val="2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Participants choose 2 of 4 discussion tables</a:t>
            </a:r>
            <a:endParaRPr/>
          </a:p>
          <a:p>
            <a:pPr marL="337820" marR="0" lvl="1" indent="-177736" algn="l" rtl="0">
              <a:lnSpc>
                <a:spcPct val="2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Spend 30 minutes at each table</a:t>
            </a:r>
            <a:endParaRPr/>
          </a:p>
          <a:p>
            <a:pPr marL="337820" marR="0" lvl="1" indent="-177736" algn="l" rtl="0">
              <a:lnSpc>
                <a:spcPct val="2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Explore capacity-building initiatives</a:t>
            </a:r>
            <a:endParaRPr/>
          </a:p>
          <a:p>
            <a:pPr marL="337820" marR="0" lvl="1" indent="-177736" algn="l" rtl="0">
              <a:lnSpc>
                <a:spcPct val="2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Learn how each builds skills within local and national contexts</a:t>
            </a:r>
            <a:endParaRPr/>
          </a:p>
          <a:p>
            <a:pPr marL="337820" marR="0" lvl="1" indent="-177736" algn="l" rtl="0">
              <a:lnSpc>
                <a:spcPct val="2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Char char="•"/>
            </a:pPr>
            <a:r>
              <a:rPr lang="en-US" sz="2799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Share your insights and ideas with your peers</a:t>
            </a:r>
            <a:endParaRPr/>
          </a:p>
          <a:p>
            <a:pPr marL="337820" marR="0" lvl="1" indent="-168910" algn="l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4325291" y="801428"/>
            <a:ext cx="9637418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World Café Discussion Table Rotation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6EB8F7F8EDE41991AF18D4EB8999B" ma:contentTypeVersion="13" ma:contentTypeDescription="Create a new document." ma:contentTypeScope="" ma:versionID="a927da159c30c55317f8385ea82b76be">
  <xsd:schema xmlns:xsd="http://www.w3.org/2001/XMLSchema" xmlns:xs="http://www.w3.org/2001/XMLSchema" xmlns:p="http://schemas.microsoft.com/office/2006/metadata/properties" xmlns:ns2="d281c2ef-32ae-4d50-9d06-a1d7144a01d0" xmlns:ns3="bab4e740-857a-4caa-9171-2eb539425c67" targetNamespace="http://schemas.microsoft.com/office/2006/metadata/properties" ma:root="true" ma:fieldsID="db39266e0fdefe75ce382fcf4d7ff6db" ns2:_="" ns3:_="">
    <xsd:import namespace="d281c2ef-32ae-4d50-9d06-a1d7144a01d0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c2ef-32ae-4d50-9d06-a1d7144a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1c2ef-32ae-4d50-9d06-a1d7144a01d0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Props1.xml><?xml version="1.0" encoding="utf-8"?>
<ds:datastoreItem xmlns:ds="http://schemas.openxmlformats.org/officeDocument/2006/customXml" ds:itemID="{A4EB80E8-BA22-4849-9415-FD4D64902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55656-35D0-4CC4-B51E-F3EC2C56B21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8D7196A-64AD-471C-935A-38787B8B4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1c2ef-32ae-4d50-9d06-a1d7144a01d0"/>
    <ds:schemaRef ds:uri="bab4e740-857a-4caa-9171-2eb539425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4376955-6E47-4134-BC9F-069E688F97F8}">
  <ds:schemaRefs>
    <ds:schemaRef ds:uri="http://schemas.microsoft.com/office/2006/metadata/properties"/>
    <ds:schemaRef ds:uri="http://schemas.microsoft.com/office/infopath/2007/PartnerControls"/>
    <ds:schemaRef ds:uri="d281c2ef-32ae-4d50-9d06-a1d7144a01d0"/>
    <ds:schemaRef ds:uri="bab4e740-857a-4caa-9171-2eb539425c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2006-08-16T00:00:00Z</dcterms:created>
  <dcterms:modified xsi:type="dcterms:W3CDTF">2025-11-20T18:43:51Z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0x0101009356EB8F7F8EDE41991AF18D4EB8999B</vt:lpwstr>
  </property>
</Properties>
</file>