
<file path=[Content_Types].xml><?xml version="1.0" encoding="utf-8"?>
<Types xmlns="http://schemas.openxmlformats.org/package/2006/content-types">
  <Default Extension="fntdata" ContentType="application/x-fontdata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  <p:sldMasterId id="214748369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embeddedFontLst>
    <p:embeddedFont>
      <p:font typeface="Archivo ExtraBold"/>
      <p:bold r:id="rId13"/>
      <p:boldItalic r:id="rId14"/>
    </p:embeddedFont>
    <p:embeddedFont>
      <p:font typeface="Archiv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9" roundtripDataSignature="AMtx7mh8/a3/+8X/qIcaaXamtsltT76x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ArchivoExtraBold-bold.fntdata"/><Relationship Id="rId18" Type="http://schemas.openxmlformats.org/officeDocument/2006/relationships/font" Target="fonts/Archivo-boldItalic.fntdata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font" Target="fonts/Archivo-italic.fntdata"/><Relationship Id="rId2" Type="http://schemas.openxmlformats.org/officeDocument/2006/relationships/viewProps" Target="viewProps.xml"/><Relationship Id="rId16" Type="http://schemas.openxmlformats.org/officeDocument/2006/relationships/font" Target="fonts/Archivo-bold.fntdata"/><Relationship Id="rId20" Type="http://schemas.openxmlformats.org/officeDocument/2006/relationships/customXml" Target="../customXml/item1.xml"/><Relationship Id="rId1" Type="http://schemas.openxmlformats.org/officeDocument/2006/relationships/theme" Target="theme/theme2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font" Target="fonts/Archivo-regular.fntdata"/><Relationship Id="rId23" Type="http://schemas.openxmlformats.org/officeDocument/2006/relationships/customXml" Target="../customXml/item4.xml"/><Relationship Id="rId10" Type="http://schemas.openxmlformats.org/officeDocument/2006/relationships/slide" Target="slides/slide3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ArchivoExtraBold-boldItalic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9" name="Google Shape;279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rearrange order </a:t>
            </a:r>
            <a:endParaRPr/>
          </a:p>
        </p:txBody>
      </p:sp>
      <p:sp>
        <p:nvSpPr>
          <p:cNvPr id="350" name="Google Shape;3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5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54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6" name="Google Shape;76;p54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7" name="Google Shape;77;p5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55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5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84" name="Google Shape;84;p5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5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5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5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5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5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7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57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5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5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5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3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/>
        </p:nvSpPr>
        <p:spPr>
          <a:xfrm>
            <a:off x="3705850" y="1175000"/>
            <a:ext cx="2206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rPr>
              <a:t>Text</a:t>
            </a:r>
            <a:endParaRPr b="0" i="0" sz="700" u="none" cap="none" strike="noStrike">
              <a:solidFill>
                <a:schemeClr val="accent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6632750" y="1174998"/>
            <a:ext cx="2196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rPr>
              <a:t>Text</a:t>
            </a:r>
            <a:endParaRPr b="0" i="0" sz="700" u="none" cap="none" strike="noStrike">
              <a:solidFill>
                <a:schemeClr val="accent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3705850" y="2498533"/>
            <a:ext cx="2206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rPr>
              <a:t>Text</a:t>
            </a:r>
            <a:endParaRPr b="0" i="0" sz="700" u="none" cap="none" strike="noStrike">
              <a:solidFill>
                <a:schemeClr val="accent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6632750" y="2498532"/>
            <a:ext cx="2196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rPr>
              <a:t>Text</a:t>
            </a:r>
            <a:endParaRPr b="0" i="0" sz="700" u="none" cap="none" strike="noStrike">
              <a:solidFill>
                <a:schemeClr val="accent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3705850" y="3610200"/>
            <a:ext cx="2098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rPr>
              <a:t>Text</a:t>
            </a:r>
            <a:endParaRPr b="0" i="0" sz="700" u="none" cap="none" strike="noStrike">
              <a:solidFill>
                <a:schemeClr val="accent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6632750" y="3610190"/>
            <a:ext cx="2196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rPr>
              <a:t>Text</a:t>
            </a:r>
            <a:endParaRPr b="0" i="0" sz="700" u="none" cap="none" strike="noStrike">
              <a:solidFill>
                <a:schemeClr val="accent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0" y="2975200"/>
            <a:ext cx="2864400" cy="216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0" y="490000"/>
            <a:ext cx="2864400" cy="2485200"/>
          </a:xfrm>
          <a:prstGeom prst="rect">
            <a:avLst/>
          </a:prstGeom>
          <a:solidFill>
            <a:srgbClr val="004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180000" y="0"/>
            <a:ext cx="870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1516D"/>
                </a:solidFill>
                <a:latin typeface="Archivo"/>
                <a:ea typeface="Archivo"/>
                <a:cs typeface="Archivo"/>
                <a:sym typeface="Archivo"/>
              </a:rPr>
              <a:t>Title</a:t>
            </a:r>
            <a:endParaRPr b="1" i="0" sz="1600" u="none" cap="none" strike="noStrike">
              <a:solidFill>
                <a:srgbClr val="01516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180000" y="545625"/>
            <a:ext cx="2566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E2"/>
                </a:solidFill>
                <a:latin typeface="Archivo"/>
                <a:ea typeface="Archivo"/>
                <a:cs typeface="Archivo"/>
                <a:sym typeface="Archivo"/>
              </a:rPr>
              <a:t>Title Text</a:t>
            </a:r>
            <a:endParaRPr b="0" i="1" sz="900" u="none" cap="none" strike="noStrike">
              <a:solidFill>
                <a:srgbClr val="FFFFE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Body Text</a:t>
            </a:r>
            <a:endParaRPr b="0" i="0" sz="7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3049475" y="490000"/>
            <a:ext cx="57045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516D"/>
                </a:solidFill>
                <a:latin typeface="Archivo"/>
                <a:ea typeface="Archivo"/>
                <a:cs typeface="Archivo"/>
                <a:sym typeface="Archivo"/>
              </a:rPr>
              <a:t>Title Text</a:t>
            </a:r>
            <a:endParaRPr b="1" i="0" sz="1000" u="none" cap="none" strike="noStrike">
              <a:solidFill>
                <a:srgbClr val="00516D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838D"/>
                </a:solidFill>
                <a:latin typeface="Archivo"/>
                <a:ea typeface="Archivo"/>
                <a:cs typeface="Archivo"/>
                <a:sym typeface="Archivo"/>
              </a:rPr>
              <a:t>Subheading Text</a:t>
            </a:r>
            <a:endParaRPr b="1" i="0" sz="800" u="none" cap="none" strike="noStrike">
              <a:solidFill>
                <a:srgbClr val="00838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180000" y="3076646"/>
            <a:ext cx="26256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Title Text</a:t>
            </a:r>
            <a:endParaRPr b="1" i="0" sz="9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Body Text</a:t>
            </a:r>
            <a:endParaRPr b="0" i="0" sz="7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8411700" y="4770575"/>
            <a:ext cx="5496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cxnSp>
        <p:nvCxnSpPr>
          <p:cNvPr id="123" name="Google Shape;123;p14"/>
          <p:cNvCxnSpPr/>
          <p:nvPr/>
        </p:nvCxnSpPr>
        <p:spPr>
          <a:xfrm rot="10800000">
            <a:off x="3115050" y="2473500"/>
            <a:ext cx="5781600" cy="0"/>
          </a:xfrm>
          <a:prstGeom prst="straightConnector1">
            <a:avLst/>
          </a:prstGeom>
          <a:noFill/>
          <a:ln cap="flat" cmpd="sng" w="9525">
            <a:solidFill>
              <a:srgbClr val="00838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14"/>
          <p:cNvCxnSpPr/>
          <p:nvPr/>
        </p:nvCxnSpPr>
        <p:spPr>
          <a:xfrm rot="10800000">
            <a:off x="3114986" y="3569650"/>
            <a:ext cx="5704500" cy="0"/>
          </a:xfrm>
          <a:prstGeom prst="straightConnector1">
            <a:avLst/>
          </a:prstGeom>
          <a:noFill/>
          <a:ln cap="flat" cmpd="sng" w="9525">
            <a:solidFill>
              <a:srgbClr val="00838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/>
        </p:nvSpPr>
        <p:spPr>
          <a:xfrm>
            <a:off x="8414400" y="4770575"/>
            <a:ext cx="5496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180000" y="0"/>
            <a:ext cx="781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3"/>
                </a:solidFill>
                <a:latin typeface="Archivo"/>
                <a:ea typeface="Archivo"/>
                <a:cs typeface="Archivo"/>
                <a:sym typeface="Archivo"/>
              </a:rPr>
              <a:t>Header</a:t>
            </a:r>
            <a:endParaRPr b="1" i="0" sz="1600" u="none" cap="none" strike="noStrike">
              <a:solidFill>
                <a:srgbClr val="01516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641550" y="706500"/>
            <a:ext cx="6943200" cy="3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Body</a:t>
            </a:r>
            <a:endParaRPr b="0" i="0" sz="13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4" name="Google Shape;154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5" name="Google Shape;155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42900" y="288036"/>
            <a:ext cx="8458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6"/>
          <p:cNvSpPr txBox="1"/>
          <p:nvPr>
            <p:ph type="title"/>
          </p:nvPr>
        </p:nvSpPr>
        <p:spPr>
          <a:xfrm>
            <a:off x="228600" y="96863"/>
            <a:ext cx="868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46"/>
          <p:cNvSpPr txBox="1"/>
          <p:nvPr>
            <p:ph idx="1" type="body"/>
          </p:nvPr>
        </p:nvSpPr>
        <p:spPr>
          <a:xfrm>
            <a:off x="134539" y="990600"/>
            <a:ext cx="88749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6"/>
          <p:cNvSpPr txBox="1"/>
          <p:nvPr>
            <p:ph idx="11" type="ftr"/>
          </p:nvPr>
        </p:nvSpPr>
        <p:spPr>
          <a:xfrm>
            <a:off x="482097" y="4738688"/>
            <a:ext cx="709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6"/>
          <p:cNvSpPr txBox="1"/>
          <p:nvPr>
            <p:ph idx="12" type="sldNum"/>
          </p:nvPr>
        </p:nvSpPr>
        <p:spPr>
          <a:xfrm>
            <a:off x="134539" y="4738688"/>
            <a:ext cx="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6"/>
          <p:cNvSpPr txBox="1"/>
          <p:nvPr>
            <p:ph idx="2" type="body"/>
          </p:nvPr>
        </p:nvSpPr>
        <p:spPr>
          <a:xfrm>
            <a:off x="482097" y="4413069"/>
            <a:ext cx="7098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7F7F7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ONLY_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6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TITLE_ONLY_1_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6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2">
  <p:cSld name="TITLE_ONLY_1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6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 Template">
  <p:cSld name="Title 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idx="12" type="sldNum"/>
          </p:nvPr>
        </p:nvSpPr>
        <p:spPr>
          <a:xfrm>
            <a:off x="8785067" y="4900166"/>
            <a:ext cx="3204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31"/>
          <p:cNvSpPr txBox="1"/>
          <p:nvPr>
            <p:ph idx="1" type="subTitle"/>
          </p:nvPr>
        </p:nvSpPr>
        <p:spPr>
          <a:xfrm>
            <a:off x="331913" y="660975"/>
            <a:ext cx="8583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venir"/>
              <a:buNone/>
              <a:defRPr b="0" i="0" sz="12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31"/>
          <p:cNvSpPr txBox="1"/>
          <p:nvPr>
            <p:ph idx="2" type="body"/>
          </p:nvPr>
        </p:nvSpPr>
        <p:spPr>
          <a:xfrm>
            <a:off x="228600" y="1082850"/>
            <a:ext cx="87852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857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857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857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857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 Template 1">
  <p:cSld name="Title Only_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idx="12" type="sldNum"/>
          </p:nvPr>
        </p:nvSpPr>
        <p:spPr>
          <a:xfrm>
            <a:off x="8785067" y="4900166"/>
            <a:ext cx="3204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32"/>
          <p:cNvSpPr txBox="1"/>
          <p:nvPr>
            <p:ph idx="1" type="subTitle"/>
          </p:nvPr>
        </p:nvSpPr>
        <p:spPr>
          <a:xfrm>
            <a:off x="331913" y="660975"/>
            <a:ext cx="8583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venir"/>
              <a:buNone/>
              <a:defRPr b="0" i="0" sz="12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32"/>
          <p:cNvSpPr txBox="1"/>
          <p:nvPr>
            <p:ph idx="2" type="body"/>
          </p:nvPr>
        </p:nvSpPr>
        <p:spPr>
          <a:xfrm>
            <a:off x="228600" y="1082850"/>
            <a:ext cx="87852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857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857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857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857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/ Logo and Banner">
  <p:cSld name="OBJECT_2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idx="12" type="sldNum"/>
          </p:nvPr>
        </p:nvSpPr>
        <p:spPr>
          <a:xfrm>
            <a:off x="8785067" y="4900166"/>
            <a:ext cx="3204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33"/>
          <p:cNvSpPr txBox="1"/>
          <p:nvPr/>
        </p:nvSpPr>
        <p:spPr>
          <a:xfrm>
            <a:off x="2665350" y="4987126"/>
            <a:ext cx="38739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This information is confidential and should not be shared by any recipient without the prior written consent of the GFANZ Secretariat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2">
            <a:alphaModFix/>
          </a:blip>
          <a:srcRect b="15836" l="0" r="0" t="19552"/>
          <a:stretch/>
        </p:blipFill>
        <p:spPr>
          <a:xfrm>
            <a:off x="-6" y="4900163"/>
            <a:ext cx="1590418" cy="2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/ Logo and Banner 1">
  <p:cSld name="OBJECT_4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idx="12" type="sldNum"/>
          </p:nvPr>
        </p:nvSpPr>
        <p:spPr>
          <a:xfrm>
            <a:off x="8785067" y="4900166"/>
            <a:ext cx="3204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/ Logo and Banner 2">
  <p:cSld name="OBJECT_5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idx="12" type="sldNum"/>
          </p:nvPr>
        </p:nvSpPr>
        <p:spPr>
          <a:xfrm>
            <a:off x="8785067" y="4900166"/>
            <a:ext cx="3204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 Only 4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title"/>
          </p:nvPr>
        </p:nvSpPr>
        <p:spPr>
          <a:xfrm>
            <a:off x="342900" y="288036"/>
            <a:ext cx="8458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/ Logo and Banner 3">
  <p:cSld name="OBJECT_6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6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7"/>
          <p:cNvSpPr txBox="1"/>
          <p:nvPr>
            <p:ph type="title"/>
          </p:nvPr>
        </p:nvSpPr>
        <p:spPr>
          <a:xfrm>
            <a:off x="228600" y="96863"/>
            <a:ext cx="868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47"/>
          <p:cNvSpPr txBox="1"/>
          <p:nvPr>
            <p:ph idx="1" type="body"/>
          </p:nvPr>
        </p:nvSpPr>
        <p:spPr>
          <a:xfrm>
            <a:off x="134539" y="990600"/>
            <a:ext cx="88749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/>
        </p:txBody>
      </p:sp>
      <p:sp>
        <p:nvSpPr>
          <p:cNvPr id="33" name="Google Shape;33;p47"/>
          <p:cNvSpPr txBox="1"/>
          <p:nvPr>
            <p:ph idx="11" type="ftr"/>
          </p:nvPr>
        </p:nvSpPr>
        <p:spPr>
          <a:xfrm>
            <a:off x="482097" y="4738688"/>
            <a:ext cx="709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7"/>
          <p:cNvSpPr txBox="1"/>
          <p:nvPr>
            <p:ph idx="12" type="sldNum"/>
          </p:nvPr>
        </p:nvSpPr>
        <p:spPr>
          <a:xfrm>
            <a:off x="134539" y="4738688"/>
            <a:ext cx="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47"/>
          <p:cNvSpPr txBox="1"/>
          <p:nvPr>
            <p:ph idx="2" type="body"/>
          </p:nvPr>
        </p:nvSpPr>
        <p:spPr>
          <a:xfrm>
            <a:off x="482097" y="4413069"/>
            <a:ext cx="7098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700">
                <a:solidFill>
                  <a:srgbClr val="7F7F7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/ Logo and Banner 4">
  <p:cSld name="OBJECT_7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 Template 2">
  <p:cSld name="Main Slide Templat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/>
          <p:nvPr>
            <p:ph idx="1" type="subTitle"/>
          </p:nvPr>
        </p:nvSpPr>
        <p:spPr>
          <a:xfrm>
            <a:off x="147431" y="660975"/>
            <a:ext cx="8768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venir"/>
              <a:buNone/>
              <a:defRPr b="0" i="0" sz="12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39"/>
          <p:cNvSpPr txBox="1"/>
          <p:nvPr>
            <p:ph idx="2" type="body"/>
          </p:nvPr>
        </p:nvSpPr>
        <p:spPr>
          <a:xfrm>
            <a:off x="228600" y="1082850"/>
            <a:ext cx="87852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857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857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857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857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/>
          <p:nvPr>
            <p:ph type="title"/>
          </p:nvPr>
        </p:nvSpPr>
        <p:spPr>
          <a:xfrm>
            <a:off x="342900" y="288036"/>
            <a:ext cx="8458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0"/>
          <p:cNvSpPr txBox="1"/>
          <p:nvPr>
            <p:ph idx="1" type="body"/>
          </p:nvPr>
        </p:nvSpPr>
        <p:spPr>
          <a:xfrm>
            <a:off x="342900" y="1049274"/>
            <a:ext cx="8458200" cy="3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indent="-3429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indent="-3429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indent="-3429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 Only 7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type="title"/>
          </p:nvPr>
        </p:nvSpPr>
        <p:spPr>
          <a:xfrm>
            <a:off x="342900" y="288037"/>
            <a:ext cx="8458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/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p42"/>
          <p:cNvSpPr txBox="1"/>
          <p:nvPr>
            <p:ph idx="12" type="sldNum"/>
          </p:nvPr>
        </p:nvSpPr>
        <p:spPr>
          <a:xfrm>
            <a:off x="8472458" y="46632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TITLE_ONLY_3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6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/ Logo and Banner 5">
  <p:cSld name="OBJECT_8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/>
          <p:nvPr>
            <p:ph type="title"/>
          </p:nvPr>
        </p:nvSpPr>
        <p:spPr>
          <a:xfrm>
            <a:off x="228600" y="315525"/>
            <a:ext cx="8915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1">
  <p:cSld name="Title and Content 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/>
          <p:nvPr>
            <p:ph type="title"/>
          </p:nvPr>
        </p:nvSpPr>
        <p:spPr>
          <a:xfrm>
            <a:off x="228600" y="96863"/>
            <a:ext cx="868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3" name="Google Shape;213;p45"/>
          <p:cNvSpPr txBox="1"/>
          <p:nvPr>
            <p:ph idx="1" type="body"/>
          </p:nvPr>
        </p:nvSpPr>
        <p:spPr>
          <a:xfrm>
            <a:off x="134539" y="990600"/>
            <a:ext cx="88749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/>
        </p:txBody>
      </p:sp>
      <p:sp>
        <p:nvSpPr>
          <p:cNvPr id="214" name="Google Shape;214;p45"/>
          <p:cNvSpPr txBox="1"/>
          <p:nvPr>
            <p:ph idx="11" type="ftr"/>
          </p:nvPr>
        </p:nvSpPr>
        <p:spPr>
          <a:xfrm>
            <a:off x="482097" y="4738688"/>
            <a:ext cx="709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5" name="Google Shape;215;p45"/>
          <p:cNvSpPr txBox="1"/>
          <p:nvPr>
            <p:ph idx="12" type="sldNum"/>
          </p:nvPr>
        </p:nvSpPr>
        <p:spPr>
          <a:xfrm>
            <a:off x="134539" y="4738688"/>
            <a:ext cx="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45"/>
          <p:cNvSpPr txBox="1"/>
          <p:nvPr>
            <p:ph idx="2" type="body"/>
          </p:nvPr>
        </p:nvSpPr>
        <p:spPr>
          <a:xfrm>
            <a:off x="482097" y="4413069"/>
            <a:ext cx="7098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700">
                <a:solidFill>
                  <a:srgbClr val="7F7F7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/>
          <p:nvPr>
            <p:ph type="title"/>
          </p:nvPr>
        </p:nvSpPr>
        <p:spPr>
          <a:xfrm>
            <a:off x="228600" y="96863"/>
            <a:ext cx="868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12"/>
          <p:cNvSpPr txBox="1"/>
          <p:nvPr>
            <p:ph idx="1" type="body"/>
          </p:nvPr>
        </p:nvSpPr>
        <p:spPr>
          <a:xfrm>
            <a:off x="134539" y="990600"/>
            <a:ext cx="88749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/>
        </p:txBody>
      </p:sp>
      <p:sp>
        <p:nvSpPr>
          <p:cNvPr id="224" name="Google Shape;224;p12"/>
          <p:cNvSpPr txBox="1"/>
          <p:nvPr>
            <p:ph idx="11" type="ftr"/>
          </p:nvPr>
        </p:nvSpPr>
        <p:spPr>
          <a:xfrm>
            <a:off x="482097" y="4738688"/>
            <a:ext cx="709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12"/>
          <p:cNvSpPr txBox="1"/>
          <p:nvPr>
            <p:ph idx="12" type="sldNum"/>
          </p:nvPr>
        </p:nvSpPr>
        <p:spPr>
          <a:xfrm>
            <a:off x="134539" y="4738688"/>
            <a:ext cx="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12"/>
          <p:cNvSpPr txBox="1"/>
          <p:nvPr>
            <p:ph idx="2" type="body"/>
          </p:nvPr>
        </p:nvSpPr>
        <p:spPr>
          <a:xfrm>
            <a:off x="482097" y="4413069"/>
            <a:ext cx="7098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700">
                <a:solidFill>
                  <a:srgbClr val="7F7F7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/>
          <p:nvPr>
            <p:ph type="title"/>
          </p:nvPr>
        </p:nvSpPr>
        <p:spPr>
          <a:xfrm>
            <a:off x="228600" y="96863"/>
            <a:ext cx="868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p13"/>
          <p:cNvSpPr txBox="1"/>
          <p:nvPr>
            <p:ph idx="1" type="body"/>
          </p:nvPr>
        </p:nvSpPr>
        <p:spPr>
          <a:xfrm>
            <a:off x="228600" y="942975"/>
            <a:ext cx="868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p13"/>
          <p:cNvSpPr txBox="1"/>
          <p:nvPr>
            <p:ph idx="10" type="dt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13"/>
          <p:cNvSpPr txBox="1"/>
          <p:nvPr>
            <p:ph idx="11" type="ftr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13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8"/>
          <p:cNvSpPr txBox="1"/>
          <p:nvPr>
            <p:ph type="title"/>
          </p:nvPr>
        </p:nvSpPr>
        <p:spPr>
          <a:xfrm>
            <a:off x="134540" y="134541"/>
            <a:ext cx="88737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" type="body"/>
          </p:nvPr>
        </p:nvSpPr>
        <p:spPr>
          <a:xfrm>
            <a:off x="134540" y="913468"/>
            <a:ext cx="8873700" cy="3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48"/>
          <p:cNvSpPr txBox="1"/>
          <p:nvPr>
            <p:ph idx="2" type="body"/>
          </p:nvPr>
        </p:nvSpPr>
        <p:spPr>
          <a:xfrm>
            <a:off x="482096" y="4454128"/>
            <a:ext cx="70974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9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5">
          <p15:clr>
            <a:srgbClr val="FBAE40"/>
          </p15:clr>
        </p15:guide>
        <p15:guide id="2" orient="horz" pos="589">
          <p15:clr>
            <a:srgbClr val="FBAE40"/>
          </p15:clr>
        </p15:guide>
        <p15:guide id="3" orient="horz" pos="2806">
          <p15:clr>
            <a:srgbClr val="FBAE40"/>
          </p15:clr>
        </p15:guide>
        <p15:guide id="4" orient="horz" pos="954">
          <p15:clr>
            <a:srgbClr val="FBAE40"/>
          </p15:clr>
        </p15:guide>
        <p15:guide id="5" orient="horz" pos="869">
          <p15:clr>
            <a:srgbClr val="FBAE40"/>
          </p15:clr>
        </p15:guide>
        <p15:guide id="6" pos="2838">
          <p15:clr>
            <a:srgbClr val="FBAE40"/>
          </p15:clr>
        </p15:guide>
        <p15:guide id="7" pos="292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8"/>
          <p:cNvSpPr txBox="1"/>
          <p:nvPr>
            <p:ph type="ctrTitle"/>
          </p:nvPr>
        </p:nvSpPr>
        <p:spPr>
          <a:xfrm>
            <a:off x="2597190" y="522093"/>
            <a:ext cx="6132300" cy="1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Times New Roman"/>
              <a:buNone/>
              <a:defRPr sz="45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6" name="Google Shape;236;p58"/>
          <p:cNvSpPr txBox="1"/>
          <p:nvPr>
            <p:ph idx="1" type="subTitle"/>
          </p:nvPr>
        </p:nvSpPr>
        <p:spPr>
          <a:xfrm>
            <a:off x="2606040" y="1964485"/>
            <a:ext cx="6123600" cy="19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7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9"/>
          <p:cNvSpPr txBox="1"/>
          <p:nvPr>
            <p:ph type="title"/>
          </p:nvPr>
        </p:nvSpPr>
        <p:spPr>
          <a:xfrm>
            <a:off x="228600" y="96863"/>
            <a:ext cx="868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9" name="Google Shape;239;p59"/>
          <p:cNvSpPr txBox="1"/>
          <p:nvPr/>
        </p:nvSpPr>
        <p:spPr>
          <a:xfrm>
            <a:off x="228600" y="5006481"/>
            <a:ext cx="256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information is confidential; it is not to be relied on by any 3rd party without prior written consent.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0"/>
          <p:cNvSpPr txBox="1"/>
          <p:nvPr>
            <p:ph type="title"/>
          </p:nvPr>
        </p:nvSpPr>
        <p:spPr>
          <a:xfrm>
            <a:off x="228600" y="96863"/>
            <a:ext cx="868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p60"/>
          <p:cNvSpPr txBox="1"/>
          <p:nvPr>
            <p:ph idx="1" type="body"/>
          </p:nvPr>
        </p:nvSpPr>
        <p:spPr>
          <a:xfrm>
            <a:off x="134539" y="990600"/>
            <a:ext cx="88749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60"/>
          <p:cNvSpPr txBox="1"/>
          <p:nvPr>
            <p:ph idx="11" type="ftr"/>
          </p:nvPr>
        </p:nvSpPr>
        <p:spPr>
          <a:xfrm>
            <a:off x="482097" y="4738688"/>
            <a:ext cx="709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60"/>
          <p:cNvSpPr txBox="1"/>
          <p:nvPr>
            <p:ph idx="12" type="sldNum"/>
          </p:nvPr>
        </p:nvSpPr>
        <p:spPr>
          <a:xfrm>
            <a:off x="134539" y="4738688"/>
            <a:ext cx="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60"/>
          <p:cNvSpPr txBox="1"/>
          <p:nvPr>
            <p:ph idx="2" type="body"/>
          </p:nvPr>
        </p:nvSpPr>
        <p:spPr>
          <a:xfrm>
            <a:off x="482097" y="4413069"/>
            <a:ext cx="7098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7F7F7F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1"/>
          <p:cNvSpPr txBox="1"/>
          <p:nvPr>
            <p:ph idx="1" type="body"/>
          </p:nvPr>
        </p:nvSpPr>
        <p:spPr>
          <a:xfrm>
            <a:off x="2606039" y="2034850"/>
            <a:ext cx="6122400" cy="17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9" name="Google Shape;249;p61"/>
          <p:cNvSpPr txBox="1"/>
          <p:nvPr>
            <p:ph idx="2" type="body"/>
          </p:nvPr>
        </p:nvSpPr>
        <p:spPr>
          <a:xfrm>
            <a:off x="2606039" y="479759"/>
            <a:ext cx="6132300" cy="1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b="1" sz="45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0" name="Google Shape;250;p61"/>
          <p:cNvSpPr txBox="1"/>
          <p:nvPr/>
        </p:nvSpPr>
        <p:spPr>
          <a:xfrm>
            <a:off x="2676647" y="3898175"/>
            <a:ext cx="66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DRAFT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1"/>
          <p:cNvSpPr txBox="1"/>
          <p:nvPr/>
        </p:nvSpPr>
        <p:spPr>
          <a:xfrm>
            <a:off x="228600" y="5006481"/>
            <a:ext cx="256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information is confidential; it is not to be relied on by any 3rd party without prior written consent.</a:t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 Template">
  <p:cSld name="Main Slide Template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2"/>
          <p:cNvSpPr txBox="1"/>
          <p:nvPr>
            <p:ph idx="1" type="subTitle"/>
          </p:nvPr>
        </p:nvSpPr>
        <p:spPr>
          <a:xfrm>
            <a:off x="331913" y="660975"/>
            <a:ext cx="8583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venir"/>
              <a:buNone/>
              <a:defRPr b="0" i="0" sz="12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62"/>
          <p:cNvSpPr txBox="1"/>
          <p:nvPr>
            <p:ph idx="2" type="body"/>
          </p:nvPr>
        </p:nvSpPr>
        <p:spPr>
          <a:xfrm>
            <a:off x="228600" y="1082850"/>
            <a:ext cx="87852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857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857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857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857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255" name="Google Shape;255;p62"/>
          <p:cNvPicPr preferRelativeResize="0"/>
          <p:nvPr/>
        </p:nvPicPr>
        <p:blipFill rotWithShape="1">
          <a:blip r:embed="rId2">
            <a:alphaModFix/>
          </a:blip>
          <a:srcRect b="15836" l="0" r="0" t="19552"/>
          <a:stretch/>
        </p:blipFill>
        <p:spPr>
          <a:xfrm>
            <a:off x="-6" y="4900163"/>
            <a:ext cx="1590418" cy="2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62"/>
          <p:cNvSpPr txBox="1"/>
          <p:nvPr/>
        </p:nvSpPr>
        <p:spPr>
          <a:xfrm>
            <a:off x="147431" y="362550"/>
            <a:ext cx="8997000" cy="249900"/>
          </a:xfrm>
          <a:prstGeom prst="rect">
            <a:avLst/>
          </a:prstGeom>
          <a:gradFill>
            <a:gsLst>
              <a:gs pos="0">
                <a:srgbClr val="FFFFFF"/>
              </a:gs>
              <a:gs pos="25000">
                <a:srgbClr val="FFFFFF"/>
              </a:gs>
              <a:gs pos="50000">
                <a:srgbClr val="F3F3F3"/>
              </a:gs>
              <a:gs pos="68000">
                <a:srgbClr val="EFEFEF"/>
              </a:gs>
              <a:gs pos="87000">
                <a:srgbClr val="D9D9D9"/>
              </a:gs>
              <a:gs pos="100000">
                <a:srgbClr val="CCCCCC"/>
              </a:gs>
            </a:gsLst>
            <a:lin ang="0" scaled="0"/>
          </a:gradFill>
          <a:ln>
            <a:noFill/>
          </a:ln>
          <a:effectLst>
            <a:outerShdw blurRad="42863" rotWithShape="0" algn="bl" dir="5400000" dist="14288">
              <a:srgbClr val="F3F3F3">
                <a:alpha val="46666"/>
              </a:srgbClr>
            </a:outerShdw>
          </a:effectLst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526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7" name="Google Shape;257;p62"/>
          <p:cNvSpPr txBox="1"/>
          <p:nvPr>
            <p:ph type="title"/>
          </p:nvPr>
        </p:nvSpPr>
        <p:spPr>
          <a:xfrm>
            <a:off x="147375" y="315525"/>
            <a:ext cx="8997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 Template 1">
  <p:cSld name="Main Slide Template 1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3"/>
          <p:cNvSpPr txBox="1"/>
          <p:nvPr>
            <p:ph idx="1" type="subTitle"/>
          </p:nvPr>
        </p:nvSpPr>
        <p:spPr>
          <a:xfrm>
            <a:off x="331913" y="660975"/>
            <a:ext cx="8583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venir"/>
              <a:buNone/>
              <a:defRPr b="0" i="0" sz="12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p63"/>
          <p:cNvSpPr txBox="1"/>
          <p:nvPr>
            <p:ph idx="2" type="body"/>
          </p:nvPr>
        </p:nvSpPr>
        <p:spPr>
          <a:xfrm>
            <a:off x="228600" y="1082850"/>
            <a:ext cx="87852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857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857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●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857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○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857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venir"/>
              <a:buChar char="■"/>
              <a:defRPr b="0" i="0" sz="9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261" name="Google Shape;261;p63"/>
          <p:cNvPicPr preferRelativeResize="0"/>
          <p:nvPr/>
        </p:nvPicPr>
        <p:blipFill rotWithShape="1">
          <a:blip r:embed="rId2">
            <a:alphaModFix/>
          </a:blip>
          <a:srcRect b="15836" l="0" r="0" t="19552"/>
          <a:stretch/>
        </p:blipFill>
        <p:spPr>
          <a:xfrm>
            <a:off x="-6" y="4900163"/>
            <a:ext cx="1590418" cy="2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3"/>
          <p:cNvSpPr txBox="1"/>
          <p:nvPr/>
        </p:nvSpPr>
        <p:spPr>
          <a:xfrm>
            <a:off x="147431" y="362550"/>
            <a:ext cx="8997000" cy="249900"/>
          </a:xfrm>
          <a:prstGeom prst="rect">
            <a:avLst/>
          </a:prstGeom>
          <a:gradFill>
            <a:gsLst>
              <a:gs pos="0">
                <a:srgbClr val="FFFFFF"/>
              </a:gs>
              <a:gs pos="25000">
                <a:srgbClr val="FFFFFF"/>
              </a:gs>
              <a:gs pos="50000">
                <a:srgbClr val="F3F3F3"/>
              </a:gs>
              <a:gs pos="68000">
                <a:srgbClr val="EFEFEF"/>
              </a:gs>
              <a:gs pos="87000">
                <a:srgbClr val="D9D9D9"/>
              </a:gs>
              <a:gs pos="100000">
                <a:srgbClr val="CCCCCC"/>
              </a:gs>
            </a:gsLst>
            <a:lin ang="0" scaled="0"/>
          </a:gradFill>
          <a:ln>
            <a:noFill/>
          </a:ln>
          <a:effectLst>
            <a:outerShdw blurRad="42863" rotWithShape="0" algn="bl" dir="5400000" dist="14288">
              <a:srgbClr val="F3F3F3">
                <a:alpha val="46666"/>
              </a:srgbClr>
            </a:outerShdw>
          </a:effectLst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526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3" name="Google Shape;263;p63"/>
          <p:cNvSpPr txBox="1"/>
          <p:nvPr>
            <p:ph type="title"/>
          </p:nvPr>
        </p:nvSpPr>
        <p:spPr>
          <a:xfrm>
            <a:off x="147375" y="315525"/>
            <a:ext cx="8997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50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5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5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5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" name="Google Shape;56;p5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" name="Google Shape;57;p5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52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52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" name="Google Shape;64;p5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5" name="Google Shape;65;p52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34" Type="http://schemas.openxmlformats.org/officeDocument/2006/relationships/theme" Target="../theme/theme4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6"/>
          <p:cNvSpPr txBox="1"/>
          <p:nvPr/>
        </p:nvSpPr>
        <p:spPr>
          <a:xfrm>
            <a:off x="4412456" y="4981575"/>
            <a:ext cx="338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b="0" i="0" sz="2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b="0" i="0" sz="2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b="0" i="0" sz="2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b="0" i="0" sz="2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b="0" i="0" sz="2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b="0" i="0" sz="2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b="0" i="0" sz="2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b="0" i="0" sz="2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b="0" i="0" sz="2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chivo"/>
              <a:buChar char="●"/>
              <a:defRPr b="0" i="0" sz="18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chivo"/>
              <a:buChar char="○"/>
              <a:defRPr b="0" i="0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chivo"/>
              <a:buChar char="■"/>
              <a:defRPr b="0" i="0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chivo"/>
              <a:buChar char="●"/>
              <a:defRPr b="0" i="0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chivo"/>
              <a:buChar char="○"/>
              <a:defRPr b="0" i="0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chivo"/>
              <a:buChar char="■"/>
              <a:defRPr b="0" i="0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chivo"/>
              <a:buChar char="●"/>
              <a:defRPr b="0" i="0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chivo"/>
              <a:buChar char="○"/>
              <a:defRPr b="0" i="0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chivo"/>
              <a:buChar char="■"/>
              <a:defRPr b="0" i="0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/>
          <p:nvPr>
            <p:ph type="title"/>
          </p:nvPr>
        </p:nvSpPr>
        <p:spPr>
          <a:xfrm>
            <a:off x="228600" y="96863"/>
            <a:ext cx="868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00526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11"/>
          <p:cNvSpPr txBox="1"/>
          <p:nvPr>
            <p:ph idx="1" type="body"/>
          </p:nvPr>
        </p:nvSpPr>
        <p:spPr>
          <a:xfrm>
            <a:off x="228600" y="942975"/>
            <a:ext cx="868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1"/>
          <p:cNvSpPr txBox="1"/>
          <p:nvPr/>
        </p:nvSpPr>
        <p:spPr>
          <a:xfrm>
            <a:off x="8572500" y="4904183"/>
            <a:ext cx="41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94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3114">
          <p15:clr>
            <a:srgbClr val="A4A3A4"/>
          </p15:clr>
        </p15:guide>
        <p15:guide id="4" pos="144">
          <p15:clr>
            <a:srgbClr val="A4A3A4"/>
          </p15:clr>
        </p15:guide>
        <p15:guide id="5" pos="561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oogle.com/search?q=global+capacity+building+coalition&amp;rlz=1C1GCEB_enGB1177GB1177&amp;oq=global+capcity+bui&amp;gs_lcrp=EgZjaHJvbWUqCQgBEAAYDRiABDIGCAAQRRg5MgkIARAAGA0YgAQyCQgCEAAYDRiABDIJCAMQABgNGIAEMgkIBBAAGA0YgAQyCQgFEAAYDRiABDIICAYQABgWGB4yCAgHEAAYFhgeMggICBAAGBYYHjIICAkQABgWGB7SAQgzNzk1ajBqN6gCALACAA&amp;sourceid=chrome&amp;ie=UTF-8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"/>
          <p:cNvSpPr/>
          <p:nvPr/>
        </p:nvSpPr>
        <p:spPr>
          <a:xfrm>
            <a:off x="0" y="-138438"/>
            <a:ext cx="9144000" cy="5143500"/>
          </a:xfrm>
          <a:prstGeom prst="rect">
            <a:avLst/>
          </a:prstGeom>
          <a:gradFill>
            <a:gsLst>
              <a:gs pos="0">
                <a:srgbClr val="0011FF"/>
              </a:gs>
              <a:gs pos="100000">
                <a:srgbClr val="725AC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723" y="875849"/>
            <a:ext cx="1342859" cy="22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0580" y="875849"/>
            <a:ext cx="1342859" cy="22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37202"/>
            <a:ext cx="3263025" cy="197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954" y="387952"/>
            <a:ext cx="1362794" cy="68905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"/>
          <p:cNvSpPr/>
          <p:nvPr/>
        </p:nvSpPr>
        <p:spPr>
          <a:xfrm>
            <a:off x="4262322" y="312414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01600" lvl="0" marL="101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April 2026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"/>
          <p:cNvSpPr txBox="1"/>
          <p:nvPr/>
        </p:nvSpPr>
        <p:spPr>
          <a:xfrm>
            <a:off x="346212" y="1771038"/>
            <a:ext cx="84516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Country Platforms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GCBC’s contribution to the Country Platform Hub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"/>
          <p:cNvSpPr txBox="1"/>
          <p:nvPr/>
        </p:nvSpPr>
        <p:spPr>
          <a:xfrm>
            <a:off x="472320" y="3127210"/>
            <a:ext cx="53358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Manshu Deng 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GCBC APAC Director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7419" y="2772131"/>
            <a:ext cx="3078900" cy="2119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82" name="Google Shape;282;p2"/>
          <p:cNvSpPr/>
          <p:nvPr/>
        </p:nvSpPr>
        <p:spPr>
          <a:xfrm>
            <a:off x="180975" y="635799"/>
            <a:ext cx="5005500" cy="1137600"/>
          </a:xfrm>
          <a:prstGeom prst="rect">
            <a:avLst/>
          </a:prstGeom>
          <a:gradFill>
            <a:gsLst>
              <a:gs pos="0">
                <a:srgbClr val="0011FF"/>
              </a:gs>
              <a:gs pos="100000">
                <a:srgbClr val="725AC1"/>
              </a:gs>
            </a:gsLst>
            <a:lin ang="0" scaled="0"/>
          </a:gradFill>
          <a:ln>
            <a:noFill/>
          </a:ln>
        </p:spPr>
        <p:txBody>
          <a:bodyPr anchorCtr="0" anchor="t" bIns="34275" lIns="205725" spcFirstLastPara="1" rIns="205725" wrap="square" tIns="13716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6326" y="4803799"/>
            <a:ext cx="170716" cy="17071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"/>
          <p:cNvSpPr txBox="1"/>
          <p:nvPr>
            <p:ph idx="11" type="ftr"/>
          </p:nvPr>
        </p:nvSpPr>
        <p:spPr>
          <a:xfrm>
            <a:off x="720324" y="4780900"/>
            <a:ext cx="2305500" cy="2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Capacity Building Coalition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"/>
          <p:cNvSpPr txBox="1"/>
          <p:nvPr>
            <p:ph idx="12" type="sldNum"/>
          </p:nvPr>
        </p:nvSpPr>
        <p:spPr>
          <a:xfrm>
            <a:off x="386954" y="4785153"/>
            <a:ext cx="3333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152681" y="160679"/>
            <a:ext cx="89274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11FF"/>
                </a:solidFill>
                <a:latin typeface="Arial"/>
                <a:ea typeface="Arial"/>
                <a:cs typeface="Arial"/>
                <a:sym typeface="Arial"/>
              </a:rPr>
              <a:t>The Global Capacity Building Coalition (GCBC) </a:t>
            </a:r>
            <a:endParaRPr b="1" i="0" sz="1800" u="none" cap="none" strike="noStrike">
              <a:solidFill>
                <a:srgbClr val="0011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"/>
          <p:cNvSpPr txBox="1"/>
          <p:nvPr/>
        </p:nvSpPr>
        <p:spPr>
          <a:xfrm>
            <a:off x="256026" y="669200"/>
            <a:ext cx="4930500" cy="4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Launched at COP28 by Mike Bloomberg, the GCBC is a</a:t>
            </a: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global alliance of capacity-building providers and funders active in sustainable finance, </a:t>
            </a: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including UN agencies, MDBs, DFIs, philanthropies, universities, NGOs, think tanks and trade associations.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300" u="none" cap="none" strike="noStrike">
                <a:solidFill>
                  <a:srgbClr val="0011FF"/>
                </a:solidFill>
                <a:latin typeface="Arial"/>
                <a:ea typeface="Arial"/>
                <a:cs typeface="Arial"/>
                <a:sym typeface="Arial"/>
              </a:rPr>
              <a:t>GCBC’s workstreams </a:t>
            </a:r>
            <a:endParaRPr b="1" i="0" sz="1300" u="none" cap="none" strike="noStrike">
              <a:solidFill>
                <a:srgbClr val="0011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54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b="1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and maintain a community of practice 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capacity builders on sustainable finance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54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b="1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access and availability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high-quality climate finance knowledge, tools and best practices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54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b="1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demand-driven and targeted capacity building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country and delivery-partner level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Progress to-date: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two years since its launch, GCBC has attracted </a:t>
            </a:r>
            <a:r>
              <a:rPr b="1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~120 member organisations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hosts a knowledge platform with </a:t>
            </a:r>
            <a:r>
              <a:rPr b="1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420 resources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launched an </a:t>
            </a:r>
            <a:r>
              <a:rPr b="1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Accelerator Program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help scale local capacity building efforts, and supported the launch of </a:t>
            </a:r>
            <a:r>
              <a:rPr b="1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Country Platforms Hub.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7428" y="569036"/>
            <a:ext cx="3078900" cy="208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89" name="Google Shape;289;p2"/>
          <p:cNvSpPr txBox="1"/>
          <p:nvPr/>
        </p:nvSpPr>
        <p:spPr>
          <a:xfrm>
            <a:off x="6000750" y="2092750"/>
            <a:ext cx="2172900" cy="52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Launch of the GCBC at COP28 in 2023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"/>
          <p:cNvSpPr txBox="1"/>
          <p:nvPr/>
        </p:nvSpPr>
        <p:spPr>
          <a:xfrm>
            <a:off x="5573663" y="4348300"/>
            <a:ext cx="2963400" cy="59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Launch of the GCBC Knowledge Hub at NYCW in 2024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"/>
          <p:cNvSpPr txBox="1"/>
          <p:nvPr/>
        </p:nvSpPr>
        <p:spPr>
          <a:xfrm>
            <a:off x="4260150" y="4966975"/>
            <a:ext cx="596100" cy="1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"/>
          <p:cNvSpPr txBox="1"/>
          <p:nvPr/>
        </p:nvSpPr>
        <p:spPr>
          <a:xfrm>
            <a:off x="8414400" y="4770575"/>
            <a:ext cx="5496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297" name="Google Shape;297;p3"/>
          <p:cNvSpPr/>
          <p:nvPr/>
        </p:nvSpPr>
        <p:spPr>
          <a:xfrm>
            <a:off x="204050" y="847350"/>
            <a:ext cx="2941500" cy="38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Country Platforms Hub is a structured mechanism linking countries to technical assistance, knowledge, and finance to design and operationalize country platforms.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Hub was launched at COP30 during a high-level session with representatives from 14 countries, and is co-chaired by Brazil and Ugandan finance ministries.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Global Capacity Building Coalition (GCBC)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launched by Mike Bloomberg alongside major MDBs, UN agencies, and others and chaired by Mary Schapiro - helped to launch the Country Platforms Hub. The GCBC is a Core Partner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alongside the GCF, UNDP, NDC-P.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"/>
          <p:cNvSpPr txBox="1"/>
          <p:nvPr/>
        </p:nvSpPr>
        <p:spPr>
          <a:xfrm>
            <a:off x="240675" y="431088"/>
            <a:ext cx="294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b="0" i="1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"/>
          <p:cNvSpPr txBox="1"/>
          <p:nvPr/>
        </p:nvSpPr>
        <p:spPr>
          <a:xfrm>
            <a:off x="6197275" y="431100"/>
            <a:ext cx="253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Our Role</a:t>
            </a:r>
            <a:endParaRPr b="0" i="1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"/>
          <p:cNvSpPr txBox="1"/>
          <p:nvPr/>
        </p:nvSpPr>
        <p:spPr>
          <a:xfrm>
            <a:off x="3189463" y="431088"/>
            <a:ext cx="300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endParaRPr b="0" i="1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3"/>
          <p:cNvCxnSpPr/>
          <p:nvPr/>
        </p:nvCxnSpPr>
        <p:spPr>
          <a:xfrm>
            <a:off x="3196775" y="878175"/>
            <a:ext cx="0" cy="3385500"/>
          </a:xfrm>
          <a:prstGeom prst="straightConnector1">
            <a:avLst/>
          </a:prstGeom>
          <a:noFill/>
          <a:ln cap="flat" cmpd="sng" w="9525">
            <a:solidFill>
              <a:srgbClr val="00516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" name="Google Shape;302;p3"/>
          <p:cNvSpPr/>
          <p:nvPr/>
        </p:nvSpPr>
        <p:spPr>
          <a:xfrm>
            <a:off x="3289225" y="878175"/>
            <a:ext cx="2808300" cy="3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Country Platform Hub works first and foremost through its Core Partners (GCBC, GCF, UNDP, NDCP, FiC), who have existing memberships / partnerships and workstreams focused on country platform development, including technical assistance, pipeline generation and supply-side blended finance.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Secretariat of the Country Platforms Hub manages a pool of “sparkplug” funding that allows it to engage in technical assistance work with key stakeholders and government partners.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Country Platforms Hub is actively fielding requests from government partners for support on early-platform setup, and collaborating with the Core Partners on program delivery.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"/>
          <p:cNvSpPr txBox="1"/>
          <p:nvPr/>
        </p:nvSpPr>
        <p:spPr>
          <a:xfrm>
            <a:off x="180000" y="65108"/>
            <a:ext cx="888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11FF"/>
                </a:solidFill>
                <a:latin typeface="Arial"/>
                <a:ea typeface="Arial"/>
                <a:cs typeface="Arial"/>
                <a:sym typeface="Arial"/>
              </a:rPr>
              <a:t>Global Capacity Building Coalition - Country Platforms Hub </a:t>
            </a:r>
            <a:r>
              <a:rPr b="1" i="0" lang="en" sz="16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b="1" i="0" sz="16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304" name="Google Shape;304;p3"/>
          <p:cNvCxnSpPr/>
          <p:nvPr/>
        </p:nvCxnSpPr>
        <p:spPr>
          <a:xfrm rot="10800000">
            <a:off x="270450" y="823875"/>
            <a:ext cx="8459400" cy="0"/>
          </a:xfrm>
          <a:prstGeom prst="straightConnector1">
            <a:avLst/>
          </a:prstGeom>
          <a:noFill/>
          <a:ln cap="flat" cmpd="sng" w="9525">
            <a:solidFill>
              <a:srgbClr val="0051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" name="Google Shape;305;p3"/>
          <p:cNvCxnSpPr/>
          <p:nvPr/>
        </p:nvCxnSpPr>
        <p:spPr>
          <a:xfrm>
            <a:off x="6204575" y="853106"/>
            <a:ext cx="0" cy="3385500"/>
          </a:xfrm>
          <a:prstGeom prst="straightConnector1">
            <a:avLst/>
          </a:prstGeom>
          <a:noFill/>
          <a:ln cap="flat" cmpd="sng" w="9525">
            <a:solidFill>
              <a:srgbClr val="00516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6" name="Google Shape;306;p3"/>
          <p:cNvSpPr/>
          <p:nvPr/>
        </p:nvSpPr>
        <p:spPr>
          <a:xfrm>
            <a:off x="6311625" y="868825"/>
            <a:ext cx="26283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work to support the Country Platforms Hub is focussed on three major workstreams: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</a:pPr>
            <a:r>
              <a:rPr b="1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 curation: 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a knowledge portal with resources to guide governments and other key stakeholders in country platform development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</a:pPr>
            <a:r>
              <a:rPr b="1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Convenings: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Host and support a series of high-level and working capacity building sessions and convenings in support of country platforms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1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Assistance: 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collaboration with GFANZ, provide targeted early support to countries as they navigate early platform setup.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450" y="4770575"/>
            <a:ext cx="170716" cy="17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7750" y="33400"/>
            <a:ext cx="11334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"/>
          <p:cNvSpPr txBox="1"/>
          <p:nvPr>
            <p:ph type="title"/>
          </p:nvPr>
        </p:nvSpPr>
        <p:spPr>
          <a:xfrm>
            <a:off x="228600" y="128919"/>
            <a:ext cx="8179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11FF"/>
                </a:solidFill>
              </a:rPr>
              <a:t>The GCBC is leading build-out of the Country Platform Knowledge Portal </a:t>
            </a:r>
            <a:endParaRPr>
              <a:solidFill>
                <a:srgbClr val="0011FF"/>
              </a:solidFill>
            </a:endParaRPr>
          </a:p>
        </p:txBody>
      </p:sp>
      <p:sp>
        <p:nvSpPr>
          <p:cNvPr id="315" name="Google Shape;315;p4"/>
          <p:cNvSpPr txBox="1"/>
          <p:nvPr>
            <p:ph idx="11" type="ftr"/>
          </p:nvPr>
        </p:nvSpPr>
        <p:spPr>
          <a:xfrm>
            <a:off x="720329" y="4780889"/>
            <a:ext cx="17277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F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Capacity Building Coalition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6" name="Google Shape;316;p4"/>
          <p:cNvSpPr txBox="1"/>
          <p:nvPr>
            <p:ph idx="12" type="sldNum"/>
          </p:nvPr>
        </p:nvSpPr>
        <p:spPr>
          <a:xfrm>
            <a:off x="386954" y="4785153"/>
            <a:ext cx="3336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F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"/>
          <p:cNvSpPr/>
          <p:nvPr/>
        </p:nvSpPr>
        <p:spPr>
          <a:xfrm>
            <a:off x="228600" y="488862"/>
            <a:ext cx="8686800" cy="468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Country Platform Knowledge Portal will be a curated website that organizes complex policy, governance, and finance material into a clear, practitioner-oriented structure, grounded in lessons from direct country engagement.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"/>
          <p:cNvSpPr/>
          <p:nvPr/>
        </p:nvSpPr>
        <p:spPr>
          <a:xfrm>
            <a:off x="4377000" y="1164966"/>
            <a:ext cx="4538400" cy="259800"/>
          </a:xfrm>
          <a:prstGeom prst="roundRect">
            <a:avLst>
              <a:gd fmla="val 16667" name="adj"/>
            </a:avLst>
          </a:prstGeom>
          <a:solidFill>
            <a:srgbClr val="7159C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Pillars of the Knowledge Portal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4"/>
          <p:cNvGrpSpPr/>
          <p:nvPr/>
        </p:nvGrpSpPr>
        <p:grpSpPr>
          <a:xfrm>
            <a:off x="4453286" y="1498334"/>
            <a:ext cx="4380075" cy="391725"/>
            <a:chOff x="515950" y="1994800"/>
            <a:chExt cx="5840100" cy="522300"/>
          </a:xfrm>
        </p:grpSpPr>
        <p:sp>
          <p:nvSpPr>
            <p:cNvPr id="320" name="Google Shape;320;p4"/>
            <p:cNvSpPr/>
            <p:nvPr/>
          </p:nvSpPr>
          <p:spPr>
            <a:xfrm>
              <a:off x="515950" y="2082700"/>
              <a:ext cx="346500" cy="346500"/>
            </a:xfrm>
            <a:prstGeom prst="ellipse">
              <a:avLst/>
            </a:prstGeom>
            <a:noFill/>
            <a:ln cap="flat" cmpd="sng" w="14300">
              <a:solidFill>
                <a:srgbClr val="4F3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4F3999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100" u="none" cap="none" strike="noStrike">
                <a:solidFill>
                  <a:srgbClr val="4F3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960450" y="1994800"/>
              <a:ext cx="2092500" cy="522300"/>
            </a:xfrm>
            <a:prstGeom prst="roundRect">
              <a:avLst>
                <a:gd fmla="val 16667" name="adj"/>
              </a:avLst>
            </a:prstGeom>
            <a:solidFill>
              <a:srgbClr val="AB9DD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is a Country Platform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150850" y="1994800"/>
              <a:ext cx="3205200" cy="522300"/>
            </a:xfrm>
            <a:prstGeom prst="roundRect">
              <a:avLst>
                <a:gd fmla="val 16667" name="adj"/>
              </a:avLst>
            </a:prstGeom>
            <a:noFill/>
            <a:ln cap="flat" cmpd="sng" w="14300">
              <a:solidFill>
                <a:srgbClr val="7159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1" lang="en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Plain language explainers, summaries of existing platforms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4"/>
          <p:cNvGrpSpPr/>
          <p:nvPr/>
        </p:nvGrpSpPr>
        <p:grpSpPr>
          <a:xfrm>
            <a:off x="4453286" y="1963550"/>
            <a:ext cx="4380075" cy="391725"/>
            <a:chOff x="515950" y="2645850"/>
            <a:chExt cx="5840100" cy="522300"/>
          </a:xfrm>
        </p:grpSpPr>
        <p:sp>
          <p:nvSpPr>
            <p:cNvPr id="324" name="Google Shape;324;p4"/>
            <p:cNvSpPr/>
            <p:nvPr/>
          </p:nvSpPr>
          <p:spPr>
            <a:xfrm>
              <a:off x="515950" y="2733750"/>
              <a:ext cx="346500" cy="346500"/>
            </a:xfrm>
            <a:prstGeom prst="ellipse">
              <a:avLst/>
            </a:prstGeom>
            <a:noFill/>
            <a:ln cap="flat" cmpd="sng" w="14300">
              <a:solidFill>
                <a:srgbClr val="4F3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4F3999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100" u="none" cap="none" strike="noStrike">
                <a:solidFill>
                  <a:srgbClr val="4F3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960450" y="2645850"/>
              <a:ext cx="2092500" cy="522300"/>
            </a:xfrm>
            <a:prstGeom prst="roundRect">
              <a:avLst>
                <a:gd fmla="val 16667" name="adj"/>
              </a:avLst>
            </a:prstGeom>
            <a:solidFill>
              <a:srgbClr val="AB9DD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Governance &amp; Institutional Setup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3150850" y="2645850"/>
              <a:ext cx="3205200" cy="522300"/>
            </a:xfrm>
            <a:prstGeom prst="roundRect">
              <a:avLst>
                <a:gd fmla="val 16667" name="adj"/>
              </a:avLst>
            </a:prstGeom>
            <a:noFill/>
            <a:ln cap="flat" cmpd="sng" w="14300">
              <a:solidFill>
                <a:srgbClr val="7159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Secretariat models, organisation structures</a:t>
              </a:r>
              <a:endParaRPr b="0" i="1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4"/>
          <p:cNvGrpSpPr/>
          <p:nvPr/>
        </p:nvGrpSpPr>
        <p:grpSpPr>
          <a:xfrm>
            <a:off x="4453286" y="2428766"/>
            <a:ext cx="4380075" cy="391725"/>
            <a:chOff x="515950" y="3251900"/>
            <a:chExt cx="5840100" cy="522300"/>
          </a:xfrm>
        </p:grpSpPr>
        <p:sp>
          <p:nvSpPr>
            <p:cNvPr id="328" name="Google Shape;328;p4"/>
            <p:cNvSpPr/>
            <p:nvPr/>
          </p:nvSpPr>
          <p:spPr>
            <a:xfrm>
              <a:off x="515950" y="3339800"/>
              <a:ext cx="346500" cy="346500"/>
            </a:xfrm>
            <a:prstGeom prst="ellipse">
              <a:avLst/>
            </a:prstGeom>
            <a:noFill/>
            <a:ln cap="flat" cmpd="sng" w="14300">
              <a:solidFill>
                <a:srgbClr val="4F3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4F3999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100" u="none" cap="none" strike="noStrike">
                <a:solidFill>
                  <a:srgbClr val="4F3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960450" y="3251900"/>
              <a:ext cx="2092500" cy="522300"/>
            </a:xfrm>
            <a:prstGeom prst="roundRect">
              <a:avLst>
                <a:gd fmla="val 16667" name="adj"/>
              </a:avLst>
            </a:prstGeom>
            <a:solidFill>
              <a:srgbClr val="AB9DD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Diagnostics &amp; Design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3150850" y="3251900"/>
              <a:ext cx="3205200" cy="522300"/>
            </a:xfrm>
            <a:prstGeom prst="roundRect">
              <a:avLst>
                <a:gd fmla="val 16667" name="adj"/>
              </a:avLst>
            </a:prstGeom>
            <a:noFill/>
            <a:ln cap="flat" cmpd="sng" w="14300">
              <a:solidFill>
                <a:srgbClr val="7159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Financial assessments, emissions mapping, energy modelling</a:t>
              </a:r>
              <a:endParaRPr b="0" i="1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4"/>
          <p:cNvGrpSpPr/>
          <p:nvPr/>
        </p:nvGrpSpPr>
        <p:grpSpPr>
          <a:xfrm>
            <a:off x="4453286" y="2893982"/>
            <a:ext cx="4380075" cy="391725"/>
            <a:chOff x="515950" y="3796575"/>
            <a:chExt cx="5840100" cy="522300"/>
          </a:xfrm>
        </p:grpSpPr>
        <p:sp>
          <p:nvSpPr>
            <p:cNvPr id="332" name="Google Shape;332;p4"/>
            <p:cNvSpPr/>
            <p:nvPr/>
          </p:nvSpPr>
          <p:spPr>
            <a:xfrm>
              <a:off x="515950" y="3884475"/>
              <a:ext cx="346500" cy="346500"/>
            </a:xfrm>
            <a:prstGeom prst="ellipse">
              <a:avLst/>
            </a:prstGeom>
            <a:noFill/>
            <a:ln cap="flat" cmpd="sng" w="14300">
              <a:solidFill>
                <a:srgbClr val="4F3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4F3999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1100" u="none" cap="none" strike="noStrike">
                <a:solidFill>
                  <a:srgbClr val="4F3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960450" y="3796575"/>
              <a:ext cx="2092500" cy="522300"/>
            </a:xfrm>
            <a:prstGeom prst="roundRect">
              <a:avLst>
                <a:gd fmla="val 16667" name="adj"/>
              </a:avLst>
            </a:prstGeom>
            <a:solidFill>
              <a:srgbClr val="AB9DD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Comms &amp; Stakeholder Engagement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3150850" y="3796575"/>
              <a:ext cx="3205200" cy="522300"/>
            </a:xfrm>
            <a:prstGeom prst="roundRect">
              <a:avLst>
                <a:gd fmla="val 16667" name="adj"/>
              </a:avLst>
            </a:prstGeom>
            <a:noFill/>
            <a:ln cap="flat" cmpd="sng" w="14300">
              <a:solidFill>
                <a:srgbClr val="7159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1" lang="en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Stakeholder mapping &amp; comms strategy templates</a:t>
              </a:r>
              <a:endParaRPr b="0" i="1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4"/>
          <p:cNvGrpSpPr/>
          <p:nvPr/>
        </p:nvGrpSpPr>
        <p:grpSpPr>
          <a:xfrm>
            <a:off x="4453286" y="3359199"/>
            <a:ext cx="4380075" cy="391725"/>
            <a:chOff x="515950" y="4245125"/>
            <a:chExt cx="5840100" cy="522300"/>
          </a:xfrm>
        </p:grpSpPr>
        <p:sp>
          <p:nvSpPr>
            <p:cNvPr id="336" name="Google Shape;336;p4"/>
            <p:cNvSpPr/>
            <p:nvPr/>
          </p:nvSpPr>
          <p:spPr>
            <a:xfrm>
              <a:off x="515950" y="4333025"/>
              <a:ext cx="346500" cy="346500"/>
            </a:xfrm>
            <a:prstGeom prst="ellipse">
              <a:avLst/>
            </a:prstGeom>
            <a:noFill/>
            <a:ln cap="flat" cmpd="sng" w="14300">
              <a:solidFill>
                <a:srgbClr val="4F3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4F3999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100" u="none" cap="none" strike="noStrike">
                <a:solidFill>
                  <a:srgbClr val="4F3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960450" y="4245125"/>
              <a:ext cx="2092500" cy="522300"/>
            </a:xfrm>
            <a:prstGeom prst="roundRect">
              <a:avLst>
                <a:gd fmla="val 16667" name="adj"/>
              </a:avLst>
            </a:prstGeom>
            <a:solidFill>
              <a:srgbClr val="AB9DD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Investment Planning &amp; Capital Mobilisation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3150850" y="4245125"/>
              <a:ext cx="3205200" cy="522300"/>
            </a:xfrm>
            <a:prstGeom prst="roundRect">
              <a:avLst>
                <a:gd fmla="val 16667" name="adj"/>
              </a:avLst>
            </a:prstGeom>
            <a:noFill/>
            <a:ln cap="flat" cmpd="sng" w="14300">
              <a:solidFill>
                <a:srgbClr val="7159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1" lang="en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Investment plan blueprints, budget alignment tools</a:t>
              </a:r>
              <a:endParaRPr b="0" i="1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4"/>
          <p:cNvGrpSpPr/>
          <p:nvPr/>
        </p:nvGrpSpPr>
        <p:grpSpPr>
          <a:xfrm>
            <a:off x="4453286" y="3824415"/>
            <a:ext cx="4380075" cy="391725"/>
            <a:chOff x="515950" y="4765275"/>
            <a:chExt cx="5840100" cy="522300"/>
          </a:xfrm>
        </p:grpSpPr>
        <p:sp>
          <p:nvSpPr>
            <p:cNvPr id="340" name="Google Shape;340;p4"/>
            <p:cNvSpPr/>
            <p:nvPr/>
          </p:nvSpPr>
          <p:spPr>
            <a:xfrm>
              <a:off x="515950" y="4853175"/>
              <a:ext cx="346500" cy="346500"/>
            </a:xfrm>
            <a:prstGeom prst="ellipse">
              <a:avLst/>
            </a:prstGeom>
            <a:noFill/>
            <a:ln cap="flat" cmpd="sng" w="14300">
              <a:solidFill>
                <a:srgbClr val="4F3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4F3999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1" i="0" sz="1100" u="none" cap="none" strike="noStrike">
                <a:solidFill>
                  <a:srgbClr val="4F3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960450" y="4765275"/>
              <a:ext cx="2092500" cy="522300"/>
            </a:xfrm>
            <a:prstGeom prst="roundRect">
              <a:avLst>
                <a:gd fmla="val 16667" name="adj"/>
              </a:avLst>
            </a:prstGeom>
            <a:solidFill>
              <a:srgbClr val="AB9DD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Policy Reform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3150850" y="4765275"/>
              <a:ext cx="3205200" cy="522300"/>
            </a:xfrm>
            <a:prstGeom prst="roundRect">
              <a:avLst>
                <a:gd fmla="val 16667" name="adj"/>
              </a:avLst>
            </a:prstGeom>
            <a:noFill/>
            <a:ln cap="flat" cmpd="sng" w="14300">
              <a:solidFill>
                <a:srgbClr val="7159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1" lang="en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Info on relevant reform areas (e.g., energy tariffs), policy reform roadmaps</a:t>
              </a:r>
              <a:endParaRPr b="0" i="1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4"/>
          <p:cNvGrpSpPr/>
          <p:nvPr/>
        </p:nvGrpSpPr>
        <p:grpSpPr>
          <a:xfrm>
            <a:off x="4453286" y="4289631"/>
            <a:ext cx="4380075" cy="398564"/>
            <a:chOff x="515950" y="5725568"/>
            <a:chExt cx="5840100" cy="531419"/>
          </a:xfrm>
        </p:grpSpPr>
        <p:sp>
          <p:nvSpPr>
            <p:cNvPr id="344" name="Google Shape;344;p4"/>
            <p:cNvSpPr/>
            <p:nvPr/>
          </p:nvSpPr>
          <p:spPr>
            <a:xfrm>
              <a:off x="515950" y="5813468"/>
              <a:ext cx="346500" cy="346500"/>
            </a:xfrm>
            <a:prstGeom prst="ellipse">
              <a:avLst/>
            </a:prstGeom>
            <a:noFill/>
            <a:ln cap="flat" cmpd="sng" w="14300">
              <a:solidFill>
                <a:srgbClr val="4F3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4F3999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b="1" i="0" sz="1100" u="none" cap="none" strike="noStrike">
                <a:solidFill>
                  <a:srgbClr val="4F3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960450" y="5734687"/>
              <a:ext cx="2092500" cy="522300"/>
            </a:xfrm>
            <a:prstGeom prst="roundRect">
              <a:avLst>
                <a:gd fmla="val 16667" name="adj"/>
              </a:avLst>
            </a:prstGeom>
            <a:solidFill>
              <a:srgbClr val="AB9DD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Implementation &amp; Delivery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3150850" y="5725568"/>
              <a:ext cx="3205200" cy="522300"/>
            </a:xfrm>
            <a:prstGeom prst="roundRect">
              <a:avLst>
                <a:gd fmla="val 16667" name="adj"/>
              </a:avLst>
            </a:prstGeom>
            <a:noFill/>
            <a:ln cap="flat" cmpd="sng" w="14300">
              <a:solidFill>
                <a:srgbClr val="7159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Investor engagement tools, procurement &amp; project prep workflows</a:t>
              </a:r>
              <a:endParaRPr b="0" i="1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4"/>
          <p:cNvSpPr/>
          <p:nvPr/>
        </p:nvSpPr>
        <p:spPr>
          <a:xfrm>
            <a:off x="126425" y="1164976"/>
            <a:ext cx="4043700" cy="3566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Knowledge Portal is focused on what governments and secretariats need to design, govern, and deliver country platforms.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much as possible, it will have interoperability with existing knowledge platforms; GCBC is working closely with other Core Partners of the Country Platform Hub and drawing on input from the wider country platform ecosystem, including country partners.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Knowledge Portal will have a beta launch in June of 2026, at London Climate Action Week, and a full launch at COP31.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Google Shape;352;p5"/>
          <p:cNvCxnSpPr>
            <a:stCxn id="353" idx="0"/>
          </p:cNvCxnSpPr>
          <p:nvPr/>
        </p:nvCxnSpPr>
        <p:spPr>
          <a:xfrm rot="10800000">
            <a:off x="3118714" y="2079234"/>
            <a:ext cx="3900" cy="417000"/>
          </a:xfrm>
          <a:prstGeom prst="straightConnector1">
            <a:avLst/>
          </a:prstGeom>
          <a:noFill/>
          <a:ln cap="flat" cmpd="sng" w="28575">
            <a:solidFill>
              <a:srgbClr val="2635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4" name="Google Shape;354;p5"/>
          <p:cNvSpPr txBox="1"/>
          <p:nvPr>
            <p:ph idx="11" type="ftr"/>
          </p:nvPr>
        </p:nvSpPr>
        <p:spPr>
          <a:xfrm>
            <a:off x="720329" y="4780889"/>
            <a:ext cx="17277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Capacity Building Coalition</a:t>
            </a:r>
            <a:endParaRPr/>
          </a:p>
        </p:txBody>
      </p:sp>
      <p:sp>
        <p:nvSpPr>
          <p:cNvPr id="355" name="Google Shape;355;p5"/>
          <p:cNvSpPr txBox="1"/>
          <p:nvPr>
            <p:ph idx="12" type="sldNum"/>
          </p:nvPr>
        </p:nvSpPr>
        <p:spPr>
          <a:xfrm>
            <a:off x="386954" y="4705689"/>
            <a:ext cx="3336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6" name="Google Shape;3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6326" y="4803800"/>
            <a:ext cx="170716" cy="17071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"/>
          <p:cNvSpPr txBox="1"/>
          <p:nvPr/>
        </p:nvSpPr>
        <p:spPr>
          <a:xfrm>
            <a:off x="342900" y="150939"/>
            <a:ext cx="85785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11FF"/>
                </a:solidFill>
                <a:latin typeface="Arial"/>
                <a:ea typeface="Arial"/>
                <a:cs typeface="Arial"/>
                <a:sym typeface="Arial"/>
              </a:rPr>
              <a:t>Convenings: GCBC will utilize its network to support a series of conveings focused on country platform capacity building</a:t>
            </a:r>
            <a:endParaRPr b="1" i="0" sz="1800" u="none" cap="none" strike="noStrike">
              <a:solidFill>
                <a:srgbClr val="0011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Google Shape;358;p5"/>
          <p:cNvCxnSpPr/>
          <p:nvPr/>
        </p:nvCxnSpPr>
        <p:spPr>
          <a:xfrm>
            <a:off x="1109200" y="2612850"/>
            <a:ext cx="6588600" cy="13200"/>
          </a:xfrm>
          <a:prstGeom prst="straightConnector1">
            <a:avLst/>
          </a:prstGeom>
          <a:noFill/>
          <a:ln cap="flat" cmpd="sng" w="28575">
            <a:solidFill>
              <a:srgbClr val="D8D8D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9" name="Google Shape;359;p5"/>
          <p:cNvCxnSpPr>
            <a:stCxn id="360" idx="0"/>
          </p:cNvCxnSpPr>
          <p:nvPr/>
        </p:nvCxnSpPr>
        <p:spPr>
          <a:xfrm flipH="1">
            <a:off x="4348540" y="2081878"/>
            <a:ext cx="300" cy="543300"/>
          </a:xfrm>
          <a:prstGeom prst="straightConnector1">
            <a:avLst/>
          </a:prstGeom>
          <a:noFill/>
          <a:ln cap="flat" cmpd="sng" w="28575">
            <a:solidFill>
              <a:srgbClr val="4E54F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1" name="Google Shape;361;p5"/>
          <p:cNvSpPr/>
          <p:nvPr/>
        </p:nvSpPr>
        <p:spPr>
          <a:xfrm>
            <a:off x="4251920" y="2496236"/>
            <a:ext cx="474300" cy="259800"/>
          </a:xfrm>
          <a:prstGeom prst="roundRect">
            <a:avLst>
              <a:gd fmla="val 50000" name="adj"/>
            </a:avLst>
          </a:prstGeom>
          <a:solidFill>
            <a:srgbClr val="4E54F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5"/>
          <p:cNvCxnSpPr>
            <a:stCxn id="363" idx="0"/>
            <a:endCxn id="353" idx="2"/>
          </p:cNvCxnSpPr>
          <p:nvPr/>
        </p:nvCxnSpPr>
        <p:spPr>
          <a:xfrm rot="10800000">
            <a:off x="3122625" y="2756125"/>
            <a:ext cx="0" cy="418200"/>
          </a:xfrm>
          <a:prstGeom prst="straightConnector1">
            <a:avLst/>
          </a:prstGeom>
          <a:noFill/>
          <a:ln cap="flat" cmpd="sng" w="28575">
            <a:solidFill>
              <a:srgbClr val="3A46F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3" name="Google Shape;353;p5"/>
          <p:cNvSpPr/>
          <p:nvPr/>
        </p:nvSpPr>
        <p:spPr>
          <a:xfrm>
            <a:off x="2885464" y="2496234"/>
            <a:ext cx="474300" cy="259800"/>
          </a:xfrm>
          <a:prstGeom prst="roundRect">
            <a:avLst>
              <a:gd fmla="val 50000" name="adj"/>
            </a:avLst>
          </a:prstGeom>
          <a:solidFill>
            <a:srgbClr val="3A46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5"/>
          <p:cNvCxnSpPr/>
          <p:nvPr/>
        </p:nvCxnSpPr>
        <p:spPr>
          <a:xfrm flipH="1">
            <a:off x="5705641" y="1506989"/>
            <a:ext cx="300" cy="1118400"/>
          </a:xfrm>
          <a:prstGeom prst="straightConnector1">
            <a:avLst/>
          </a:prstGeom>
          <a:noFill/>
          <a:ln cap="flat" cmpd="sng" w="28575">
            <a:solidFill>
              <a:srgbClr val="9E75C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5" name="Google Shape;365;p5"/>
          <p:cNvSpPr/>
          <p:nvPr/>
        </p:nvSpPr>
        <p:spPr>
          <a:xfrm>
            <a:off x="5609021" y="2496236"/>
            <a:ext cx="474300" cy="259800"/>
          </a:xfrm>
          <a:prstGeom prst="roundRect">
            <a:avLst>
              <a:gd fmla="val 50000" name="adj"/>
            </a:avLst>
          </a:prstGeom>
          <a:solidFill>
            <a:srgbClr val="9E75C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5"/>
          <p:cNvCxnSpPr>
            <a:stCxn id="367" idx="4"/>
          </p:cNvCxnSpPr>
          <p:nvPr/>
        </p:nvCxnSpPr>
        <p:spPr>
          <a:xfrm rot="10800000">
            <a:off x="6633935" y="2626145"/>
            <a:ext cx="3900" cy="469500"/>
          </a:xfrm>
          <a:prstGeom prst="straightConnector1">
            <a:avLst/>
          </a:prstGeom>
          <a:noFill/>
          <a:ln cap="flat" cmpd="sng" w="28575">
            <a:solidFill>
              <a:srgbClr val="725AC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5"/>
          <p:cNvSpPr/>
          <p:nvPr/>
        </p:nvSpPr>
        <p:spPr>
          <a:xfrm>
            <a:off x="6540242" y="2496234"/>
            <a:ext cx="474300" cy="259800"/>
          </a:xfrm>
          <a:prstGeom prst="roundRect">
            <a:avLst>
              <a:gd fmla="val 50000" name="adj"/>
            </a:avLst>
          </a:prstGeom>
          <a:solidFill>
            <a:srgbClr val="725AC2"/>
          </a:solidFill>
          <a:ln cap="flat" cmpd="sng" w="9525">
            <a:solidFill>
              <a:srgbClr val="725A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"/>
          <p:cNvSpPr txBox="1"/>
          <p:nvPr/>
        </p:nvSpPr>
        <p:spPr>
          <a:xfrm>
            <a:off x="4575603" y="1891191"/>
            <a:ext cx="124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Jun 20-28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4E54F8"/>
                </a:solidFill>
                <a:latin typeface="Arial"/>
                <a:ea typeface="Arial"/>
                <a:cs typeface="Arial"/>
                <a:sym typeface="Arial"/>
              </a:rPr>
              <a:t>LCAW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London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0814" y="1538407"/>
            <a:ext cx="569134" cy="35279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"/>
          <p:cNvSpPr/>
          <p:nvPr/>
        </p:nvSpPr>
        <p:spPr>
          <a:xfrm>
            <a:off x="5638441" y="1506989"/>
            <a:ext cx="135000" cy="135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9E75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"/>
          <p:cNvSpPr txBox="1"/>
          <p:nvPr/>
        </p:nvSpPr>
        <p:spPr>
          <a:xfrm>
            <a:off x="5890523" y="1332115"/>
            <a:ext cx="1403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Oct 12-18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9E75C8"/>
                </a:solidFill>
                <a:latin typeface="Arial"/>
                <a:ea typeface="Arial"/>
                <a:cs typeface="Arial"/>
                <a:sym typeface="Arial"/>
              </a:rPr>
              <a:t>WB/IMF Annual Meetings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Bangkok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7244" y="1844281"/>
            <a:ext cx="751780" cy="42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8824" y="1844967"/>
            <a:ext cx="460032" cy="46003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"/>
          <p:cNvSpPr/>
          <p:nvPr/>
        </p:nvSpPr>
        <p:spPr>
          <a:xfrm>
            <a:off x="6570335" y="2960645"/>
            <a:ext cx="135000" cy="135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725A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"/>
          <p:cNvSpPr txBox="1"/>
          <p:nvPr/>
        </p:nvSpPr>
        <p:spPr>
          <a:xfrm>
            <a:off x="6759463" y="2836528"/>
            <a:ext cx="124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Nov 9-20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725AC2"/>
                </a:solidFill>
                <a:latin typeface="Arial"/>
                <a:ea typeface="Arial"/>
                <a:cs typeface="Arial"/>
                <a:sym typeface="Arial"/>
              </a:rPr>
              <a:t>UNFCCC COP 31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Antalya, TK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055125" y="3174325"/>
            <a:ext cx="135000" cy="135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3A46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4281340" y="2081878"/>
            <a:ext cx="135000" cy="135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E5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 txBox="1"/>
          <p:nvPr/>
        </p:nvSpPr>
        <p:spPr>
          <a:xfrm>
            <a:off x="342900" y="818344"/>
            <a:ext cx="8219100" cy="76943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focus of these convenings will be to bring together public and private partners to discuss lessons learned and encourage peer-to-peer knowledge exchange for the next generation of country platforms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07630" y="2898752"/>
            <a:ext cx="751782" cy="45106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"/>
          <p:cNvSpPr/>
          <p:nvPr/>
        </p:nvSpPr>
        <p:spPr>
          <a:xfrm>
            <a:off x="3055118" y="2054894"/>
            <a:ext cx="135000" cy="135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21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"/>
          <p:cNvSpPr txBox="1"/>
          <p:nvPr/>
        </p:nvSpPr>
        <p:spPr>
          <a:xfrm>
            <a:off x="3109461" y="1448191"/>
            <a:ext cx="137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26-28 May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2635FF"/>
                </a:solidFill>
                <a:latin typeface="Arial"/>
                <a:ea typeface="Arial"/>
                <a:cs typeface="Arial"/>
                <a:sym typeface="Arial"/>
              </a:rPr>
              <a:t>IDB Sustainability </a:t>
            </a:r>
            <a:endParaRPr b="1" i="0" sz="900" u="none" cap="none" strike="noStrike">
              <a:solidFill>
                <a:srgbClr val="2635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2635FF"/>
                </a:solidFill>
                <a:latin typeface="Arial"/>
                <a:ea typeface="Arial"/>
                <a:cs typeface="Arial"/>
                <a:sym typeface="Arial"/>
              </a:rPr>
              <a:t>Week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Bridgetown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75839" y="2054081"/>
            <a:ext cx="259800" cy="2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"/>
          <p:cNvSpPr txBox="1"/>
          <p:nvPr/>
        </p:nvSpPr>
        <p:spPr>
          <a:xfrm>
            <a:off x="2366932" y="3330501"/>
            <a:ext cx="124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18 - 21 May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3A46FE"/>
                </a:solidFill>
                <a:latin typeface="Arial"/>
                <a:ea typeface="Arial"/>
                <a:cs typeface="Arial"/>
                <a:sym typeface="Arial"/>
              </a:rPr>
              <a:t>Ecosperity Forum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Singapore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2" name="Google Shape;382;p5"/>
          <p:cNvGrpSpPr/>
          <p:nvPr/>
        </p:nvGrpSpPr>
        <p:grpSpPr>
          <a:xfrm>
            <a:off x="2543067" y="3857473"/>
            <a:ext cx="897835" cy="218869"/>
            <a:chOff x="3689585" y="4212714"/>
            <a:chExt cx="1265270" cy="271955"/>
          </a:xfrm>
        </p:grpSpPr>
        <p:pic>
          <p:nvPicPr>
            <p:cNvPr descr="Ecosperity Week 2022 - Eco-Business Events" id="383" name="Google Shape;383;p5"/>
            <p:cNvPicPr preferRelativeResize="0"/>
            <p:nvPr/>
          </p:nvPicPr>
          <p:blipFill rotWithShape="1">
            <a:blip r:embed="rId9">
              <a:alphaModFix/>
            </a:blip>
            <a:srcRect b="54429" l="0" r="0" t="0"/>
            <a:stretch/>
          </p:blipFill>
          <p:spPr>
            <a:xfrm>
              <a:off x="3689585" y="4212714"/>
              <a:ext cx="1265270" cy="265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5"/>
            <p:cNvSpPr/>
            <p:nvPr/>
          </p:nvSpPr>
          <p:spPr>
            <a:xfrm>
              <a:off x="4205255" y="4422569"/>
              <a:ext cx="45600" cy="62100"/>
            </a:xfrm>
            <a:prstGeom prst="rect">
              <a:avLst/>
            </a:prstGeom>
            <a:solidFill>
              <a:srgbClr val="E4E4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1574879" y="2496226"/>
            <a:ext cx="474300" cy="260700"/>
          </a:xfrm>
          <a:prstGeom prst="roundRect">
            <a:avLst>
              <a:gd fmla="val 50000" name="adj"/>
            </a:avLst>
          </a:prstGeom>
          <a:solidFill>
            <a:srgbClr val="2635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9858" y="3729359"/>
            <a:ext cx="751780" cy="42353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"/>
          <p:cNvSpPr txBox="1"/>
          <p:nvPr/>
        </p:nvSpPr>
        <p:spPr>
          <a:xfrm>
            <a:off x="866170" y="3244476"/>
            <a:ext cx="1343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13 - 18 Apr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2635FF"/>
                </a:solidFill>
                <a:latin typeface="Arial"/>
                <a:ea typeface="Arial"/>
                <a:cs typeface="Arial"/>
                <a:sym typeface="Arial"/>
              </a:rPr>
              <a:t>WB/IMF Spring Meeting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Washington D.C.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526" y="3729361"/>
            <a:ext cx="460032" cy="4600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Google Shape;389;p5"/>
          <p:cNvCxnSpPr>
            <a:stCxn id="390" idx="0"/>
            <a:endCxn id="385" idx="2"/>
          </p:cNvCxnSpPr>
          <p:nvPr/>
        </p:nvCxnSpPr>
        <p:spPr>
          <a:xfrm rot="10800000">
            <a:off x="1812038" y="2757070"/>
            <a:ext cx="0" cy="418500"/>
          </a:xfrm>
          <a:prstGeom prst="straightConnector1">
            <a:avLst/>
          </a:prstGeom>
          <a:noFill/>
          <a:ln cap="flat" cmpd="sng" w="28575">
            <a:solidFill>
              <a:srgbClr val="3A46F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0" name="Google Shape;390;p5"/>
          <p:cNvSpPr/>
          <p:nvPr/>
        </p:nvSpPr>
        <p:spPr>
          <a:xfrm>
            <a:off x="1744538" y="3175570"/>
            <a:ext cx="135000" cy="135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3A46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CBC">
      <a:dk1>
        <a:srgbClr val="000000"/>
      </a:dk1>
      <a:lt1>
        <a:srgbClr val="FFFFFF"/>
      </a:lt1>
      <a:dk2>
        <a:srgbClr val="0011FF"/>
      </a:dk2>
      <a:lt2>
        <a:srgbClr val="7159C1"/>
      </a:lt2>
      <a:accent1>
        <a:srgbClr val="6670FF"/>
      </a:accent1>
      <a:accent2>
        <a:srgbClr val="AB9DDB"/>
      </a:accent2>
      <a:accent3>
        <a:srgbClr val="9E9E9E"/>
      </a:accent3>
      <a:accent4>
        <a:srgbClr val="CCD0FF"/>
      </a:accent4>
      <a:accent5>
        <a:srgbClr val="E2DEF3"/>
      </a:accent5>
      <a:accent6>
        <a:srgbClr val="E0E0E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3AT_16.9_ECM">
  <a:themeElements>
    <a:clrScheme name="K3AT_16.9_ECM">
      <a:dk1>
        <a:srgbClr val="000000"/>
      </a:dk1>
      <a:lt1>
        <a:srgbClr val="FFFFFF"/>
      </a:lt1>
      <a:dk2>
        <a:srgbClr val="45573B"/>
      </a:dk2>
      <a:lt2>
        <a:srgbClr val="E3E3E0"/>
      </a:lt2>
      <a:accent1>
        <a:srgbClr val="00526E"/>
      </a:accent1>
      <a:accent2>
        <a:srgbClr val="45573B"/>
      </a:accent2>
      <a:accent3>
        <a:srgbClr val="D2955B"/>
      </a:accent3>
      <a:accent4>
        <a:srgbClr val="0078A2"/>
      </a:accent4>
      <a:accent5>
        <a:srgbClr val="002532"/>
      </a:accent5>
      <a:accent6>
        <a:srgbClr val="7F9D6F"/>
      </a:accent6>
      <a:hlink>
        <a:srgbClr val="0078A2"/>
      </a:hlink>
      <a:folHlink>
        <a:srgbClr val="D295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70C3A7"/>
      </a:accent1>
      <a:accent2>
        <a:srgbClr val="004756"/>
      </a:accent2>
      <a:accent3>
        <a:srgbClr val="01516D"/>
      </a:accent3>
      <a:accent4>
        <a:srgbClr val="02838D"/>
      </a:accent4>
      <a:accent5>
        <a:srgbClr val="CCCCCC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16B02B4CF8E4B8CC5B0CF255DEA20" ma:contentTypeVersion="16" ma:contentTypeDescription="Create a new document." ma:contentTypeScope="" ma:versionID="be69734267f081b56ed764da86ad8c46">
  <xsd:schema xmlns:xsd="http://www.w3.org/2001/XMLSchema" xmlns:xs="http://www.w3.org/2001/XMLSchema" xmlns:p="http://schemas.microsoft.com/office/2006/metadata/properties" xmlns:ns2="b10894dd-3818-4de3-9631-bf9e851d24f2" xmlns:ns3="bab4e740-857a-4caa-9171-2eb539425c67" targetNamespace="http://schemas.microsoft.com/office/2006/metadata/properties" ma:root="true" ma:fieldsID="ded04633ea5c3f002101db26d939996d" ns2:_="" ns3:_="">
    <xsd:import namespace="b10894dd-3818-4de3-9631-bf9e851d24f2"/>
    <xsd:import namespace="bab4e740-857a-4caa-9171-2eb539425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894dd-3818-4de3-9631-bf9e851d2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e740-857a-4caa-9171-2eb539425c6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82eb784-adac-4268-8cf9-aeaab2fab2fa}" ma:internalName="TaxCatchAll" ma:showField="CatchAllData" ma:web="bab4e740-857a-4caa-9171-2eb539425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d8c265a-5436-43a7-80c1-713d2827ffde" ContentTypeId="0x0101" PreviousValue="false" LastSyncTimeStamp="2020-07-07T13:32:30.27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0894dd-3818-4de3-9631-bf9e851d24f2">
      <Terms xmlns="http://schemas.microsoft.com/office/infopath/2007/PartnerControls"/>
    </lcf76f155ced4ddcb4097134ff3c332f>
    <TaxCatchAll xmlns="bab4e740-857a-4caa-9171-2eb539425c67" xsi:nil="true"/>
  </documentManagement>
</p:properties>
</file>

<file path=customXml/itemProps1.xml><?xml version="1.0" encoding="utf-8"?>
<ds:datastoreItem xmlns:ds="http://schemas.openxmlformats.org/officeDocument/2006/customXml" ds:itemID="{C2819869-3719-4753-B142-3A3D7A0D2F9D}"/>
</file>

<file path=customXml/itemProps2.xml><?xml version="1.0" encoding="utf-8"?>
<ds:datastoreItem xmlns:ds="http://schemas.openxmlformats.org/officeDocument/2006/customXml" ds:itemID="{6D85CE69-9CBE-4060-8E3A-448428156C39}"/>
</file>

<file path=customXml/itemProps3.xml><?xml version="1.0" encoding="utf-8"?>
<ds:datastoreItem xmlns:ds="http://schemas.openxmlformats.org/officeDocument/2006/customXml" ds:itemID="{3FC5C5B3-3B3C-4138-9ED0-4654610F2195}"/>
</file>

<file path=customXml/itemProps4.xml><?xml version="1.0" encoding="utf-8"?>
<ds:datastoreItem xmlns:ds="http://schemas.openxmlformats.org/officeDocument/2006/customXml" ds:itemID="{63AB5D75-FD7C-478A-B390-AABDA85E2FA8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 Code">
    <vt:lpwstr>10017254</vt:lpwstr>
  </property>
  <property fmtid="{D5CDD505-2E9C-101B-9397-08002B2CF9AE}" pid="3" name="Matter Number">
    <vt:lpwstr>L-322097</vt:lpwstr>
  </property>
  <property fmtid="{D5CDD505-2E9C-101B-9397-08002B2CF9AE}" pid="4" name="Version">
    <vt:lpwstr>2</vt:lpwstr>
  </property>
  <property fmtid="{D5CDD505-2E9C-101B-9397-08002B2CF9AE}" pid="5" name="Document Number">
    <vt:lpwstr>3220507317</vt:lpwstr>
  </property>
  <property fmtid="{D5CDD505-2E9C-101B-9397-08002B2CF9AE}" pid="6" name="Last Modified">
    <vt:lpwstr>17 Apr 2026</vt:lpwstr>
  </property>
  <property fmtid="{D5CDD505-2E9C-101B-9397-08002B2CF9AE}" pid="7" name="ContentTypeId">
    <vt:lpwstr>0x010100A2F16B02B4CF8E4B8CC5B0CF255DEA20</vt:lpwstr>
  </property>
</Properties>
</file>