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301" r:id="rId2"/>
    <p:sldId id="310" r:id="rId3"/>
    <p:sldId id="311" r:id="rId4"/>
  </p:sldIdLst>
  <p:sldSz cx="18288000" cy="10287000"/>
  <p:notesSz cx="6858000" cy="9144000"/>
  <p:embeddedFontLst>
    <p:embeddedFont>
      <p:font typeface="Oswald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1486"/>
    <a:srgbClr val="FFFFBD"/>
    <a:srgbClr val="77127C"/>
    <a:srgbClr val="FAED21"/>
    <a:srgbClr val="FFFF00"/>
    <a:srgbClr val="9900CC"/>
    <a:srgbClr val="482E56"/>
    <a:srgbClr val="FFFFFF"/>
    <a:srgbClr val="F1E425"/>
    <a:srgbClr val="2529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89AA08-8EE4-45A8-BF15-5FF105AC1B15}" v="70" dt="2026-04-22T19:52:01.017"/>
    <p1510:client id="{F997766E-1805-4F11-96EF-3ACC3C6513D4}" v="32" dt="2026-04-22T22:15:18.9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200" y="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9482A-DD2D-488B-96ED-DA1B098B9A4F}" type="datetimeFigureOut">
              <a:rPr lang="en-CA" smtClean="0"/>
              <a:t>2026-04-23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FC726-86B5-47C3-A6C2-22C03BBC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43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FC726-86B5-47C3-A6C2-22C03BBC58DB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7698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B1601-EB5D-62E2-1289-DEC6ED8F7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>
            <a:extLst>
              <a:ext uri="{FF2B5EF4-FFF2-40B4-BE49-F238E27FC236}">
                <a16:creationId xmlns:a16="http://schemas.microsoft.com/office/drawing/2014/main" id="{C8BD35AF-10C4-9FC3-393C-A1C2C48F6C7B}"/>
              </a:ext>
            </a:extLst>
          </p:cNvPr>
          <p:cNvGrpSpPr/>
          <p:nvPr/>
        </p:nvGrpSpPr>
        <p:grpSpPr>
          <a:xfrm rot="-10800000">
            <a:off x="16873829" y="9196388"/>
            <a:ext cx="385471" cy="385471"/>
            <a:chOff x="0" y="0"/>
            <a:chExt cx="812800" cy="812800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495F84A4-81D4-B311-618E-FC2A0BFAC9C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373E4BF0-35DC-E1FF-2ECC-52A3F78DC516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E578DB2B-3FCD-30AA-D909-1F832E988233}"/>
              </a:ext>
            </a:extLst>
          </p:cNvPr>
          <p:cNvGrpSpPr/>
          <p:nvPr/>
        </p:nvGrpSpPr>
        <p:grpSpPr>
          <a:xfrm rot="-10800000">
            <a:off x="16431110" y="9244391"/>
            <a:ext cx="289463" cy="289463"/>
            <a:chOff x="0" y="0"/>
            <a:chExt cx="812800" cy="812800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1F73DCE8-D845-072D-44A3-7D1196E985B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6F5115E5-D67B-3D5A-1DFD-391CB2E2A9D9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20CA8859-1464-1820-EE6D-709C2A998CB9}"/>
              </a:ext>
            </a:extLst>
          </p:cNvPr>
          <p:cNvGrpSpPr/>
          <p:nvPr/>
        </p:nvGrpSpPr>
        <p:grpSpPr>
          <a:xfrm rot="-10800000">
            <a:off x="16086631" y="9293083"/>
            <a:ext cx="192080" cy="192080"/>
            <a:chOff x="0" y="0"/>
            <a:chExt cx="812800" cy="812800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1C027927-6376-C2C4-08D4-25D9BB7DEB0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2C066978-6B0F-49DC-0AA4-BEE6B1EE77BC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AutoShape 20">
            <a:extLst>
              <a:ext uri="{FF2B5EF4-FFF2-40B4-BE49-F238E27FC236}">
                <a16:creationId xmlns:a16="http://schemas.microsoft.com/office/drawing/2014/main" id="{E2014E06-9DB6-97FE-F71D-0ACF3DFAF860}"/>
              </a:ext>
            </a:extLst>
          </p:cNvPr>
          <p:cNvSpPr/>
          <p:nvPr/>
        </p:nvSpPr>
        <p:spPr>
          <a:xfrm>
            <a:off x="-364382" y="9389123"/>
            <a:ext cx="15991403" cy="0"/>
          </a:xfrm>
          <a:prstGeom prst="line">
            <a:avLst/>
          </a:prstGeom>
          <a:ln w="38100" cap="flat">
            <a:solidFill>
              <a:srgbClr val="80148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C64DAF52-2718-CA08-3C17-3DC485EEC401}"/>
              </a:ext>
            </a:extLst>
          </p:cNvPr>
          <p:cNvSpPr/>
          <p:nvPr/>
        </p:nvSpPr>
        <p:spPr>
          <a:xfrm rot="-10800000" flipV="1">
            <a:off x="12751699" y="-118129"/>
            <a:ext cx="8244261" cy="4956862"/>
          </a:xfrm>
          <a:custGeom>
            <a:avLst/>
            <a:gdLst/>
            <a:ahLst/>
            <a:cxnLst/>
            <a:rect l="l" t="t" r="r" b="b"/>
            <a:pathLst>
              <a:path w="8244261" h="4956862">
                <a:moveTo>
                  <a:pt x="0" y="4956862"/>
                </a:moveTo>
                <a:lnTo>
                  <a:pt x="8244261" y="4956862"/>
                </a:lnTo>
                <a:lnTo>
                  <a:pt x="8244261" y="0"/>
                </a:lnTo>
                <a:lnTo>
                  <a:pt x="0" y="0"/>
                </a:lnTo>
                <a:lnTo>
                  <a:pt x="0" y="4956862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22" name="AutoShape 22">
            <a:extLst>
              <a:ext uri="{FF2B5EF4-FFF2-40B4-BE49-F238E27FC236}">
                <a16:creationId xmlns:a16="http://schemas.microsoft.com/office/drawing/2014/main" id="{7B186873-3011-FE2E-6835-AD7A9041614F}"/>
              </a:ext>
            </a:extLst>
          </p:cNvPr>
          <p:cNvSpPr/>
          <p:nvPr/>
        </p:nvSpPr>
        <p:spPr>
          <a:xfrm>
            <a:off x="769352" y="1562100"/>
            <a:ext cx="9108104" cy="0"/>
          </a:xfrm>
          <a:prstGeom prst="line">
            <a:avLst/>
          </a:prstGeom>
          <a:ln w="76200" cap="flat">
            <a:solidFill>
              <a:srgbClr val="F8D41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3" name="AutoShape 23">
            <a:extLst>
              <a:ext uri="{FF2B5EF4-FFF2-40B4-BE49-F238E27FC236}">
                <a16:creationId xmlns:a16="http://schemas.microsoft.com/office/drawing/2014/main" id="{BACD7332-ED1E-AEE3-C9F2-25D796A365A9}"/>
              </a:ext>
            </a:extLst>
          </p:cNvPr>
          <p:cNvSpPr/>
          <p:nvPr/>
        </p:nvSpPr>
        <p:spPr>
          <a:xfrm>
            <a:off x="730538" y="1562100"/>
            <a:ext cx="5087595" cy="0"/>
          </a:xfrm>
          <a:prstGeom prst="line">
            <a:avLst/>
          </a:prstGeom>
          <a:ln w="76200" cap="flat">
            <a:solidFill>
              <a:srgbClr val="80148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16376D34-D6BB-492D-35AC-B55BA3488769}"/>
              </a:ext>
            </a:extLst>
          </p:cNvPr>
          <p:cNvSpPr txBox="1"/>
          <p:nvPr/>
        </p:nvSpPr>
        <p:spPr>
          <a:xfrm>
            <a:off x="963632" y="409363"/>
            <a:ext cx="9145339" cy="1077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886"/>
              </a:lnSpc>
            </a:pPr>
            <a:r>
              <a:rPr lang="en-US" sz="6347" b="1" spc="-253" dirty="0">
                <a:solidFill>
                  <a:srgbClr val="801486"/>
                </a:solidFill>
                <a:latin typeface="Oswald Bold"/>
                <a:ea typeface="Oswald Bold"/>
                <a:cs typeface="Oswald Bold"/>
                <a:sym typeface="Oswald Bold"/>
              </a:rPr>
              <a:t>Bottlenecks </a:t>
            </a:r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47E7C3D9-F7E3-E947-B3D9-52DA5A0D548D}"/>
              </a:ext>
            </a:extLst>
          </p:cNvPr>
          <p:cNvSpPr/>
          <p:nvPr/>
        </p:nvSpPr>
        <p:spPr>
          <a:xfrm>
            <a:off x="1153128" y="4865307"/>
            <a:ext cx="211566" cy="161319"/>
          </a:xfrm>
          <a:custGeom>
            <a:avLst/>
            <a:gdLst/>
            <a:ahLst/>
            <a:cxnLst/>
            <a:rect l="l" t="t" r="r" b="b"/>
            <a:pathLst>
              <a:path w="211566" h="161319">
                <a:moveTo>
                  <a:pt x="0" y="0"/>
                </a:moveTo>
                <a:lnTo>
                  <a:pt x="211567" y="0"/>
                </a:lnTo>
                <a:lnTo>
                  <a:pt x="211567" y="161319"/>
                </a:lnTo>
                <a:lnTo>
                  <a:pt x="0" y="1613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35" name="Freeform 35">
            <a:extLst>
              <a:ext uri="{FF2B5EF4-FFF2-40B4-BE49-F238E27FC236}">
                <a16:creationId xmlns:a16="http://schemas.microsoft.com/office/drawing/2014/main" id="{B9EC0E99-EF69-EA22-A7E9-86136867D1E9}"/>
              </a:ext>
            </a:extLst>
          </p:cNvPr>
          <p:cNvSpPr/>
          <p:nvPr/>
        </p:nvSpPr>
        <p:spPr>
          <a:xfrm>
            <a:off x="1153128" y="6929773"/>
            <a:ext cx="211566" cy="161319"/>
          </a:xfrm>
          <a:custGeom>
            <a:avLst/>
            <a:gdLst/>
            <a:ahLst/>
            <a:cxnLst/>
            <a:rect l="l" t="t" r="r" b="b"/>
            <a:pathLst>
              <a:path w="211566" h="161319">
                <a:moveTo>
                  <a:pt x="0" y="0"/>
                </a:moveTo>
                <a:lnTo>
                  <a:pt x="211567" y="0"/>
                </a:lnTo>
                <a:lnTo>
                  <a:pt x="211567" y="161319"/>
                </a:lnTo>
                <a:lnTo>
                  <a:pt x="0" y="1613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CCBA40-3DB5-7277-EA0D-AF55F558A2E7}"/>
              </a:ext>
            </a:extLst>
          </p:cNvPr>
          <p:cNvSpPr txBox="1"/>
          <p:nvPr/>
        </p:nvSpPr>
        <p:spPr>
          <a:xfrm>
            <a:off x="730537" y="2019300"/>
            <a:ext cx="16179429" cy="6932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801486"/>
                </a:solidFill>
              </a:rPr>
              <a:t>FCAS countries have NDCs, NAPs, and clear priorities, but face constraints in translating into readiness requests, concept notes, and bankable proposals.</a:t>
            </a:r>
          </a:p>
          <a:p>
            <a:endParaRPr lang="en-US" sz="1050" b="1" dirty="0"/>
          </a:p>
          <a:p>
            <a:endParaRPr lang="en-US" sz="200" b="1" dirty="0"/>
          </a:p>
          <a:p>
            <a:r>
              <a:rPr lang="en-CA" sz="2800" b="1" u="sng" dirty="0"/>
              <a:t>Institutional </a:t>
            </a:r>
            <a:r>
              <a:rPr lang="en-US" sz="2800" b="1" u="sng" dirty="0"/>
              <a:t>Coordination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The primary bottleneck is not a lack of priorities, but the absence of a functioning coordination system across ministries to translate those priorities into financeable pipelines.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Fragmented institutional responsibilities and information flows limit the development of integrated systems required for effective climate finance access.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Data, sectoral project planning, and partner engagement are not often systematically shared across ministries.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The pace and clarity of political decision-making on leadership, coordination, and prioritization further constrain progress, with delays often preventing proposals from advancing.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CA" sz="2800" b="1" u="sng" dirty="0"/>
              <a:t>Data Systems and Capacity</a:t>
            </a:r>
            <a:endParaRPr lang="en-US" sz="2800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Limited availability and accessibility of climate and risk data can constrain the development of robust, investment-ready project proposals.</a:t>
            </a:r>
            <a:br>
              <a:rPr lang="en-US" sz="2100" dirty="0"/>
            </a:br>
            <a:r>
              <a:rPr lang="en-US" sz="2100" dirty="0"/>
              <a:t>Where data does exist, it is not always systematically shared or integrated across ministries, reducing its effectiveness in informing proposal development.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Constraints also relate to the capacity to analyze and apply data, limiting its use in translating nationally identified priorities into financeable projects.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At the same time, the scale and simultaneity of partner engagement can place additional pressure on already constrained institutional capacity, particularly where dedicated climate finance units are limited.</a:t>
            </a:r>
          </a:p>
        </p:txBody>
      </p:sp>
    </p:spTree>
    <p:extLst>
      <p:ext uri="{BB962C8B-B14F-4D97-AF65-F5344CB8AC3E}">
        <p14:creationId xmlns:p14="http://schemas.microsoft.com/office/powerpoint/2010/main" val="119958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63CF5-995B-12BC-3047-9EB084420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>
            <a:extLst>
              <a:ext uri="{FF2B5EF4-FFF2-40B4-BE49-F238E27FC236}">
                <a16:creationId xmlns:a16="http://schemas.microsoft.com/office/drawing/2014/main" id="{3D9042DA-9E00-228E-0701-38047E0986DE}"/>
              </a:ext>
            </a:extLst>
          </p:cNvPr>
          <p:cNvGrpSpPr/>
          <p:nvPr/>
        </p:nvGrpSpPr>
        <p:grpSpPr>
          <a:xfrm rot="-10800000">
            <a:off x="16873829" y="9196388"/>
            <a:ext cx="385471" cy="385471"/>
            <a:chOff x="0" y="0"/>
            <a:chExt cx="812800" cy="812800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B567365D-89AE-2358-B1D6-D5E6F737248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D6F09262-510C-73DD-2683-211718CFFC71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24FD5BD4-1C71-D878-64B3-545D1E0780F6}"/>
              </a:ext>
            </a:extLst>
          </p:cNvPr>
          <p:cNvGrpSpPr/>
          <p:nvPr/>
        </p:nvGrpSpPr>
        <p:grpSpPr>
          <a:xfrm rot="-10800000">
            <a:off x="16431110" y="9244391"/>
            <a:ext cx="289463" cy="289463"/>
            <a:chOff x="0" y="0"/>
            <a:chExt cx="812800" cy="812800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2F29B8AD-B36F-A6A9-C244-69EC6EA0C21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34CB0BFC-9CBD-3BC4-E3F8-464CD81E8E7E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D8A64A16-33A3-FE87-0686-5DFB148A2533}"/>
              </a:ext>
            </a:extLst>
          </p:cNvPr>
          <p:cNvGrpSpPr/>
          <p:nvPr/>
        </p:nvGrpSpPr>
        <p:grpSpPr>
          <a:xfrm rot="-10800000">
            <a:off x="16086631" y="9293083"/>
            <a:ext cx="192080" cy="192080"/>
            <a:chOff x="0" y="0"/>
            <a:chExt cx="812800" cy="812800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A3643968-8720-A3BE-815E-D57879F330C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D2AD47EF-1512-983C-9088-A75A09A9747A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AutoShape 20">
            <a:extLst>
              <a:ext uri="{FF2B5EF4-FFF2-40B4-BE49-F238E27FC236}">
                <a16:creationId xmlns:a16="http://schemas.microsoft.com/office/drawing/2014/main" id="{8A160E47-B010-DDC7-EFDB-D53589A14C83}"/>
              </a:ext>
            </a:extLst>
          </p:cNvPr>
          <p:cNvSpPr/>
          <p:nvPr/>
        </p:nvSpPr>
        <p:spPr>
          <a:xfrm>
            <a:off x="-364382" y="9389123"/>
            <a:ext cx="15991403" cy="0"/>
          </a:xfrm>
          <a:prstGeom prst="line">
            <a:avLst/>
          </a:prstGeom>
          <a:ln w="38100" cap="flat">
            <a:solidFill>
              <a:srgbClr val="80148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B1C7B5CD-D77A-AE10-53B6-1CAC3652CC62}"/>
              </a:ext>
            </a:extLst>
          </p:cNvPr>
          <p:cNvSpPr/>
          <p:nvPr/>
        </p:nvSpPr>
        <p:spPr>
          <a:xfrm rot="-10800000" flipV="1">
            <a:off x="12751699" y="-118129"/>
            <a:ext cx="8244261" cy="4956862"/>
          </a:xfrm>
          <a:custGeom>
            <a:avLst/>
            <a:gdLst/>
            <a:ahLst/>
            <a:cxnLst/>
            <a:rect l="l" t="t" r="r" b="b"/>
            <a:pathLst>
              <a:path w="8244261" h="4956862">
                <a:moveTo>
                  <a:pt x="0" y="4956862"/>
                </a:moveTo>
                <a:lnTo>
                  <a:pt x="8244261" y="4956862"/>
                </a:lnTo>
                <a:lnTo>
                  <a:pt x="8244261" y="0"/>
                </a:lnTo>
                <a:lnTo>
                  <a:pt x="0" y="0"/>
                </a:lnTo>
                <a:lnTo>
                  <a:pt x="0" y="4956862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22" name="AutoShape 22">
            <a:extLst>
              <a:ext uri="{FF2B5EF4-FFF2-40B4-BE49-F238E27FC236}">
                <a16:creationId xmlns:a16="http://schemas.microsoft.com/office/drawing/2014/main" id="{9DE8AF3B-2D6C-17E5-CFBB-992DF79A0069}"/>
              </a:ext>
            </a:extLst>
          </p:cNvPr>
          <p:cNvSpPr/>
          <p:nvPr/>
        </p:nvSpPr>
        <p:spPr>
          <a:xfrm>
            <a:off x="769352" y="1562100"/>
            <a:ext cx="9108104" cy="0"/>
          </a:xfrm>
          <a:prstGeom prst="line">
            <a:avLst/>
          </a:prstGeom>
          <a:ln w="76200" cap="flat">
            <a:solidFill>
              <a:srgbClr val="F8D41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3" name="AutoShape 23">
            <a:extLst>
              <a:ext uri="{FF2B5EF4-FFF2-40B4-BE49-F238E27FC236}">
                <a16:creationId xmlns:a16="http://schemas.microsoft.com/office/drawing/2014/main" id="{388C646F-04FA-ED55-A02C-6D6ECBC31E56}"/>
              </a:ext>
            </a:extLst>
          </p:cNvPr>
          <p:cNvSpPr/>
          <p:nvPr/>
        </p:nvSpPr>
        <p:spPr>
          <a:xfrm>
            <a:off x="730538" y="1562100"/>
            <a:ext cx="5087595" cy="0"/>
          </a:xfrm>
          <a:prstGeom prst="line">
            <a:avLst/>
          </a:prstGeom>
          <a:ln w="76200" cap="flat">
            <a:solidFill>
              <a:srgbClr val="80148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39404AC4-8C72-9A27-AA79-941C2ED28952}"/>
              </a:ext>
            </a:extLst>
          </p:cNvPr>
          <p:cNvSpPr txBox="1"/>
          <p:nvPr/>
        </p:nvSpPr>
        <p:spPr>
          <a:xfrm>
            <a:off x="963632" y="409363"/>
            <a:ext cx="9145339" cy="1077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886"/>
              </a:lnSpc>
            </a:pPr>
            <a:r>
              <a:rPr lang="en-US" sz="6347" b="1" spc="-253" dirty="0">
                <a:solidFill>
                  <a:srgbClr val="801486"/>
                </a:solidFill>
                <a:latin typeface="Oswald Bold"/>
                <a:ea typeface="Oswald Bold"/>
                <a:cs typeface="Oswald Bold"/>
                <a:sym typeface="Oswald Bold"/>
              </a:rPr>
              <a:t>Shared &amp; Country Specific </a:t>
            </a:r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D2CFFA0B-EAB9-2086-3759-FBF06A3E3D46}"/>
              </a:ext>
            </a:extLst>
          </p:cNvPr>
          <p:cNvSpPr/>
          <p:nvPr/>
        </p:nvSpPr>
        <p:spPr>
          <a:xfrm>
            <a:off x="1153128" y="4865307"/>
            <a:ext cx="211566" cy="161319"/>
          </a:xfrm>
          <a:custGeom>
            <a:avLst/>
            <a:gdLst/>
            <a:ahLst/>
            <a:cxnLst/>
            <a:rect l="l" t="t" r="r" b="b"/>
            <a:pathLst>
              <a:path w="211566" h="161319">
                <a:moveTo>
                  <a:pt x="0" y="0"/>
                </a:moveTo>
                <a:lnTo>
                  <a:pt x="211567" y="0"/>
                </a:lnTo>
                <a:lnTo>
                  <a:pt x="211567" y="161319"/>
                </a:lnTo>
                <a:lnTo>
                  <a:pt x="0" y="1613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35" name="Freeform 35">
            <a:extLst>
              <a:ext uri="{FF2B5EF4-FFF2-40B4-BE49-F238E27FC236}">
                <a16:creationId xmlns:a16="http://schemas.microsoft.com/office/drawing/2014/main" id="{7F5E3EB5-76FB-3D9A-D3BF-15DD4E2ADBCC}"/>
              </a:ext>
            </a:extLst>
          </p:cNvPr>
          <p:cNvSpPr/>
          <p:nvPr/>
        </p:nvSpPr>
        <p:spPr>
          <a:xfrm>
            <a:off x="1153128" y="6929773"/>
            <a:ext cx="211566" cy="161319"/>
          </a:xfrm>
          <a:custGeom>
            <a:avLst/>
            <a:gdLst/>
            <a:ahLst/>
            <a:cxnLst/>
            <a:rect l="l" t="t" r="r" b="b"/>
            <a:pathLst>
              <a:path w="211566" h="161319">
                <a:moveTo>
                  <a:pt x="0" y="0"/>
                </a:moveTo>
                <a:lnTo>
                  <a:pt x="211567" y="0"/>
                </a:lnTo>
                <a:lnTo>
                  <a:pt x="211567" y="161319"/>
                </a:lnTo>
                <a:lnTo>
                  <a:pt x="0" y="1613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0A0029-733D-BA05-16DB-D26C3546397F}"/>
              </a:ext>
            </a:extLst>
          </p:cNvPr>
          <p:cNvSpPr txBox="1"/>
          <p:nvPr/>
        </p:nvSpPr>
        <p:spPr>
          <a:xfrm>
            <a:off x="941371" y="1943100"/>
            <a:ext cx="157298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1800" b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110925-2DB3-61D8-442C-6627613DB5E8}"/>
              </a:ext>
            </a:extLst>
          </p:cNvPr>
          <p:cNvSpPr txBox="1"/>
          <p:nvPr/>
        </p:nvSpPr>
        <p:spPr>
          <a:xfrm>
            <a:off x="999490" y="3635927"/>
            <a:ext cx="1515490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Challenges are widely shared across FCAS, but their severity and points of impact differ.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Countries face constraints at different stages of the development process, shaping where progress toward bankable proposals stalls or advances.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63339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B1B58-4C17-3ADE-A6ED-A591886DC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>
            <a:extLst>
              <a:ext uri="{FF2B5EF4-FFF2-40B4-BE49-F238E27FC236}">
                <a16:creationId xmlns:a16="http://schemas.microsoft.com/office/drawing/2014/main" id="{4123AC1F-F6DD-55F9-1F37-41AACC556A69}"/>
              </a:ext>
            </a:extLst>
          </p:cNvPr>
          <p:cNvGrpSpPr/>
          <p:nvPr/>
        </p:nvGrpSpPr>
        <p:grpSpPr>
          <a:xfrm rot="-10800000">
            <a:off x="16873829" y="9196388"/>
            <a:ext cx="385471" cy="385471"/>
            <a:chOff x="0" y="0"/>
            <a:chExt cx="812800" cy="812800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674F8F6F-EFDC-C488-42B6-8DF82A6202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657230E3-B7E7-F402-10E7-99B79CD27AEF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2D4CF103-43FC-AE27-7B64-BCBA089DC248}"/>
              </a:ext>
            </a:extLst>
          </p:cNvPr>
          <p:cNvGrpSpPr/>
          <p:nvPr/>
        </p:nvGrpSpPr>
        <p:grpSpPr>
          <a:xfrm rot="-10800000">
            <a:off x="16431110" y="9244391"/>
            <a:ext cx="289463" cy="289463"/>
            <a:chOff x="0" y="0"/>
            <a:chExt cx="812800" cy="812800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0BFD9F8E-DEAD-5CE0-9A50-56F9D38D3BF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6667EBB9-5401-78FC-1B61-675C21D0D50C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2BB69A25-29FC-9DEB-0174-F3006239C84B}"/>
              </a:ext>
            </a:extLst>
          </p:cNvPr>
          <p:cNvGrpSpPr/>
          <p:nvPr/>
        </p:nvGrpSpPr>
        <p:grpSpPr>
          <a:xfrm rot="-10800000">
            <a:off x="16086631" y="9293083"/>
            <a:ext cx="192080" cy="192080"/>
            <a:chOff x="0" y="0"/>
            <a:chExt cx="812800" cy="812800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AC379B46-9268-1C70-5D36-EA00418DFE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0148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3199E308-8AF1-7DD0-9AD5-E15442FFA129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AutoShape 20">
            <a:extLst>
              <a:ext uri="{FF2B5EF4-FFF2-40B4-BE49-F238E27FC236}">
                <a16:creationId xmlns:a16="http://schemas.microsoft.com/office/drawing/2014/main" id="{FA43445B-1F61-508F-067A-1635B7D76DD1}"/>
              </a:ext>
            </a:extLst>
          </p:cNvPr>
          <p:cNvSpPr/>
          <p:nvPr/>
        </p:nvSpPr>
        <p:spPr>
          <a:xfrm>
            <a:off x="-364382" y="9389123"/>
            <a:ext cx="15991403" cy="0"/>
          </a:xfrm>
          <a:prstGeom prst="line">
            <a:avLst/>
          </a:prstGeom>
          <a:ln w="38100" cap="flat">
            <a:solidFill>
              <a:srgbClr val="80148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D9AAF1BA-C44B-F3FD-92CB-0E958E4A5E8F}"/>
              </a:ext>
            </a:extLst>
          </p:cNvPr>
          <p:cNvSpPr/>
          <p:nvPr/>
        </p:nvSpPr>
        <p:spPr>
          <a:xfrm rot="-10800000" flipV="1">
            <a:off x="12751699" y="-118129"/>
            <a:ext cx="8244261" cy="4956862"/>
          </a:xfrm>
          <a:custGeom>
            <a:avLst/>
            <a:gdLst/>
            <a:ahLst/>
            <a:cxnLst/>
            <a:rect l="l" t="t" r="r" b="b"/>
            <a:pathLst>
              <a:path w="8244261" h="4956862">
                <a:moveTo>
                  <a:pt x="0" y="4956862"/>
                </a:moveTo>
                <a:lnTo>
                  <a:pt x="8244261" y="4956862"/>
                </a:lnTo>
                <a:lnTo>
                  <a:pt x="8244261" y="0"/>
                </a:lnTo>
                <a:lnTo>
                  <a:pt x="0" y="0"/>
                </a:lnTo>
                <a:lnTo>
                  <a:pt x="0" y="4956862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22" name="AutoShape 22">
            <a:extLst>
              <a:ext uri="{FF2B5EF4-FFF2-40B4-BE49-F238E27FC236}">
                <a16:creationId xmlns:a16="http://schemas.microsoft.com/office/drawing/2014/main" id="{D4D212E1-9900-8269-1D0E-30A25FD6CB3E}"/>
              </a:ext>
            </a:extLst>
          </p:cNvPr>
          <p:cNvSpPr/>
          <p:nvPr/>
        </p:nvSpPr>
        <p:spPr>
          <a:xfrm>
            <a:off x="769352" y="1562100"/>
            <a:ext cx="9108104" cy="0"/>
          </a:xfrm>
          <a:prstGeom prst="line">
            <a:avLst/>
          </a:prstGeom>
          <a:ln w="76200" cap="flat">
            <a:solidFill>
              <a:srgbClr val="F8D41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3" name="AutoShape 23">
            <a:extLst>
              <a:ext uri="{FF2B5EF4-FFF2-40B4-BE49-F238E27FC236}">
                <a16:creationId xmlns:a16="http://schemas.microsoft.com/office/drawing/2014/main" id="{5635BF69-2797-8156-F941-0EED905FF968}"/>
              </a:ext>
            </a:extLst>
          </p:cNvPr>
          <p:cNvSpPr/>
          <p:nvPr/>
        </p:nvSpPr>
        <p:spPr>
          <a:xfrm>
            <a:off x="730538" y="1562100"/>
            <a:ext cx="5087595" cy="0"/>
          </a:xfrm>
          <a:prstGeom prst="line">
            <a:avLst/>
          </a:prstGeom>
          <a:ln w="76200" cap="flat">
            <a:solidFill>
              <a:srgbClr val="80148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9F26C6C5-D0CB-87AA-CF07-13CFFD57614B}"/>
              </a:ext>
            </a:extLst>
          </p:cNvPr>
          <p:cNvSpPr txBox="1"/>
          <p:nvPr/>
        </p:nvSpPr>
        <p:spPr>
          <a:xfrm>
            <a:off x="963632" y="409363"/>
            <a:ext cx="9145339" cy="1077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886"/>
              </a:lnSpc>
            </a:pPr>
            <a:r>
              <a:rPr lang="en-US" sz="6347" b="1" spc="-253" dirty="0">
                <a:solidFill>
                  <a:srgbClr val="801486"/>
                </a:solidFill>
                <a:latin typeface="Oswald Bold"/>
                <a:ea typeface="Oswald Bold"/>
                <a:cs typeface="Oswald Bold"/>
                <a:sym typeface="Oswald Bold"/>
              </a:rPr>
              <a:t>Missing Link &amp; Opportunities  </a:t>
            </a:r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27B0CA50-3A67-1CFC-5510-CC7FD17A063A}"/>
              </a:ext>
            </a:extLst>
          </p:cNvPr>
          <p:cNvSpPr/>
          <p:nvPr/>
        </p:nvSpPr>
        <p:spPr>
          <a:xfrm>
            <a:off x="1153128" y="4865307"/>
            <a:ext cx="211566" cy="161319"/>
          </a:xfrm>
          <a:custGeom>
            <a:avLst/>
            <a:gdLst/>
            <a:ahLst/>
            <a:cxnLst/>
            <a:rect l="l" t="t" r="r" b="b"/>
            <a:pathLst>
              <a:path w="211566" h="161319">
                <a:moveTo>
                  <a:pt x="0" y="0"/>
                </a:moveTo>
                <a:lnTo>
                  <a:pt x="211567" y="0"/>
                </a:lnTo>
                <a:lnTo>
                  <a:pt x="211567" y="161319"/>
                </a:lnTo>
                <a:lnTo>
                  <a:pt x="0" y="1613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35" name="Freeform 35">
            <a:extLst>
              <a:ext uri="{FF2B5EF4-FFF2-40B4-BE49-F238E27FC236}">
                <a16:creationId xmlns:a16="http://schemas.microsoft.com/office/drawing/2014/main" id="{E9EE2BF4-184D-534B-56A4-82D8E4C1DAB5}"/>
              </a:ext>
            </a:extLst>
          </p:cNvPr>
          <p:cNvSpPr/>
          <p:nvPr/>
        </p:nvSpPr>
        <p:spPr>
          <a:xfrm>
            <a:off x="1153128" y="6929773"/>
            <a:ext cx="211566" cy="161319"/>
          </a:xfrm>
          <a:custGeom>
            <a:avLst/>
            <a:gdLst/>
            <a:ahLst/>
            <a:cxnLst/>
            <a:rect l="l" t="t" r="r" b="b"/>
            <a:pathLst>
              <a:path w="211566" h="161319">
                <a:moveTo>
                  <a:pt x="0" y="0"/>
                </a:moveTo>
                <a:lnTo>
                  <a:pt x="211567" y="0"/>
                </a:lnTo>
                <a:lnTo>
                  <a:pt x="211567" y="161319"/>
                </a:lnTo>
                <a:lnTo>
                  <a:pt x="0" y="1613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8708B3-E935-C31F-3972-50C8D6E73EB0}"/>
              </a:ext>
            </a:extLst>
          </p:cNvPr>
          <p:cNvSpPr txBox="1"/>
          <p:nvPr/>
        </p:nvSpPr>
        <p:spPr>
          <a:xfrm>
            <a:off x="525358" y="3309250"/>
            <a:ext cx="1593288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This depends on coordinated institutional systems, combined with a clear understanding of and ability to navigate the funding and support available across climate finance mechanisms.</a:t>
            </a:r>
          </a:p>
          <a:p>
            <a:endParaRPr lang="en-US" sz="2400" dirty="0">
              <a:solidFill>
                <a:schemeClr val="dk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à"/>
            </a:pPr>
            <a:r>
              <a:rPr lang="en-US" sz="2400" b="1" dirty="0"/>
              <a:t>Pre-readiness gap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As country systems evolve, closing the pre-readiness gap is critical in FCAS contexts, however countries are at different stages of readiness, with capacities to engage with climate finance systems developing unevenly across contexts.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r>
              <a:rPr lang="en-US" sz="2400" b="1" dirty="0"/>
              <a:t>Direct access challenges in FCAS contexts</a:t>
            </a:r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This also presents an opportunity to rethink current approaches, moving toward more programmatic, integrated project pipelines, and encouraging greater alignment across funds to reduce transaction costs and administrative burden.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E661D3-BDDE-DB3B-9BA7-3BD32C2EEF7B}"/>
              </a:ext>
            </a:extLst>
          </p:cNvPr>
          <p:cNvSpPr txBox="1"/>
          <p:nvPr/>
        </p:nvSpPr>
        <p:spPr>
          <a:xfrm>
            <a:off x="657247" y="2106007"/>
            <a:ext cx="15669110" cy="954107"/>
          </a:xfrm>
          <a:prstGeom prst="rect">
            <a:avLst/>
          </a:prstGeom>
          <a:solidFill>
            <a:srgbClr val="801486"/>
          </a:solidFill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Improving access requires addressing both demand-side readiness and supply-side barriers within climate finance institutions.</a:t>
            </a:r>
            <a:endParaRPr lang="en-C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023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F16B02B4CF8E4B8CC5B0CF255DEA20" ma:contentTypeVersion="16" ma:contentTypeDescription="Create a new document." ma:contentTypeScope="" ma:versionID="be69734267f081b56ed764da86ad8c46">
  <xsd:schema xmlns:xsd="http://www.w3.org/2001/XMLSchema" xmlns:xs="http://www.w3.org/2001/XMLSchema" xmlns:p="http://schemas.microsoft.com/office/2006/metadata/properties" xmlns:ns2="b10894dd-3818-4de3-9631-bf9e851d24f2" xmlns:ns3="bab4e740-857a-4caa-9171-2eb539425c67" targetNamespace="http://schemas.microsoft.com/office/2006/metadata/properties" ma:root="true" ma:fieldsID="ded04633ea5c3f002101db26d939996d" ns2:_="" ns3:_="">
    <xsd:import namespace="b10894dd-3818-4de3-9631-bf9e851d24f2"/>
    <xsd:import namespace="bab4e740-857a-4caa-9171-2eb539425c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0894dd-3818-4de3-9631-bf9e851d2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d8c265a-5436-43a7-80c1-713d2827ff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b4e740-857a-4caa-9171-2eb539425c6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82eb784-adac-4268-8cf9-aeaab2fab2fa}" ma:internalName="TaxCatchAll" ma:showField="CatchAllData" ma:web="bab4e740-857a-4caa-9171-2eb539425c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d8c265a-5436-43a7-80c1-713d2827ffde" ContentTypeId="0x0101" PreviousValue="false" LastSyncTimeStamp="2020-07-07T13:32:30.27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0894dd-3818-4de3-9631-bf9e851d24f2">
      <Terms xmlns="http://schemas.microsoft.com/office/infopath/2007/PartnerControls"/>
    </lcf76f155ced4ddcb4097134ff3c332f>
    <TaxCatchAll xmlns="bab4e740-857a-4caa-9171-2eb539425c67" xsi:nil="true"/>
  </documentManagement>
</p:properties>
</file>

<file path=customXml/itemProps1.xml><?xml version="1.0" encoding="utf-8"?>
<ds:datastoreItem xmlns:ds="http://schemas.openxmlformats.org/officeDocument/2006/customXml" ds:itemID="{DD6D941E-C52D-4718-A6C2-A2D43CA58DD9}"/>
</file>

<file path=customXml/itemProps2.xml><?xml version="1.0" encoding="utf-8"?>
<ds:datastoreItem xmlns:ds="http://schemas.openxmlformats.org/officeDocument/2006/customXml" ds:itemID="{6032AC28-6268-460E-B4A3-4F18287922B4}"/>
</file>

<file path=customXml/itemProps3.xml><?xml version="1.0" encoding="utf-8"?>
<ds:datastoreItem xmlns:ds="http://schemas.openxmlformats.org/officeDocument/2006/customXml" ds:itemID="{C1858AE6-76C3-491A-A2CB-11EA7CB659F8}"/>
</file>

<file path=customXml/itemProps4.xml><?xml version="1.0" encoding="utf-8"?>
<ds:datastoreItem xmlns:ds="http://schemas.openxmlformats.org/officeDocument/2006/customXml" ds:itemID="{841715C9-1633-469E-A04F-29D7659A8BC7}"/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390</Words>
  <Application>Microsoft Office PowerPoint</Application>
  <PresentationFormat>Custom</PresentationFormat>
  <Paragraphs>31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Wingdings</vt:lpstr>
      <vt:lpstr>Oswald Bold</vt:lpstr>
      <vt:lpstr>Calibri</vt:lpstr>
      <vt:lpstr>Aptos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FCAS</dc:title>
  <dc:creator>Hunter Mills</dc:creator>
  <cp:lastModifiedBy>Hunter Mills</cp:lastModifiedBy>
  <cp:revision>7</cp:revision>
  <dcterms:created xsi:type="dcterms:W3CDTF">2006-08-16T00:00:00Z</dcterms:created>
  <dcterms:modified xsi:type="dcterms:W3CDTF">2026-04-22T22:34:36Z</dcterms:modified>
  <dc:identifier>DAGj7P7uMww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0x010100A2F16B02B4CF8E4B8CC5B0CF255DEA20</vt:lpwstr>
  </property>
</Properties>
</file>