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7476901" r:id="rId2"/>
    <p:sldId id="2147476902" r:id="rId3"/>
    <p:sldId id="2147476903" r:id="rId4"/>
    <p:sldId id="2147476904" r:id="rId5"/>
    <p:sldId id="2147476905" r:id="rId6"/>
    <p:sldId id="2147476906" r:id="rId7"/>
    <p:sldId id="260" r:id="rId8"/>
    <p:sldId id="2147476907" r:id="rId9"/>
    <p:sldId id="2147476908" r:id="rId10"/>
    <p:sldId id="2147476909" r:id="rId11"/>
    <p:sldId id="271" r:id="rId12"/>
    <p:sldId id="2147476910" r:id="rId13"/>
    <p:sldId id="2147476911" r:id="rId14"/>
    <p:sldId id="2147476912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685B48-9F70-A6F4-7FA4-FDAB5B9904E1}" v="17" dt="2025-06-13T13:05:14.9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Relationship Id="rId27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beth Caruso" userId="S::ecaruso@unfccc.int::128608ec-2133-4661-b7d7-e69bd725890c" providerId="AD" clId="Web-{DC685B48-9F70-A6F4-7FA4-FDAB5B9904E1}"/>
    <pc:docChg chg="addSld delSld">
      <pc:chgData name="Elisabeth Caruso" userId="S::ecaruso@unfccc.int::128608ec-2133-4661-b7d7-e69bd725890c" providerId="AD" clId="Web-{DC685B48-9F70-A6F4-7FA4-FDAB5B9904E1}" dt="2025-06-13T13:05:14.998" v="16"/>
      <pc:docMkLst>
        <pc:docMk/>
      </pc:docMkLst>
      <pc:sldChg chg="del">
        <pc:chgData name="Elisabeth Caruso" userId="S::ecaruso@unfccc.int::128608ec-2133-4661-b7d7-e69bd725890c" providerId="AD" clId="Web-{DC685B48-9F70-A6F4-7FA4-FDAB5B9904E1}" dt="2025-06-13T13:05:14.998" v="16"/>
        <pc:sldMkLst>
          <pc:docMk/>
          <pc:sldMk cId="109857222" sldId="256"/>
        </pc:sldMkLst>
      </pc:sldChg>
      <pc:sldChg chg="add">
        <pc:chgData name="Elisabeth Caruso" userId="S::ecaruso@unfccc.int::128608ec-2133-4661-b7d7-e69bd725890c" providerId="AD" clId="Web-{DC685B48-9F70-A6F4-7FA4-FDAB5B9904E1}" dt="2025-06-13T13:05:12.311" v="6"/>
        <pc:sldMkLst>
          <pc:docMk/>
          <pc:sldMk cId="0" sldId="260"/>
        </pc:sldMkLst>
      </pc:sldChg>
      <pc:sldChg chg="add">
        <pc:chgData name="Elisabeth Caruso" userId="S::ecaruso@unfccc.int::128608ec-2133-4661-b7d7-e69bd725890c" providerId="AD" clId="Web-{DC685B48-9F70-A6F4-7FA4-FDAB5B9904E1}" dt="2025-06-13T13:05:12.451" v="14"/>
        <pc:sldMkLst>
          <pc:docMk/>
          <pc:sldMk cId="0" sldId="264"/>
        </pc:sldMkLst>
      </pc:sldChg>
      <pc:sldChg chg="add">
        <pc:chgData name="Elisabeth Caruso" userId="S::ecaruso@unfccc.int::128608ec-2133-4661-b7d7-e69bd725890c" providerId="AD" clId="Web-{DC685B48-9F70-A6F4-7FA4-FDAB5B9904E1}" dt="2025-06-13T13:05:12.467" v="15"/>
        <pc:sldMkLst>
          <pc:docMk/>
          <pc:sldMk cId="0" sldId="265"/>
        </pc:sldMkLst>
      </pc:sldChg>
      <pc:sldChg chg="add">
        <pc:chgData name="Elisabeth Caruso" userId="S::ecaruso@unfccc.int::128608ec-2133-4661-b7d7-e69bd725890c" providerId="AD" clId="Web-{DC685B48-9F70-A6F4-7FA4-FDAB5B9904E1}" dt="2025-06-13T13:05:12.373" v="10"/>
        <pc:sldMkLst>
          <pc:docMk/>
          <pc:sldMk cId="13691561" sldId="271"/>
        </pc:sldMkLst>
      </pc:sldChg>
      <pc:sldChg chg="add">
        <pc:chgData name="Elisabeth Caruso" userId="S::ecaruso@unfccc.int::128608ec-2133-4661-b7d7-e69bd725890c" providerId="AD" clId="Web-{DC685B48-9F70-A6F4-7FA4-FDAB5B9904E1}" dt="2025-06-13T13:05:12.217" v="0"/>
        <pc:sldMkLst>
          <pc:docMk/>
          <pc:sldMk cId="0" sldId="2147476901"/>
        </pc:sldMkLst>
      </pc:sldChg>
      <pc:sldChg chg="add">
        <pc:chgData name="Elisabeth Caruso" userId="S::ecaruso@unfccc.int::128608ec-2133-4661-b7d7-e69bd725890c" providerId="AD" clId="Web-{DC685B48-9F70-A6F4-7FA4-FDAB5B9904E1}" dt="2025-06-13T13:05:12.233" v="1"/>
        <pc:sldMkLst>
          <pc:docMk/>
          <pc:sldMk cId="0" sldId="2147476902"/>
        </pc:sldMkLst>
      </pc:sldChg>
      <pc:sldChg chg="add">
        <pc:chgData name="Elisabeth Caruso" userId="S::ecaruso@unfccc.int::128608ec-2133-4661-b7d7-e69bd725890c" providerId="AD" clId="Web-{DC685B48-9F70-A6F4-7FA4-FDAB5B9904E1}" dt="2025-06-13T13:05:12.248" v="2"/>
        <pc:sldMkLst>
          <pc:docMk/>
          <pc:sldMk cId="0" sldId="2147476903"/>
        </pc:sldMkLst>
      </pc:sldChg>
      <pc:sldChg chg="add">
        <pc:chgData name="Elisabeth Caruso" userId="S::ecaruso@unfccc.int::128608ec-2133-4661-b7d7-e69bd725890c" providerId="AD" clId="Web-{DC685B48-9F70-A6F4-7FA4-FDAB5B9904E1}" dt="2025-06-13T13:05:12.264" v="3"/>
        <pc:sldMkLst>
          <pc:docMk/>
          <pc:sldMk cId="3127760684" sldId="2147476904"/>
        </pc:sldMkLst>
      </pc:sldChg>
      <pc:sldChg chg="add">
        <pc:chgData name="Elisabeth Caruso" userId="S::ecaruso@unfccc.int::128608ec-2133-4661-b7d7-e69bd725890c" providerId="AD" clId="Web-{DC685B48-9F70-A6F4-7FA4-FDAB5B9904E1}" dt="2025-06-13T13:05:12.280" v="4"/>
        <pc:sldMkLst>
          <pc:docMk/>
          <pc:sldMk cId="0" sldId="2147476905"/>
        </pc:sldMkLst>
      </pc:sldChg>
      <pc:sldChg chg="add">
        <pc:chgData name="Elisabeth Caruso" userId="S::ecaruso@unfccc.int::128608ec-2133-4661-b7d7-e69bd725890c" providerId="AD" clId="Web-{DC685B48-9F70-A6F4-7FA4-FDAB5B9904E1}" dt="2025-06-13T13:05:12.295" v="5"/>
        <pc:sldMkLst>
          <pc:docMk/>
          <pc:sldMk cId="0" sldId="2147476906"/>
        </pc:sldMkLst>
      </pc:sldChg>
      <pc:sldChg chg="add">
        <pc:chgData name="Elisabeth Caruso" userId="S::ecaruso@unfccc.int::128608ec-2133-4661-b7d7-e69bd725890c" providerId="AD" clId="Web-{DC685B48-9F70-A6F4-7FA4-FDAB5B9904E1}" dt="2025-06-13T13:05:12.326" v="7"/>
        <pc:sldMkLst>
          <pc:docMk/>
          <pc:sldMk cId="190358435" sldId="2147476907"/>
        </pc:sldMkLst>
      </pc:sldChg>
      <pc:sldChg chg="add">
        <pc:chgData name="Elisabeth Caruso" userId="S::ecaruso@unfccc.int::128608ec-2133-4661-b7d7-e69bd725890c" providerId="AD" clId="Web-{DC685B48-9F70-A6F4-7FA4-FDAB5B9904E1}" dt="2025-06-13T13:05:12.342" v="8"/>
        <pc:sldMkLst>
          <pc:docMk/>
          <pc:sldMk cId="2514239491" sldId="2147476908"/>
        </pc:sldMkLst>
      </pc:sldChg>
      <pc:sldChg chg="add">
        <pc:chgData name="Elisabeth Caruso" userId="S::ecaruso@unfccc.int::128608ec-2133-4661-b7d7-e69bd725890c" providerId="AD" clId="Web-{DC685B48-9F70-A6F4-7FA4-FDAB5B9904E1}" dt="2025-06-13T13:05:12.358" v="9"/>
        <pc:sldMkLst>
          <pc:docMk/>
          <pc:sldMk cId="2507341176" sldId="2147476909"/>
        </pc:sldMkLst>
      </pc:sldChg>
      <pc:sldChg chg="add">
        <pc:chgData name="Elisabeth Caruso" userId="S::ecaruso@unfccc.int::128608ec-2133-4661-b7d7-e69bd725890c" providerId="AD" clId="Web-{DC685B48-9F70-A6F4-7FA4-FDAB5B9904E1}" dt="2025-06-13T13:05:12.389" v="11"/>
        <pc:sldMkLst>
          <pc:docMk/>
          <pc:sldMk cId="0" sldId="2147476910"/>
        </pc:sldMkLst>
      </pc:sldChg>
      <pc:sldChg chg="add">
        <pc:chgData name="Elisabeth Caruso" userId="S::ecaruso@unfccc.int::128608ec-2133-4661-b7d7-e69bd725890c" providerId="AD" clId="Web-{DC685B48-9F70-A6F4-7FA4-FDAB5B9904E1}" dt="2025-06-13T13:05:12.404" v="12"/>
        <pc:sldMkLst>
          <pc:docMk/>
          <pc:sldMk cId="2790088697" sldId="2147476911"/>
        </pc:sldMkLst>
      </pc:sldChg>
      <pc:sldChg chg="add">
        <pc:chgData name="Elisabeth Caruso" userId="S::ecaruso@unfccc.int::128608ec-2133-4661-b7d7-e69bd725890c" providerId="AD" clId="Web-{DC685B48-9F70-A6F4-7FA4-FDAB5B9904E1}" dt="2025-06-13T13:05:12.436" v="13"/>
        <pc:sldMkLst>
          <pc:docMk/>
          <pc:sldMk cId="0" sldId="2147476912"/>
        </pc:sldMkLst>
      </pc:sldChg>
      <pc:sldMasterChg chg="addSldLayout">
        <pc:chgData name="Elisabeth Caruso" userId="S::ecaruso@unfccc.int::128608ec-2133-4661-b7d7-e69bd725890c" providerId="AD" clId="Web-{DC685B48-9F70-A6F4-7FA4-FDAB5B9904E1}" dt="2025-06-13T13:05:12.358" v="9"/>
        <pc:sldMasterMkLst>
          <pc:docMk/>
          <pc:sldMasterMk cId="2460954070" sldId="2147483660"/>
        </pc:sldMasterMkLst>
        <pc:sldLayoutChg chg="add">
          <pc:chgData name="Elisabeth Caruso" userId="S::ecaruso@unfccc.int::128608ec-2133-4661-b7d7-e69bd725890c" providerId="AD" clId="Web-{DC685B48-9F70-A6F4-7FA4-FDAB5B9904E1}" dt="2025-06-13T13:05:12.233" v="1"/>
          <pc:sldLayoutMkLst>
            <pc:docMk/>
            <pc:sldMasterMk cId="2460954070" sldId="2147483660"/>
            <pc:sldLayoutMk cId="1667080696" sldId="2147483672"/>
          </pc:sldLayoutMkLst>
        </pc:sldLayoutChg>
        <pc:sldLayoutChg chg="add">
          <pc:chgData name="Elisabeth Caruso" userId="S::ecaruso@unfccc.int::128608ec-2133-4661-b7d7-e69bd725890c" providerId="AD" clId="Web-{DC685B48-9F70-A6F4-7FA4-FDAB5B9904E1}" dt="2025-06-13T13:05:12.358" v="9"/>
          <pc:sldLayoutMkLst>
            <pc:docMk/>
            <pc:sldMasterMk cId="2460954070" sldId="2147483660"/>
            <pc:sldLayoutMk cId="4076899236" sldId="214748367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9EFF179-5BD2-E86E-2A8B-52E1288D98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85000"/>
          </a:blip>
          <a:srcRect/>
          <a:stretch>
            <a:fillRect/>
          </a:stretch>
        </p:blipFill>
        <p:spPr bwMode="auto">
          <a:xfrm>
            <a:off x="0" y="0"/>
            <a:ext cx="12192000" cy="108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67080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2F40ADB-32C2-518A-C9FE-0343FE88CE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85000"/>
          </a:blip>
          <a:srcRect/>
          <a:stretch>
            <a:fillRect/>
          </a:stretch>
        </p:blipFill>
        <p:spPr bwMode="auto">
          <a:xfrm>
            <a:off x="0" y="0"/>
            <a:ext cx="12192000" cy="108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76899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74B31DA8-2232-52B1-2BCC-A7C9C9BB94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550" y="5928915"/>
            <a:ext cx="3017520" cy="6035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689530-CD04-C740-CB3C-64B73BAEAB95}"/>
              </a:ext>
            </a:extLst>
          </p:cNvPr>
          <p:cNvSpPr/>
          <p:nvPr/>
        </p:nvSpPr>
        <p:spPr>
          <a:xfrm>
            <a:off x="1735756" y="108442"/>
            <a:ext cx="8720488" cy="5512713"/>
          </a:xfrm>
          <a:prstGeom prst="rect">
            <a:avLst/>
          </a:prstGeom>
          <a:solidFill>
            <a:srgbClr val="0E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5146" y="514711"/>
            <a:ext cx="7979344" cy="1111959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1">
                <a:solidFill>
                  <a:schemeClr val="bg1"/>
                </a:solidFill>
              </a:rPr>
              <a:t>Fifth Investment-Focused Event </a:t>
            </a:r>
            <a:r>
              <a:rPr lang="en-US" sz="3400" b="1">
                <a:solidFill>
                  <a:schemeClr val="bg1"/>
                </a:solidFill>
              </a:rPr>
              <a:t> </a:t>
            </a:r>
            <a:endParaRPr lang="en-US" sz="3400" b="1">
              <a:solidFill>
                <a:schemeClr val="bg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r>
              <a:rPr lang="en-US" sz="2800">
                <a:solidFill>
                  <a:schemeClr val="bg1"/>
                </a:solidFill>
              </a:rPr>
              <a:t>Sharm el-Sheikh Work Programme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2F6041-B063-AE3F-DA2D-11CE418482F1}"/>
              </a:ext>
            </a:extLst>
          </p:cNvPr>
          <p:cNvSpPr txBox="1"/>
          <p:nvPr/>
        </p:nvSpPr>
        <p:spPr>
          <a:xfrm>
            <a:off x="3307081" y="4123932"/>
            <a:ext cx="5430803" cy="8402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>
                <a:solidFill>
                  <a:prstClr val="white"/>
                </a:solidFill>
                <a:latin typeface="Calibri"/>
              </a:rPr>
              <a:t>Erwin De Nys, World Bank</a:t>
            </a:r>
          </a:p>
          <a:p>
            <a:pPr algn="ctr">
              <a:lnSpc>
                <a:spcPct val="90000"/>
              </a:lnSpc>
            </a:pPr>
            <a:r>
              <a:rPr lang="en-US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Giovanna Valverde Stark, Government of Costa Rica</a:t>
            </a:r>
          </a:p>
          <a:p>
            <a:pPr algn="ctr">
              <a:lnSpc>
                <a:spcPct val="90000"/>
              </a:lnSpc>
            </a:pPr>
            <a:r>
              <a:rPr lang="en-US">
                <a:solidFill>
                  <a:prstClr val="white"/>
                </a:solidFill>
                <a:latin typeface="Calibri"/>
              </a:rPr>
              <a:t>May 20, 2025</a:t>
            </a:r>
            <a:endParaRPr lang="en-US">
              <a:solidFill>
                <a:prstClr val="white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8986" y="1627805"/>
            <a:ext cx="7908333" cy="21883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2800" b="1">
                <a:solidFill>
                  <a:schemeClr val="bg1"/>
                </a:solidFill>
              </a:rPr>
              <a:t>Costa Rica’s Forest Sector </a:t>
            </a:r>
            <a:br>
              <a:rPr lang="en-US" sz="2800" b="1"/>
            </a:br>
            <a:r>
              <a:rPr lang="en-US" sz="2000">
                <a:solidFill>
                  <a:schemeClr val="bg1"/>
                </a:solidFill>
              </a:rPr>
              <a:t>Climate change mitigation and adaptation</a:t>
            </a:r>
            <a:br>
              <a:rPr lang="en-US" sz="2000">
                <a:solidFill>
                  <a:schemeClr val="bg1"/>
                </a:solidFill>
                <a:ea typeface="Calibri"/>
                <a:cs typeface="Calibri"/>
              </a:rPr>
            </a:br>
            <a:br>
              <a:rPr lang="en-US" sz="2000"/>
            </a:br>
            <a:r>
              <a:rPr lang="en-US" sz="2000">
                <a:solidFill>
                  <a:schemeClr val="bg1"/>
                </a:solidFill>
              </a:rPr>
              <a:t>World Bank contributions to </a:t>
            </a:r>
            <a:r>
              <a:rPr lang="en-US" sz="2200">
                <a:solidFill>
                  <a:schemeClr val="bg1"/>
                </a:solidFill>
              </a:rPr>
              <a:t>Innovative Investments, Policy Frameworks, and Lessons Learned</a:t>
            </a:r>
            <a:endParaRPr lang="en-US" sz="28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AC2A06-B346-7851-B2C8-BAD7E4675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26439" y="1819142"/>
            <a:ext cx="4369582" cy="395128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1900"/>
              <a:t>Forest conservation </a:t>
            </a:r>
            <a:endParaRPr lang="en-US" sz="190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buFont typeface="Arial"/>
              <a:buChar char="o"/>
            </a:pPr>
            <a:r>
              <a:rPr lang="en-US" sz="1900"/>
              <a:t> 83% of forest lands with potential for seven co-benefits covered</a:t>
            </a:r>
            <a:endParaRPr lang="en-US" sz="190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buFont typeface="Arial"/>
              <a:buChar char="o"/>
            </a:pPr>
            <a:r>
              <a:rPr lang="en-US" sz="1900"/>
              <a:t>Focus on biodiversity, water regulation, and eco-tourism value</a:t>
            </a:r>
            <a:endParaRPr lang="en-US" sz="190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buFont typeface="Arial"/>
              <a:buChar char="o"/>
            </a:pPr>
            <a:r>
              <a:rPr lang="en-US" sz="1900"/>
              <a:t>Driven by state-owned lands and PES program</a:t>
            </a:r>
            <a:endParaRPr lang="en-US" sz="1900"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1900"/>
              <a:t>Agroforestry systems</a:t>
            </a:r>
            <a:endParaRPr lang="en-US" sz="190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buFont typeface="Arial"/>
              <a:buChar char="o"/>
            </a:pPr>
            <a:r>
              <a:rPr lang="en-US" sz="1900"/>
              <a:t>Implemented in 10% of areas with co-benefit potential</a:t>
            </a:r>
            <a:endParaRPr lang="en-US" sz="190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buFont typeface="Arial"/>
              <a:buChar char="o"/>
            </a:pPr>
            <a:r>
              <a:rPr lang="en-US" sz="1900"/>
              <a:t>Led by coffee producers on private lands</a:t>
            </a:r>
            <a:endParaRPr lang="en-US" sz="190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buFont typeface="Arial"/>
              <a:buChar char="o"/>
            </a:pPr>
            <a:r>
              <a:rPr lang="en-US" sz="1900"/>
              <a:t>Concentrated in biodiversity-rich zones</a:t>
            </a:r>
            <a:endParaRPr lang="en-US" sz="190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buFont typeface="Arial"/>
              <a:buChar char="o"/>
            </a:pPr>
            <a:endParaRPr lang="en-US" sz="1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3F4E5E-0500-5810-AE08-D34EA1342E5A}"/>
              </a:ext>
            </a:extLst>
          </p:cNvPr>
          <p:cNvSpPr txBox="1"/>
          <p:nvPr/>
        </p:nvSpPr>
        <p:spPr>
          <a:xfrm>
            <a:off x="2147631" y="237255"/>
            <a:ext cx="7896020" cy="63976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lnSpc>
                <a:spcPct val="90000"/>
              </a:lnSpc>
              <a:spcBef>
                <a:spcPct val="20000"/>
              </a:spcBef>
            </a:pPr>
            <a:r>
              <a:rPr lang="en-US" sz="3600" b="1">
                <a:solidFill>
                  <a:prstClr val="black"/>
                </a:solidFill>
                <a:latin typeface="Calibri"/>
              </a:rPr>
              <a:t>Transformational impact</a:t>
            </a:r>
            <a:endParaRPr lang="en-US" sz="3600" b="1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CAF353-DD28-EEB8-6F7F-8D14552FC2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69" r="20192" b="-2"/>
          <a:stretch>
            <a:fillRect/>
          </a:stretch>
        </p:blipFill>
        <p:spPr>
          <a:xfrm>
            <a:off x="6360755" y="1914320"/>
            <a:ext cx="4041775" cy="3951288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8485D8-B27A-83F7-C1C8-0059C3F8BE80}"/>
              </a:ext>
            </a:extLst>
          </p:cNvPr>
          <p:cNvSpPr txBox="1"/>
          <p:nvPr/>
        </p:nvSpPr>
        <p:spPr>
          <a:xfrm>
            <a:off x="1981201" y="1066801"/>
            <a:ext cx="524059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 sz="3200">
                <a:solidFill>
                  <a:prstClr val="black"/>
                </a:solidFill>
                <a:latin typeface="Calibri"/>
              </a:rPr>
              <a:t>Environmental co-benefits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7341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FDE35-1663-0E01-7083-44F3C6200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4B80DC-39A2-B3EE-4BEA-3161D79F6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2203" y="1230841"/>
            <a:ext cx="5774068" cy="39163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300">
                <a:ea typeface="Calibri"/>
                <a:cs typeface="Calibri"/>
              </a:rPr>
              <a:t>Forest restoration</a:t>
            </a:r>
          </a:p>
          <a:p>
            <a:pPr lvl="1">
              <a:buFont typeface="Courier New"/>
              <a:buChar char="o"/>
            </a:pPr>
            <a:r>
              <a:rPr lang="en-US" sz="2300">
                <a:ea typeface="Calibri"/>
                <a:cs typeface="Calibri"/>
              </a:rPr>
              <a:t>Implemented mainly via PES</a:t>
            </a:r>
          </a:p>
          <a:p>
            <a:r>
              <a:rPr lang="en-US" sz="2300">
                <a:ea typeface="Calibri"/>
                <a:cs typeface="Calibri"/>
              </a:rPr>
              <a:t>Biodiversity &amp; ecosystem services</a:t>
            </a:r>
          </a:p>
          <a:p>
            <a:pPr lvl="1">
              <a:buFont typeface="Courier New"/>
              <a:buChar char="o"/>
            </a:pPr>
            <a:r>
              <a:rPr lang="en-US" sz="2300">
                <a:ea typeface="Calibri"/>
                <a:cs typeface="Calibri"/>
              </a:rPr>
              <a:t>Strengthened biological corridors and fire control</a:t>
            </a:r>
          </a:p>
          <a:p>
            <a:pPr lvl="1">
              <a:buFont typeface="Courier New"/>
              <a:buChar char="o"/>
            </a:pPr>
            <a:r>
              <a:rPr lang="en-US" sz="2300">
                <a:ea typeface="Calibri"/>
                <a:cs typeface="Calibri"/>
              </a:rPr>
              <a:t>Enhanced connectivity and forest resilience</a:t>
            </a:r>
          </a:p>
          <a:p>
            <a:r>
              <a:rPr lang="en-US" sz="2300">
                <a:ea typeface="Calibri"/>
                <a:cs typeface="Calibri"/>
              </a:rPr>
              <a:t>Water regulation &amp; erosion control</a:t>
            </a:r>
          </a:p>
          <a:p>
            <a:pPr lvl="1">
              <a:buFont typeface="Courier New"/>
              <a:buChar char="o"/>
            </a:pPr>
            <a:r>
              <a:rPr lang="en-US" sz="2300">
                <a:ea typeface="Calibri"/>
                <a:cs typeface="Calibri"/>
              </a:rPr>
              <a:t>Activities implemented in zones vulnerable to water stress and erosion</a:t>
            </a:r>
          </a:p>
          <a:p>
            <a:pPr lvl="1">
              <a:buFont typeface="Courier New"/>
              <a:buChar char="o"/>
            </a:pPr>
            <a:r>
              <a:rPr lang="en-US" sz="2300">
                <a:ea typeface="Calibri"/>
                <a:cs typeface="Calibri"/>
              </a:rPr>
              <a:t>Improved ecosystem resilience to climate impacts</a:t>
            </a:r>
          </a:p>
          <a:p>
            <a:pPr lvl="1">
              <a:buFont typeface="Courier New"/>
              <a:buChar char="o"/>
            </a:pPr>
            <a:endParaRPr lang="en-US" sz="2300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21E571-D90D-CFCF-7A2E-A3E3E0B9BDA3}"/>
              </a:ext>
            </a:extLst>
          </p:cNvPr>
          <p:cNvSpPr txBox="1"/>
          <p:nvPr/>
        </p:nvSpPr>
        <p:spPr>
          <a:xfrm>
            <a:off x="1967681" y="253147"/>
            <a:ext cx="867636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 sz="3600">
                <a:solidFill>
                  <a:prstClr val="black"/>
                </a:solidFill>
                <a:latin typeface="Calibri"/>
              </a:rPr>
              <a:t>Transformational impact: Linked to PES 2.0</a:t>
            </a:r>
            <a:endParaRPr lang="en-US" sz="36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A waterfall over rocks&#10;&#10;AI-generated content may be incorrect.">
            <a:extLst>
              <a:ext uri="{FF2B5EF4-FFF2-40B4-BE49-F238E27FC236}">
                <a16:creationId xmlns:a16="http://schemas.microsoft.com/office/drawing/2014/main" id="{12A18CDB-A5E0-6E02-2AE7-9C7EA7A00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931" y="1111045"/>
            <a:ext cx="3267997" cy="468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body" idx="1"/>
          </p:nvPr>
        </p:nvSpPr>
        <p:spPr>
          <a:xfrm>
            <a:off x="2315228" y="1305470"/>
            <a:ext cx="7338707" cy="63976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/>
              <a:t>Scaling Up with the SCALE Initiative</a:t>
            </a:r>
            <a:endParaRPr lang="en-US" sz="3200"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1160A10-3A77-C2F1-E1AF-4FFB7A2BB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317273" y="152031"/>
            <a:ext cx="7950939" cy="639762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ea typeface="Calibri"/>
                <a:cs typeface="Calibri"/>
              </a:rPr>
              <a:t>Costa Rica’s next step beyond FCPF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>
          <a:xfrm>
            <a:off x="6262971" y="1945232"/>
            <a:ext cx="4005241" cy="446540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2200"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200"/>
              <a:t>Aims to integrate forest-sector mitigation into broader climate finance architecture.</a:t>
            </a:r>
            <a:endParaRPr lang="en-US" sz="2200"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200"/>
              <a:t>Focus on long-term sustainability, private sector engagement, and alignment with Article 6 mechanisms.</a:t>
            </a:r>
            <a:endParaRPr lang="en-US" sz="2200"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200"/>
              <a:t>Builds on PES and FCPF experience to expand impact.</a:t>
            </a:r>
          </a:p>
          <a:p>
            <a:pPr>
              <a:lnSpc>
                <a:spcPct val="90000"/>
              </a:lnSpc>
            </a:pPr>
            <a:r>
              <a:rPr lang="en-US" sz="2200">
                <a:ea typeface="Calibri"/>
                <a:cs typeface="Calibri"/>
              </a:rPr>
              <a:t>Current Technical Assistance to support the Government on exploring (i) new financing mechanisms opportunities for ER; (ii) biodiversity credits; (iii) improvement needs for MRV system and (iv) ER for the entire AFOLU sector.</a:t>
            </a:r>
          </a:p>
        </p:txBody>
      </p:sp>
      <p:pic>
        <p:nvPicPr>
          <p:cNvPr id="5" name="Picture 4" descr="A green and black logo&#10;&#10;AI-generated content may be incorrect.">
            <a:extLst>
              <a:ext uri="{FF2B5EF4-FFF2-40B4-BE49-F238E27FC236}">
                <a16:creationId xmlns:a16="http://schemas.microsoft.com/office/drawing/2014/main" id="{E8C61D27-C4FA-6616-39E0-448316BA6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317" y="2647950"/>
            <a:ext cx="4152900" cy="15621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C40BE-89E5-0AD1-CB64-DB72E3515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C7670-93E7-8E2F-6E5A-6747F6594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22145" y="1294887"/>
            <a:ext cx="7338707" cy="63976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/>
              <a:t>Transition to other carbon standards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35678EF-2BBF-6AAA-8BB6-655DBBA69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317273" y="152031"/>
            <a:ext cx="7950939" cy="639762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ea typeface="Calibri"/>
                <a:cs typeface="Calibri"/>
              </a:rPr>
              <a:t>Costa Rica’s next step beyond FCPF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6C65B-54C6-64D7-5F30-2FAA6E5BF5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4721" y="2135732"/>
            <a:ext cx="4005241" cy="345546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2200"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200"/>
              <a:t>Costa Rica is transitioning to ART TREES Standard for the quantification, monitoring, reporting, and verification of GHG emissions and removals from REDD+ activities at a jurisdictional and national scale</a:t>
            </a:r>
            <a:endParaRPr lang="en-US" sz="2200"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200">
                <a:ea typeface="Calibri"/>
                <a:cs typeface="Calibri"/>
              </a:rPr>
              <a:t>ART TREES is consistent with UNFCCC</a:t>
            </a:r>
          </a:p>
        </p:txBody>
      </p:sp>
      <p:pic>
        <p:nvPicPr>
          <p:cNvPr id="4" name="Picture 3" descr="A logo of a company&#10;&#10;AI-generated content may be incorrect.">
            <a:extLst>
              <a:ext uri="{FF2B5EF4-FFF2-40B4-BE49-F238E27FC236}">
                <a16:creationId xmlns:a16="http://schemas.microsoft.com/office/drawing/2014/main" id="{2AD6302C-7FAA-AE78-EDCB-A8C72875B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225" y="2294467"/>
            <a:ext cx="42100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88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81200" y="-81496"/>
            <a:ext cx="8229600" cy="1143000"/>
          </a:xfrm>
        </p:spPr>
        <p:txBody>
          <a:bodyPr>
            <a:normAutofit/>
          </a:bodyPr>
          <a:lstStyle/>
          <a:p>
            <a:r>
              <a:rPr sz="3600"/>
              <a:t>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7245" y="1308108"/>
            <a:ext cx="8324996" cy="4525963"/>
          </a:xfrm>
        </p:spPr>
        <p:txBody>
          <a:bodyPr>
            <a:normAutofit fontScale="92500"/>
          </a:bodyPr>
          <a:lstStyle/>
          <a:p>
            <a:r>
              <a:t>Success factors:</a:t>
            </a:r>
            <a:endParaRPr lang="en-US"/>
          </a:p>
          <a:p>
            <a:pPr lvl="1"/>
            <a:r>
              <a:t>Political commitment and legal continuity</a:t>
            </a:r>
            <a:endParaRPr lang="en-US"/>
          </a:p>
          <a:p>
            <a:pPr lvl="1"/>
            <a:r>
              <a:t>Blended finance and diversified funding sources</a:t>
            </a:r>
            <a:endParaRPr lang="en-US"/>
          </a:p>
          <a:p>
            <a:pPr lvl="1"/>
            <a:r>
              <a:t>Community engagement and benefit-sharing</a:t>
            </a:r>
          </a:p>
          <a:p>
            <a:r>
              <a:t>Challenges:</a:t>
            </a:r>
            <a:endParaRPr lang="en-US"/>
          </a:p>
          <a:p>
            <a:pPr lvl="1"/>
            <a:r>
              <a:t>Sustaining long-term finance</a:t>
            </a:r>
            <a:endParaRPr lang="en-US"/>
          </a:p>
          <a:p>
            <a:pPr lvl="1"/>
            <a:r>
              <a:t>Scaling up while maintaining environmental integrity</a:t>
            </a:r>
          </a:p>
          <a:p>
            <a:r>
              <a:t>Replicability: Costa Rica’s model offers valuable insights for other countries.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04198" y="0"/>
            <a:ext cx="8229600" cy="1143000"/>
          </a:xfrm>
        </p:spPr>
        <p:txBody>
          <a:bodyPr>
            <a:normAutofit/>
          </a:bodyPr>
          <a:lstStyle/>
          <a:p>
            <a:r>
              <a:rPr sz="3600"/>
              <a:t>Looking Ahead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7619" y="1500613"/>
            <a:ext cx="7920735" cy="4525963"/>
          </a:xfrm>
        </p:spPr>
        <p:txBody>
          <a:bodyPr>
            <a:normAutofit/>
          </a:bodyPr>
          <a:lstStyle/>
          <a:p>
            <a:r>
              <a:t>Expand SCALE to include new sectors and financing mechanisms.</a:t>
            </a:r>
          </a:p>
          <a:p>
            <a:r>
              <a:t>Strengthen links with biodiversity</a:t>
            </a:r>
            <a:r>
              <a:rPr lang="en-US"/>
              <a:t>, jobs creation</a:t>
            </a:r>
            <a:r>
              <a:t> and adaptation goals.</a:t>
            </a:r>
          </a:p>
          <a:p>
            <a:r>
              <a:t>Continue fostering partnerships with financial institutions and donors.</a:t>
            </a:r>
          </a:p>
          <a:p>
            <a:r>
              <a:t>Leverage Costa Rica’s experience to support regional and global forest mitigation efforts.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71574" y="0"/>
            <a:ext cx="8229600" cy="1143000"/>
          </a:xfrm>
        </p:spPr>
        <p:txBody>
          <a:bodyPr>
            <a:normAutofit/>
          </a:bodyPr>
          <a:lstStyle/>
          <a:p>
            <a:r>
              <a:rPr sz="3600"/>
              <a:t>Q&amp;A and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7619" y="1500613"/>
            <a:ext cx="8084364" cy="4525963"/>
          </a:xfrm>
        </p:spPr>
        <p:txBody>
          <a:bodyPr>
            <a:normAutofit/>
          </a:bodyPr>
          <a:lstStyle/>
          <a:p>
            <a:r>
              <a:t>What aspects of Costa Rica’s approach could be adapted in your context?</a:t>
            </a:r>
          </a:p>
          <a:p>
            <a:r>
              <a:t>How can financial institutions better support forest-sector mitigation?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11783" y="0"/>
            <a:ext cx="8779933" cy="1143000"/>
          </a:xfrm>
        </p:spPr>
        <p:txBody>
          <a:bodyPr>
            <a:normAutofit fontScale="90000"/>
          </a:bodyPr>
          <a:lstStyle/>
          <a:p>
            <a:r>
              <a:rPr lang="en-US" sz="3600"/>
              <a:t>Costa Rica's Leadership in Forest and Climate Action</a:t>
            </a:r>
            <a:endParaRPr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0662" y="1715332"/>
            <a:ext cx="8411623" cy="34082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ea typeface="Calibri"/>
                <a:cs typeface="Calibri"/>
              </a:rPr>
              <a:t>Near 58% forest cover and net-zero deforestation since 2012</a:t>
            </a:r>
          </a:p>
          <a:p>
            <a:r>
              <a:rPr lang="en-US" sz="2400"/>
              <a:t>Global pioneer in Payment for Environmental Services (PES) </a:t>
            </a:r>
            <a:endParaRPr sz="2400">
              <a:ea typeface="Calibri"/>
              <a:cs typeface="Calibri"/>
            </a:endParaRPr>
          </a:p>
          <a:p>
            <a:r>
              <a:rPr sz="2400"/>
              <a:t>The country’s forest sector is central to its Nationally Determined Contribution (NDC) under the Paris Agreement, particularly Article 5.</a:t>
            </a:r>
            <a:endParaRPr sz="2400">
              <a:ea typeface="Calibri"/>
              <a:cs typeface="Calibri"/>
            </a:endParaRPr>
          </a:p>
          <a:p>
            <a:r>
              <a:rPr lang="en-US" sz="2400">
                <a:ea typeface="Calibri"/>
                <a:cs typeface="Calibri"/>
              </a:rPr>
              <a:t>Integration of agricultural and environmental policies for climate resilience</a:t>
            </a:r>
          </a:p>
          <a:p>
            <a:r>
              <a:rPr lang="en-US" sz="2400">
                <a:ea typeface="Calibri"/>
                <a:cs typeface="Calibri"/>
              </a:rPr>
              <a:t>Strong biodiversity conservation record through SINAC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02907" y="-96086"/>
            <a:ext cx="8743950" cy="1143000"/>
          </a:xfrm>
        </p:spPr>
        <p:txBody>
          <a:bodyPr>
            <a:normAutofit/>
          </a:bodyPr>
          <a:lstStyle/>
          <a:p>
            <a:r>
              <a:rPr sz="3200"/>
              <a:t>World Bank’s Support to Costa </a:t>
            </a:r>
            <a:r>
              <a:rPr lang="en-US" sz="3200"/>
              <a:t>Rica's Forest Sector</a:t>
            </a:r>
            <a:endParaRPr lang="en-US" sz="3200">
              <a:ea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471" y="1249134"/>
            <a:ext cx="7516794" cy="4525963"/>
          </a:xfrm>
        </p:spPr>
        <p:txBody>
          <a:bodyPr>
            <a:normAutofit fontScale="92500" lnSpcReduction="10000"/>
          </a:bodyPr>
          <a:lstStyle/>
          <a:p>
            <a:r>
              <a:t>Long-standing partnership supporting sustainable forest management and climate goals.</a:t>
            </a:r>
          </a:p>
          <a:p>
            <a:r>
              <a:t>Focus areas:</a:t>
            </a:r>
            <a:endParaRPr lang="en-US"/>
          </a:p>
          <a:p>
            <a:pPr lvl="1"/>
            <a:r>
              <a:t>Strengthening institutional capacity</a:t>
            </a:r>
            <a:endParaRPr lang="en-US"/>
          </a:p>
          <a:p>
            <a:pPr lvl="1"/>
            <a:r>
              <a:t>Mobilizing climate finance</a:t>
            </a:r>
            <a:endParaRPr lang="en-US"/>
          </a:p>
          <a:p>
            <a:pPr lvl="1"/>
            <a:r>
              <a:t>Supporting results-based payments for emissions reductions</a:t>
            </a:r>
          </a:p>
          <a:p>
            <a:r>
              <a:t>Key instruments: FCPF Carbon Fund, PES, and now SCALE.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E17B-82D8-0F55-B3CD-4C86F60DF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72D1288F-39E8-83E7-0304-47A7A5A29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60760"/>
            <a:ext cx="9144000" cy="22652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F36AEE-371A-8471-80AB-AB239EB7D0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9497" y="-96086"/>
            <a:ext cx="9347361" cy="1143000"/>
          </a:xfrm>
        </p:spPr>
        <p:txBody>
          <a:bodyPr>
            <a:normAutofit/>
          </a:bodyPr>
          <a:lstStyle/>
          <a:p>
            <a:r>
              <a:rPr sz="2800"/>
              <a:t>World Bank’s </a:t>
            </a:r>
            <a:r>
              <a:rPr lang="en-US" sz="2800"/>
              <a:t>Strategic Support</a:t>
            </a:r>
            <a:r>
              <a:rPr sz="2800"/>
              <a:t> to </a:t>
            </a:r>
            <a:br>
              <a:rPr lang="en-US" sz="2800"/>
            </a:br>
            <a:r>
              <a:rPr sz="2800"/>
              <a:t>Costa </a:t>
            </a:r>
            <a:r>
              <a:rPr lang="en-US" sz="2800"/>
              <a:t>Rica's Forest Sector</a:t>
            </a:r>
            <a:endParaRPr lang="en-US" sz="2800"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1658F-16E2-D166-76B6-7017BC502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505" y="3083367"/>
            <a:ext cx="2943961" cy="2436609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114300" indent="-114300"/>
            <a:r>
              <a:rPr lang="en-US" sz="1600">
                <a:ea typeface="Calibri"/>
                <a:cs typeface="Calibri"/>
              </a:rPr>
              <a:t>PES Program expansion</a:t>
            </a:r>
            <a:endParaRPr lang="en-US">
              <a:ea typeface="Calibri"/>
              <a:cs typeface="Calibri"/>
            </a:endParaRPr>
          </a:p>
          <a:p>
            <a:pPr marL="114300" indent="-114300"/>
            <a:r>
              <a:rPr lang="en-US" sz="1600"/>
              <a:t>Institutional strengthening </a:t>
            </a:r>
            <a:endParaRPr lang="en-US" sz="1600">
              <a:ea typeface="Calibri"/>
              <a:cs typeface="Calibri"/>
            </a:endParaRPr>
          </a:p>
          <a:p>
            <a:pPr marL="114300" indent="-114300"/>
            <a:r>
              <a:rPr lang="en-US" sz="1600">
                <a:ea typeface="Calibri"/>
                <a:cs typeface="Calibri"/>
              </a:rPr>
              <a:t>Enhanced social inclusion</a:t>
            </a:r>
          </a:p>
          <a:p>
            <a:pPr marL="114300" indent="-114300"/>
            <a:r>
              <a:rPr lang="en-US" sz="1600">
                <a:ea typeface="Calibri"/>
                <a:cs typeface="Calibri"/>
              </a:rPr>
              <a:t>Development of sustainable financing mechanisms </a:t>
            </a:r>
          </a:p>
          <a:p>
            <a:pPr marL="114300" indent="-114300"/>
            <a:r>
              <a:rPr lang="en-US" sz="1600">
                <a:ea typeface="Calibri"/>
                <a:cs typeface="Calibri"/>
              </a:rPr>
              <a:t>Promotion of Environmental Service markets (market development, policy integration)</a:t>
            </a:r>
          </a:p>
          <a:p>
            <a:pPr marL="0" indent="0">
              <a:buNone/>
            </a:pPr>
            <a:endParaRPr lang="en-US" sz="2000">
              <a:ea typeface="Calibri"/>
              <a:cs typeface="Calibr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EC112F-019A-BFA6-89DB-39DFD6221ABF}"/>
              </a:ext>
            </a:extLst>
          </p:cNvPr>
          <p:cNvSpPr txBox="1">
            <a:spLocks/>
          </p:cNvSpPr>
          <p:nvPr/>
        </p:nvSpPr>
        <p:spPr>
          <a:xfrm>
            <a:off x="2439281" y="9454002"/>
            <a:ext cx="4162883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sz="20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Expansion of the Payment for Environmental Services (PES) Program</a:t>
            </a:r>
            <a:endParaRPr lang="en-US" sz="2800">
              <a:solidFill>
                <a:prstClr val="black"/>
              </a:solidFill>
              <a:latin typeface="Calibri"/>
            </a:endParaRPr>
          </a:p>
          <a:p>
            <a:pPr marL="457200" indent="-457200"/>
            <a:r>
              <a:rPr lang="en-US" sz="2000">
                <a:solidFill>
                  <a:prstClr val="black"/>
                </a:solidFill>
                <a:latin typeface="Calibri"/>
              </a:rPr>
              <a:t>Strengthening institutional capacity (FONAFIFO, SINAC)</a:t>
            </a:r>
            <a:endParaRPr lang="en-US" sz="20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457200" indent="-457200"/>
            <a:r>
              <a:rPr lang="en-US" sz="20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Development of sustainable financing mechanisms (Trust Fund establishment, Private Sector Engagement)</a:t>
            </a:r>
          </a:p>
          <a:p>
            <a:pPr marL="457200" indent="-457200"/>
            <a:r>
              <a:rPr lang="en-US" sz="20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Promotion of Environmental Service markets (market development, policy integration</a:t>
            </a:r>
          </a:p>
          <a:p>
            <a:pPr marL="457200" indent="-457200"/>
            <a:endParaRPr lang="en-US" sz="2000">
              <a:solidFill>
                <a:prstClr val="black"/>
              </a:solidFill>
              <a:latin typeface="Calibri"/>
            </a:endParaRPr>
          </a:p>
          <a:p>
            <a:pPr marL="457200" indent="-457200"/>
            <a:endParaRPr lang="en-US" sz="2000">
              <a:solidFill>
                <a:prstClr val="black"/>
              </a:solidFill>
              <a:latin typeface="Calibri"/>
            </a:endParaRPr>
          </a:p>
          <a:p>
            <a:pPr lvl="1"/>
            <a:r>
              <a:rPr lang="en-US" sz="2400">
                <a:solidFill>
                  <a:prstClr val="black"/>
                </a:solidFill>
                <a:latin typeface="Calibri"/>
              </a:rPr>
              <a:t>Mobilizing climate finance</a:t>
            </a: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lvl="1"/>
            <a:r>
              <a:rPr lang="en-US" sz="2400">
                <a:solidFill>
                  <a:prstClr val="black"/>
                </a:solidFill>
                <a:latin typeface="Calibri"/>
              </a:rPr>
              <a:t>Supporting results-based payments for emissions reductions</a:t>
            </a: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r>
              <a:rPr lang="en-US" sz="2800">
                <a:solidFill>
                  <a:prstClr val="black"/>
                </a:solidFill>
                <a:latin typeface="Calibri"/>
              </a:rPr>
              <a:t>Key instruments: FCPF Carbon Fund, PES, and now SCALE.</a:t>
            </a:r>
            <a:endParaRPr lang="en-US" sz="28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12F3C0-844C-4FA2-B5F8-AE3EC2BD10EC}"/>
              </a:ext>
            </a:extLst>
          </p:cNvPr>
          <p:cNvSpPr txBox="1">
            <a:spLocks/>
          </p:cNvSpPr>
          <p:nvPr/>
        </p:nvSpPr>
        <p:spPr>
          <a:xfrm>
            <a:off x="4644676" y="3085799"/>
            <a:ext cx="3210730" cy="3400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National REDD+ Strategy</a:t>
            </a:r>
          </a:p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REDD+ governance structures</a:t>
            </a:r>
          </a:p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</a:rPr>
              <a:t>E&amp;S Safeguards</a:t>
            </a:r>
            <a:endParaRPr lang="en-US" sz="16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Forest Reference Emission Levels</a:t>
            </a:r>
          </a:p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Forest Monitoring Systems </a:t>
            </a:r>
          </a:p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Institutional strengthening</a:t>
            </a:r>
          </a:p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Widened participation: indigenous territories, SINAC, FONAFIFO, and private actors </a:t>
            </a:r>
          </a:p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Transparent benefit-sharing</a:t>
            </a:r>
          </a:p>
          <a:p>
            <a:pPr marL="114300" indent="-114300"/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Legal frameworks for ER title transfer</a:t>
            </a:r>
          </a:p>
          <a:p>
            <a:pPr marL="0" indent="0">
              <a:buNone/>
            </a:pPr>
            <a:endParaRPr lang="en-US" sz="16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114300" indent="-114300"/>
            <a:endParaRPr lang="en-US" sz="16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67E14F-285B-4EE7-2AC4-E4DA202D9C20}"/>
              </a:ext>
            </a:extLst>
          </p:cNvPr>
          <p:cNvSpPr txBox="1"/>
          <p:nvPr/>
        </p:nvSpPr>
        <p:spPr>
          <a:xfrm>
            <a:off x="1773670" y="1714675"/>
            <a:ext cx="13315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US$32.6M</a:t>
            </a:r>
            <a:endParaRPr lang="en-US">
              <a:solidFill>
                <a:srgbClr val="00B050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E91247-2EF3-FDA8-6438-4F248D85302C}"/>
              </a:ext>
            </a:extLst>
          </p:cNvPr>
          <p:cNvSpPr txBox="1"/>
          <p:nvPr/>
        </p:nvSpPr>
        <p:spPr>
          <a:xfrm>
            <a:off x="3601767" y="1714674"/>
            <a:ext cx="114194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US$30M</a:t>
            </a:r>
            <a:endParaRPr lang="en-US">
              <a:solidFill>
                <a:srgbClr val="00B050"/>
              </a:solidFill>
              <a:latin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27BFDB-58BB-A0E0-8EAD-C7A0B19F3B35}"/>
              </a:ext>
            </a:extLst>
          </p:cNvPr>
          <p:cNvSpPr txBox="1"/>
          <p:nvPr/>
        </p:nvSpPr>
        <p:spPr>
          <a:xfrm>
            <a:off x="5420734" y="1714673"/>
            <a:ext cx="1289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US$9.38M</a:t>
            </a:r>
            <a:endParaRPr lang="en-US">
              <a:solidFill>
                <a:srgbClr val="00B050"/>
              </a:solidFill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AC544C-53AA-D426-8A50-2A237659E6E8}"/>
              </a:ext>
            </a:extLst>
          </p:cNvPr>
          <p:cNvSpPr txBox="1"/>
          <p:nvPr/>
        </p:nvSpPr>
        <p:spPr>
          <a:xfrm>
            <a:off x="7314848" y="1814751"/>
            <a:ext cx="1289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US$60M</a:t>
            </a:r>
            <a:endParaRPr lang="en-US">
              <a:solidFill>
                <a:srgbClr val="00B050"/>
              </a:solidFill>
              <a:latin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7E1BF8-8BFA-F773-7615-BF9045984EFB}"/>
              </a:ext>
            </a:extLst>
          </p:cNvPr>
          <p:cNvSpPr txBox="1"/>
          <p:nvPr/>
        </p:nvSpPr>
        <p:spPr>
          <a:xfrm>
            <a:off x="9711108" y="1714672"/>
            <a:ext cx="10337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/>
            <a:r>
              <a:rPr lang="en-US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US$0.35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321517-934B-F08D-7D0F-FBDEBA7C9EB0}"/>
              </a:ext>
            </a:extLst>
          </p:cNvPr>
          <p:cNvSpPr txBox="1"/>
          <p:nvPr/>
        </p:nvSpPr>
        <p:spPr>
          <a:xfrm>
            <a:off x="7972285" y="3085358"/>
            <a:ext cx="2570662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4300" indent="-114300" defTabSz="457200">
              <a:buFont typeface="Arial"/>
              <a:buChar char="•"/>
            </a:pPr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Results-based climate finance</a:t>
            </a:r>
          </a:p>
          <a:p>
            <a:pPr marL="57150" indent="-57150" defTabSz="457200">
              <a:buFont typeface="Arial"/>
              <a:buChar char="•"/>
            </a:pPr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Entry point to carbon markets</a:t>
            </a:r>
          </a:p>
          <a:p>
            <a:pPr marL="114300" indent="-114300" defTabSz="457200">
              <a:buFont typeface="Arial"/>
              <a:buChar char="•"/>
            </a:pPr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AFOLU readiness</a:t>
            </a:r>
            <a:endParaRPr lang="en-US">
              <a:solidFill>
                <a:prstClr val="black"/>
              </a:solidFill>
              <a:latin typeface="Calibri"/>
            </a:endParaRPr>
          </a:p>
          <a:p>
            <a:pPr marL="114300" indent="-114300" defTabSz="457200">
              <a:buFont typeface="Arial"/>
              <a:buChar char="•"/>
            </a:pPr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Green business promotion</a:t>
            </a:r>
          </a:p>
          <a:p>
            <a:pPr marL="114300" indent="-114300" defTabSz="457200">
              <a:buFont typeface="Arial"/>
              <a:buChar char="•"/>
            </a:pPr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Strengthened social inclusion</a:t>
            </a:r>
          </a:p>
          <a:p>
            <a:pPr marL="114300" indent="-114300" defTabSz="457200">
              <a:buFont typeface="Arial"/>
              <a:buChar char="•"/>
            </a:pPr>
            <a:r>
              <a:rPr lang="en-US" sz="16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Co-benefits</a:t>
            </a:r>
            <a:endParaRPr lang="en-US" sz="16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6EF9E9-0F77-51CD-D7BD-EFDBD70155FE}"/>
              </a:ext>
            </a:extLst>
          </p:cNvPr>
          <p:cNvSpPr txBox="1"/>
          <p:nvPr/>
        </p:nvSpPr>
        <p:spPr>
          <a:xfrm>
            <a:off x="8701196" y="1716428"/>
            <a:ext cx="12894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US$3.6M</a:t>
            </a:r>
            <a:endParaRPr lang="en-US">
              <a:solidFill>
                <a:srgbClr val="00B05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7760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10076" y="0"/>
            <a:ext cx="8229600" cy="1143000"/>
          </a:xfrm>
        </p:spPr>
        <p:txBody>
          <a:bodyPr>
            <a:normAutofit/>
          </a:bodyPr>
          <a:lstStyle/>
          <a:p>
            <a:r>
              <a:rPr sz="3600"/>
              <a:t>Costa Rica’s PES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303" y="1425416"/>
            <a:ext cx="8504267" cy="4525963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t>Payment for Environmental Services (PES) launched in 1997</a:t>
            </a:r>
            <a:r>
              <a:rPr lang="en-US"/>
              <a:t>. </a:t>
            </a:r>
          </a:p>
          <a:p>
            <a:r>
              <a:t>Incentivizes </a:t>
            </a:r>
            <a:r>
              <a:rPr lang="en-US"/>
              <a:t>people who own forests </a:t>
            </a:r>
            <a:r>
              <a:t>to </a:t>
            </a:r>
            <a:r>
              <a:rPr lang="en-US"/>
              <a:t>preserve them</a:t>
            </a:r>
            <a:r>
              <a:t>, reforest, and sustainably manage land.</a:t>
            </a:r>
            <a:endParaRPr>
              <a:ea typeface="Calibri"/>
              <a:cs typeface="Calibri"/>
            </a:endParaRPr>
          </a:p>
          <a:p>
            <a:r>
              <a:t>Funded through fuel taxes, water tariffs, international cooperation</a:t>
            </a:r>
            <a:r>
              <a:rPr lang="en-US"/>
              <a:t>, and results-based climate finance.</a:t>
            </a:r>
            <a:endParaRPr>
              <a:ea typeface="Calibri"/>
              <a:cs typeface="Calibri"/>
            </a:endParaRPr>
          </a:p>
          <a:p>
            <a:r>
              <a:t>Over</a:t>
            </a:r>
            <a:r>
              <a:rPr lang="en-US"/>
              <a:t> 500,000 hectares</a:t>
            </a:r>
            <a:r>
              <a:t> protected; significant social and </a:t>
            </a:r>
            <a:r>
              <a:rPr lang="en-US"/>
              <a:t>biodiversity</a:t>
            </a:r>
            <a:r>
              <a:t> co-benefits.</a:t>
            </a:r>
            <a:endParaRPr lang="en-US"/>
          </a:p>
          <a:p>
            <a:r>
              <a:rPr lang="en-US"/>
              <a:t>New PES 2.0 in 2024 focused on a different structure, for the environmental services: CO2 emissions captured + biodiversity, other pluses are freshwater resources protection and megadiverse biodiversity another plus. </a:t>
            </a:r>
          </a:p>
          <a:p>
            <a:r>
              <a:rPr lang="en-US"/>
              <a:t>With previous PES we reached 60,000 new has. per year, with PSA2.0 we will reach 120,000 new ones annually.</a:t>
            </a:r>
            <a:endParaRPr lang="en-US">
              <a:ea typeface="Calibri"/>
              <a:cs typeface="Calibri"/>
            </a:endParaRPr>
          </a:p>
          <a:p>
            <a:pPr marL="0" indent="0">
              <a:buNone/>
            </a:pPr>
            <a:endParaRPr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90826" y="-81497"/>
            <a:ext cx="8229600" cy="1143000"/>
          </a:xfrm>
        </p:spPr>
        <p:txBody>
          <a:bodyPr>
            <a:normAutofit/>
          </a:bodyPr>
          <a:lstStyle/>
          <a:p>
            <a:r>
              <a:rPr sz="3600"/>
              <a:t>Enabling Policy Frameworks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873" y="1306627"/>
            <a:ext cx="8530662" cy="45259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t>Strong legal</a:t>
            </a:r>
            <a:r>
              <a:rPr lang="en-US"/>
              <a:t>, policy</a:t>
            </a:r>
            <a:r>
              <a:t> and institutional foundation:</a:t>
            </a:r>
            <a:endParaRPr lang="en-US"/>
          </a:p>
          <a:p>
            <a:pPr lvl="1"/>
            <a:r>
              <a:t>Forestry Law </a:t>
            </a:r>
            <a:r>
              <a:rPr lang="en-US"/>
              <a:t>7575 (1996</a:t>
            </a:r>
            <a:r>
              <a:t>)</a:t>
            </a:r>
            <a:endParaRPr lang="en-US"/>
          </a:p>
          <a:p>
            <a:pPr lvl="1"/>
            <a:r>
              <a:t>National REDD+ Strategy</a:t>
            </a:r>
            <a:r>
              <a:rPr lang="en-US"/>
              <a:t> (prep.2011-2015 ofic.2021)</a:t>
            </a:r>
          </a:p>
          <a:p>
            <a:pPr lvl="1"/>
            <a:r>
              <a:rPr lang="en-US"/>
              <a:t>National Decarbonization Plan 2018-2050</a:t>
            </a:r>
          </a:p>
          <a:p>
            <a:pPr lvl="1"/>
            <a:r>
              <a:rPr lang="en-US"/>
              <a:t>NDC 3.0 under completion (October 2025)</a:t>
            </a:r>
          </a:p>
          <a:p>
            <a:r>
              <a:t>Inclusive governance: Indigenous Peoples and </a:t>
            </a:r>
            <a:r>
              <a:rPr lang="en-US"/>
              <a:t>rural communities</a:t>
            </a:r>
            <a:r>
              <a:t> are key stakeholders.</a:t>
            </a:r>
            <a:endParaRPr>
              <a:ea typeface="Calibri"/>
              <a:cs typeface="Calibri"/>
            </a:endParaRPr>
          </a:p>
          <a:p>
            <a:r>
              <a:t>Transparent MRV systems</a:t>
            </a:r>
            <a:r>
              <a:rPr lang="en-US"/>
              <a:t>, benefit sharing,</a:t>
            </a:r>
            <a:r>
              <a:t> and national forest monitoring.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3243" y="0"/>
            <a:ext cx="9144756" cy="1143000"/>
          </a:xfrm>
        </p:spPr>
        <p:txBody>
          <a:bodyPr>
            <a:normAutofit fontScale="90000"/>
          </a:bodyPr>
          <a:lstStyle/>
          <a:p>
            <a:r>
              <a:rPr lang="en-US" sz="3600"/>
              <a:t>Pioneering Results-Based Climate Action under </a:t>
            </a:r>
            <a:r>
              <a:rPr sz="3600"/>
              <a:t>FCPF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8010" y="1143322"/>
            <a:ext cx="9049990" cy="487492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800"/>
              <a:t>Early leadership in carbon finance</a:t>
            </a:r>
          </a:p>
          <a:p>
            <a:pPr lvl="1"/>
            <a:r>
              <a:rPr lang="en-US" sz="2400"/>
              <a:t>A</a:t>
            </a:r>
            <a:r>
              <a:rPr sz="2400"/>
              <a:t>mong the first to sign an </a:t>
            </a:r>
            <a:r>
              <a:rPr lang="en-US" sz="2400"/>
              <a:t>ERPA</a:t>
            </a:r>
            <a:r>
              <a:rPr sz="2400"/>
              <a:t> with the FCPF Carbon Fund</a:t>
            </a:r>
            <a:r>
              <a:rPr lang="en-US" sz="2400"/>
              <a:t> </a:t>
            </a:r>
            <a:endParaRPr lang="en-US" sz="2400">
              <a:ea typeface="Calibri"/>
              <a:cs typeface="Calibri"/>
            </a:endParaRPr>
          </a:p>
          <a:p>
            <a:pPr lvl="1"/>
            <a:r>
              <a:rPr sz="2400"/>
              <a:t>Target: 12 million </a:t>
            </a:r>
            <a:r>
              <a:rPr sz="2400" err="1"/>
              <a:t>tCO₂e</a:t>
            </a:r>
            <a:r>
              <a:rPr sz="2400"/>
              <a:t> in verified</a:t>
            </a:r>
            <a:r>
              <a:rPr lang="en-US" sz="2400"/>
              <a:t> ERs</a:t>
            </a:r>
            <a:r>
              <a:rPr sz="2400"/>
              <a:t> by 2025</a:t>
            </a:r>
            <a:r>
              <a:rPr lang="en-US" sz="2400"/>
              <a:t>, unlocking US$60M</a:t>
            </a:r>
            <a:endParaRPr lang="en-US" sz="2400">
              <a:ea typeface="Calibri"/>
              <a:cs typeface="Calibri"/>
            </a:endParaRPr>
          </a:p>
          <a:p>
            <a:pPr marL="342900" lvl="1" indent="-342900">
              <a:buFont typeface="Arial"/>
              <a:buChar char="•"/>
            </a:pPr>
            <a:r>
              <a:rPr lang="en-US"/>
              <a:t>Milestones achieved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 sz="2600"/>
              <a:t>2022: </a:t>
            </a:r>
            <a:r>
              <a:rPr sz="2600"/>
              <a:t>First results-based payments received</a:t>
            </a:r>
            <a:r>
              <a:rPr lang="en-US" sz="2600"/>
              <a:t> (∼US$17M)</a:t>
            </a:r>
            <a:endParaRPr lang="en-US" sz="2600">
              <a:ea typeface="Calibri"/>
              <a:cs typeface="Calibri"/>
            </a:endParaRPr>
          </a:p>
          <a:p>
            <a:pPr lvl="1"/>
            <a:r>
              <a:rPr lang="en-US" sz="2600"/>
              <a:t>2024: Second payment received (∼US$17M)</a:t>
            </a:r>
            <a:endParaRPr lang="en-US" sz="2600">
              <a:ea typeface="Calibri"/>
              <a:cs typeface="Calibri"/>
            </a:endParaRPr>
          </a:p>
          <a:p>
            <a:pPr lvl="1"/>
            <a:r>
              <a:rPr lang="en-US" sz="2600"/>
              <a:t>2027: Third and final payment scheduled </a:t>
            </a:r>
            <a:endParaRPr lang="en-US" sz="2600">
              <a:ea typeface="Calibri"/>
              <a:cs typeface="Calibri"/>
            </a:endParaRPr>
          </a:p>
          <a:p>
            <a:r>
              <a:rPr lang="en-US" sz="2800">
                <a:ea typeface="Calibri"/>
                <a:cs typeface="Calibri"/>
              </a:rPr>
              <a:t>Innovating carbon market access</a:t>
            </a:r>
          </a:p>
          <a:p>
            <a:pPr lvl="1"/>
            <a:r>
              <a:rPr lang="en-US" sz="2600"/>
              <a:t>2025: Pilot sale of 100,000 "Excess ERs" to third-party buyers at a higher price</a:t>
            </a:r>
            <a:endParaRPr lang="en-US" sz="2600">
              <a:ea typeface="Calibri"/>
              <a:cs typeface="Calibri"/>
            </a:endParaRPr>
          </a:p>
          <a:p>
            <a:pPr lvl="1"/>
            <a:r>
              <a:rPr lang="en-US" sz="2600"/>
              <a:t>Opening pathways for broader engagement in international carbon markets</a:t>
            </a:r>
            <a:endParaRPr lang="en-US" sz="2600">
              <a:ea typeface="Calibri"/>
              <a:cs typeface="Calibri"/>
            </a:endParaRPr>
          </a:p>
        </p:txBody>
      </p:sp>
      <p:pic>
        <p:nvPicPr>
          <p:cNvPr id="4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0AEAF5E0-0166-7411-F555-97572A036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433" y="5644330"/>
            <a:ext cx="1722491" cy="12130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emission from deforestation&#10;&#10;AI-generated content may be incorrect.">
            <a:extLst>
              <a:ext uri="{FF2B5EF4-FFF2-40B4-BE49-F238E27FC236}">
                <a16:creationId xmlns:a16="http://schemas.microsoft.com/office/drawing/2014/main" id="{C84B2731-9A65-B839-86A2-C0CDBA566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933" y="1579592"/>
            <a:ext cx="5683180" cy="42622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6A80D9-02B0-0D78-28C8-C101679AB197}"/>
              </a:ext>
            </a:extLst>
          </p:cNvPr>
          <p:cNvSpPr txBox="1"/>
          <p:nvPr/>
        </p:nvSpPr>
        <p:spPr>
          <a:xfrm>
            <a:off x="3700296" y="253147"/>
            <a:ext cx="545488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 sz="3600">
                <a:solidFill>
                  <a:prstClr val="black"/>
                </a:solidFill>
                <a:latin typeface="Calibri"/>
              </a:rPr>
              <a:t>Transformational impact</a:t>
            </a:r>
            <a:endParaRPr lang="en-US" sz="36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16CBAE8-3F74-D55C-5B54-24301DFFF773}"/>
              </a:ext>
            </a:extLst>
          </p:cNvPr>
          <p:cNvSpPr txBox="1"/>
          <p:nvPr/>
        </p:nvSpPr>
        <p:spPr>
          <a:xfrm>
            <a:off x="7738223" y="1443895"/>
            <a:ext cx="2831656" cy="143924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00"/>
              </a:lnSpc>
            </a:pPr>
            <a:r>
              <a:rPr lang="en-US" sz="200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Emissions from deforestation reduced dramatically from 11.6MtCO2e in 2000 to 0.2MtCO2e in 2021</a:t>
            </a:r>
            <a:endParaRPr lang="en-US" sz="2200">
              <a:solidFill>
                <a:prstClr val="black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B0567350-E7C0-1A6F-8273-B72F73A614EE}"/>
              </a:ext>
            </a:extLst>
          </p:cNvPr>
          <p:cNvSpPr txBox="1"/>
          <p:nvPr/>
        </p:nvSpPr>
        <p:spPr>
          <a:xfrm>
            <a:off x="7738222" y="4982795"/>
            <a:ext cx="2179260" cy="17181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lnSpc>
                <a:spcPts val="1800"/>
              </a:lnSpc>
            </a:pPr>
            <a:r>
              <a:rPr lang="en-US" sz="2000">
                <a:solidFill>
                  <a:prstClr val="black"/>
                </a:solidFill>
                <a:latin typeface="Calibri"/>
                <a:cs typeface="Arial"/>
              </a:rPr>
              <a:t>REDD+ serves as a cornerstone in Costa Rica's strategy to meet its NDC​</a:t>
            </a:r>
            <a:endParaRPr lang="en-US" sz="2000">
              <a:solidFill>
                <a:prstClr val="black"/>
              </a:solidFill>
              <a:latin typeface="Calibri"/>
              <a:ea typeface="Calibri"/>
              <a:cs typeface="Arial"/>
            </a:endParaRPr>
          </a:p>
          <a:p>
            <a:pPr marL="0" lvl="1">
              <a:lnSpc>
                <a:spcPts val="1800"/>
              </a:lnSpc>
            </a:pPr>
            <a:endParaRPr lang="en-US" sz="2000">
              <a:solidFill>
                <a:prstClr val="black"/>
              </a:solidFill>
              <a:latin typeface="Calibri"/>
              <a:ea typeface="Calibri"/>
              <a:cs typeface="Arial"/>
            </a:endParaRPr>
          </a:p>
          <a:p>
            <a:pPr marL="228600" lvl="1" indent="-228600">
              <a:lnSpc>
                <a:spcPts val="1800"/>
              </a:lnSpc>
              <a:buFont typeface=""/>
              <a:buChar char="•"/>
            </a:pPr>
            <a:endParaRPr lang="en-US" sz="2000">
              <a:solidFill>
                <a:prstClr val="black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F6B9C95A-9608-1A5A-9802-8A61DD8156BF}"/>
              </a:ext>
            </a:extLst>
          </p:cNvPr>
          <p:cNvSpPr txBox="1"/>
          <p:nvPr/>
        </p:nvSpPr>
        <p:spPr>
          <a:xfrm>
            <a:off x="7738222" y="3187101"/>
            <a:ext cx="2831656" cy="17085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00"/>
              </a:lnSpc>
            </a:pPr>
            <a:r>
              <a:rPr lang="en-US" sz="200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Costa Rica successfully leveraged various sources of finance to support its REDD+ agenda (GCF, WB, carbon markets)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03E103-79FC-8B37-DA66-8627A3356A2E}"/>
              </a:ext>
            </a:extLst>
          </p:cNvPr>
          <p:cNvSpPr txBox="1"/>
          <p:nvPr/>
        </p:nvSpPr>
        <p:spPr>
          <a:xfrm>
            <a:off x="6096000" y="5841877"/>
            <a:ext cx="33429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b="1">
                <a:solidFill>
                  <a:prstClr val="black"/>
                </a:solidFill>
                <a:latin typeface="Calibri"/>
              </a:rPr>
              <a:t>FONAFIFO, May 2025</a:t>
            </a:r>
          </a:p>
        </p:txBody>
      </p:sp>
    </p:spTree>
    <p:extLst>
      <p:ext uri="{BB962C8B-B14F-4D97-AF65-F5344CB8AC3E}">
        <p14:creationId xmlns:p14="http://schemas.microsoft.com/office/powerpoint/2010/main" val="190358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13E3A3-4783-A860-7E1E-FA5CF4663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829" y="1715305"/>
            <a:ext cx="5675593" cy="41083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400">
              <a:ea typeface="Calibri"/>
              <a:cs typeface="Calibri"/>
            </a:endParaRPr>
          </a:p>
          <a:p>
            <a:r>
              <a:rPr lang="en-US" sz="2000">
                <a:ea typeface="Calibri"/>
                <a:cs typeface="Calibri"/>
              </a:rPr>
              <a:t>Inclusive benefit sharing with Indigenous Peoples and rural communities recognized and rewarded for their contributions</a:t>
            </a:r>
          </a:p>
          <a:p>
            <a:r>
              <a:rPr lang="en-US" sz="2000">
                <a:ea typeface="Calibri"/>
                <a:cs typeface="Calibri"/>
              </a:rPr>
              <a:t>19 Indigenous Territories have signed Emission Reduction Contracts (CREFs), covering 120,000 ha</a:t>
            </a:r>
          </a:p>
          <a:p>
            <a:r>
              <a:rPr lang="en-US" sz="2000">
                <a:ea typeface="Calibri"/>
                <a:cs typeface="Calibri"/>
              </a:rPr>
              <a:t>Payments support their Territorial Forest Environmental Plans (20 PAFTs finished)</a:t>
            </a:r>
          </a:p>
          <a:p>
            <a:r>
              <a:rPr lang="en-US" sz="2000">
                <a:ea typeface="Calibri"/>
                <a:cs typeface="Calibri"/>
              </a:rPr>
              <a:t>PAFTs align with Indigenous needs and cosmovision, promoting participatory monitoring and transparency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2E5136-BF14-2D72-83C5-3C2043AB42EA}"/>
              </a:ext>
            </a:extLst>
          </p:cNvPr>
          <p:cNvSpPr txBox="1"/>
          <p:nvPr/>
        </p:nvSpPr>
        <p:spPr>
          <a:xfrm>
            <a:off x="1525109" y="291067"/>
            <a:ext cx="930306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/>
            <a:r>
              <a:rPr lang="en-US" sz="3600">
                <a:solidFill>
                  <a:prstClr val="black"/>
                </a:solidFill>
                <a:latin typeface="Calibri"/>
              </a:rPr>
              <a:t>Transformational impact</a:t>
            </a:r>
            <a:endParaRPr lang="en-US" sz="36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36F3B88D-342A-E05F-0233-621914663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427" y="1217504"/>
            <a:ext cx="2720730" cy="2560894"/>
          </a:xfrm>
          <a:prstGeom prst="rect">
            <a:avLst/>
          </a:prstGeom>
        </p:spPr>
      </p:pic>
      <p:pic>
        <p:nvPicPr>
          <p:cNvPr id="6" name="Picture 5" descr="A person standing at a podium with a group of people in front of him&#10;&#10;AI-generated content may be incorrect.">
            <a:extLst>
              <a:ext uri="{FF2B5EF4-FFF2-40B4-BE49-F238E27FC236}">
                <a16:creationId xmlns:a16="http://schemas.microsoft.com/office/drawing/2014/main" id="{A332F824-1FDA-3796-457D-2F6C8C8AD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540" y="3984536"/>
            <a:ext cx="2709597" cy="19638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255F0A-0BA5-83FA-5B49-3177831D680B}"/>
              </a:ext>
            </a:extLst>
          </p:cNvPr>
          <p:cNvSpPr txBox="1"/>
          <p:nvPr/>
        </p:nvSpPr>
        <p:spPr>
          <a:xfrm>
            <a:off x="1981201" y="1066801"/>
            <a:ext cx="524059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 sz="2800">
                <a:solidFill>
                  <a:prstClr val="black"/>
                </a:solidFill>
                <a:latin typeface="Calibri"/>
              </a:rPr>
              <a:t>Equity and inclusion in REDD+ benefit sharing</a:t>
            </a:r>
            <a:r>
              <a:rPr lang="en-US" sz="28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​</a:t>
            </a:r>
            <a:endParaRPr lang="en-US" sz="2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423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7FFE90F61C854097DA07ED277BC344" ma:contentTypeVersion="31" ma:contentTypeDescription="Create a new document." ma:contentTypeScope="" ma:versionID="5c065207d515bf6f7e45396035bf8c83">
  <xsd:schema xmlns:xsd="http://www.w3.org/2001/XMLSchema" xmlns:xs="http://www.w3.org/2001/XMLSchema" xmlns:p="http://schemas.microsoft.com/office/2006/metadata/properties" xmlns:ns2="5f903c3c-4f52-4be0-a85f-c4d591ba69ef" xmlns:ns3="f870fda6-7c17-4a4b-8e4d-1fafecbc98e3" xmlns:ns4="eb4559c4-8463-4985-927f-f0d558bff8f0" targetNamespace="http://schemas.microsoft.com/office/2006/metadata/properties" ma:root="true" ma:fieldsID="94bc36eac62958b374d438f024d624ef" ns2:_="" ns3:_="" ns4:_="">
    <xsd:import namespace="5f903c3c-4f52-4be0-a85f-c4d591ba69ef"/>
    <xsd:import namespace="f870fda6-7c17-4a4b-8e4d-1fafecbc98e3"/>
    <xsd:import namespace="eb4559c4-8463-4985-927f-f0d558bff8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TypeofDocument" minOccurs="0"/>
                <xsd:element ref="ns2:lcf76f155ced4ddcb4097134ff3c332f" minOccurs="0"/>
                <xsd:element ref="ns4:TaxCatchAll" minOccurs="0"/>
                <xsd:element ref="ns2:TOPIC" minOccurs="0"/>
                <xsd:element ref="ns2:MediaServiceObjectDetectorVersions" minOccurs="0"/>
                <xsd:element ref="ns2:MediaServiceSearchProperties" minOccurs="0"/>
                <xsd:element ref="ns2:Year" minOccurs="0"/>
                <xsd:element ref="ns2:Status" minOccurs="0"/>
                <xsd:element ref="ns2:_Flow_SignoffStatus" minOccurs="0"/>
                <xsd:element ref="ns2:NameofCo_x002d_Chair" minOccurs="0"/>
                <xsd:element ref="ns2:Event" minOccurs="0"/>
                <xsd:element ref="ns2:Status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03c3c-4f52-4be0-a85f-c4d591ba69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TypeofDocument" ma:index="21" nillable="true" ma:displayName="Type of Document" ma:format="Dropdown" ma:indexed="true" ma:internalName="TypeofDocument">
      <xsd:simpleType>
        <xsd:union memberTypes="dms:Text">
          <xsd:simpleType>
            <xsd:restriction base="dms:Choice">
              <xsd:enumeration value="Agenda"/>
              <xsd:enumeration value="Attendance List"/>
              <xsd:enumeration value="Briefing Notes"/>
              <xsd:enumeration value="Budget &amp; Finance"/>
              <xsd:enumeration value="Concept &amp; Scenario Notes"/>
              <xsd:enumeration value="Invitations"/>
              <xsd:enumeration value="Intervention"/>
              <xsd:enumeration value="Logistics/Admin doc"/>
              <xsd:enumeration value="Meeting Notes"/>
              <xsd:enumeration value="Message to the Parties"/>
              <xsd:enumeration value="MoU and Agreement"/>
              <xsd:enumeration value="Planning Document"/>
              <xsd:enumeration value="Recording"/>
              <xsd:enumeration value="Registration &amp; Attendance"/>
              <xsd:enumeration value="Reports"/>
              <xsd:enumeration value="Speaking Notes"/>
              <xsd:enumeration value="Submissions"/>
              <xsd:enumeration value="Travel &amp; DSA"/>
              <xsd:enumeration value="Venue Quotation"/>
              <xsd:enumeration value="ARCHIVE"/>
              <xsd:enumeration value="EMAIL Templates"/>
            </xsd:restriction>
          </xsd:simpleType>
        </xsd:un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d8c265a-5436-43a7-80c1-713d2827ff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OPIC" ma:index="25" nillable="true" ma:displayName="TOPIC" ma:format="Dropdown" ma:internalName="TOPIC">
      <xsd:simpleType>
        <xsd:restriction base="dms:Choice">
          <xsd:enumeration value="MWP"/>
          <xsd:enumeration value="BUNKERS"/>
          <xsd:enumeration value="RCC"/>
          <xsd:enumeration value="NDC Activities"/>
        </xsd:restriction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Year" ma:index="28" nillable="true" ma:displayName="Year" ma:format="Dropdown" ma:internalName="Year">
      <xsd:simpleType>
        <xsd:restriction base="dms:Text">
          <xsd:maxLength value="255"/>
        </xsd:restriction>
      </xsd:simpleType>
    </xsd:element>
    <xsd:element name="Status" ma:index="29" nillable="true" ma:displayName="Travel Status" ma:format="Dropdown" ma:internalName="Status">
      <xsd:simpleType>
        <xsd:restriction base="dms:Choice">
          <xsd:enumeration value="Registration received"/>
          <xsd:enumeration value="Itinarary requested"/>
          <xsd:enumeration value="Itinerary shared with participant"/>
          <xsd:enumeration value="itinerary confirmed"/>
          <xsd:enumeration value="TR requested"/>
          <xsd:enumeration value="Ticket Isssued"/>
          <xsd:enumeration value="Ticket send to Participant"/>
        </xsd:restriction>
      </xsd:simpleType>
    </xsd:element>
    <xsd:element name="_Flow_SignoffStatus" ma:index="30" nillable="true" ma:displayName="Sign-off status" ma:internalName="_x0024_Resources_x003a_core_x002c_Signoff_Status">
      <xsd:simpleType>
        <xsd:restriction base="dms:Text"/>
      </xsd:simpleType>
    </xsd:element>
    <xsd:element name="NameofCo_x002d_Chair" ma:index="31" nillable="true" ma:displayName="Name of invited Person" ma:format="Dropdown" ma:internalName="NameofCo_x002d_Chair">
      <xsd:simpleType>
        <xsd:union memberTypes="dms:Text">
          <xsd:simpleType>
            <xsd:restriction base="dms:Choice">
              <xsd:enumeration value="Angela Churie Kallhauge"/>
              <xsd:enumeration value="Gao Xiang"/>
              <xsd:enumeration value="NFP"/>
              <xsd:enumeration value="Lingyi Xu"/>
              <xsd:enumeration value="Zach Cohen"/>
              <xsd:enumeration value="Choice 6"/>
            </xsd:restriction>
          </xsd:simpleType>
        </xsd:union>
      </xsd:simpleType>
    </xsd:element>
    <xsd:element name="Event" ma:index="32" nillable="true" ma:displayName="Event" ma:format="Dropdown" ma:internalName="Event">
      <xsd:simpleType>
        <xsd:union memberTypes="dms:Text">
          <xsd:simpleType>
            <xsd:restriction base="dms:Choice">
              <xsd:enumeration value="Climate Week"/>
              <xsd:enumeration value="COP"/>
              <xsd:enumeration value="MWP GD &amp; IFE"/>
              <xsd:enumeration value="Planning Retreat"/>
              <xsd:enumeration value="SB"/>
            </xsd:restriction>
          </xsd:simpleType>
        </xsd:union>
      </xsd:simpleType>
    </xsd:element>
    <xsd:element name="Status0" ma:index="33" nillable="true" ma:displayName="Status" ma:format="Dropdown" ma:internalName="Status0">
      <xsd:simpleType>
        <xsd:restriction base="dms:Choice">
          <xsd:enumeration value="Draft"/>
          <xsd:enumeration value="Pending approval"/>
          <xsd:enumeration value="Approved"/>
          <xsd:enumeration value="Final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0fda6-7c17-4a4b-8e4d-1fafecbc98e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4559c4-8463-4985-927f-f0d558bff8f0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d4015c78-049a-4d79-be85-e4b313e07bd7}" ma:internalName="TaxCatchAll" ma:showField="CatchAllData" ma:web="f870fda6-7c17-4a4b-8e4d-1fafecbc98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d8c265a-5436-43a7-80c1-713d2827ffde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0 xmlns="5f903c3c-4f52-4be0-a85f-c4d591ba69ef" xsi:nil="true"/>
    <TOPIC xmlns="5f903c3c-4f52-4be0-a85f-c4d591ba69ef" xsi:nil="true"/>
    <_Flow_SignoffStatus xmlns="5f903c3c-4f52-4be0-a85f-c4d591ba69ef" xsi:nil="true"/>
    <Event xmlns="5f903c3c-4f52-4be0-a85f-c4d591ba69ef" xsi:nil="true"/>
    <TypeofDocument xmlns="5f903c3c-4f52-4be0-a85f-c4d591ba69ef" xsi:nil="true"/>
    <Year xmlns="5f903c3c-4f52-4be0-a85f-c4d591ba69ef" xsi:nil="true"/>
    <TaxCatchAll xmlns="eb4559c4-8463-4985-927f-f0d558bff8f0" xsi:nil="true"/>
    <lcf76f155ced4ddcb4097134ff3c332f xmlns="5f903c3c-4f52-4be0-a85f-c4d591ba69ef">
      <Terms xmlns="http://schemas.microsoft.com/office/infopath/2007/PartnerControls"/>
    </lcf76f155ced4ddcb4097134ff3c332f>
    <Status xmlns="5f903c3c-4f52-4be0-a85f-c4d591ba69ef" xsi:nil="true"/>
    <NameofCo_x002d_Chair xmlns="5f903c3c-4f52-4be0-a85f-c4d591ba69ef" xsi:nil="true"/>
  </documentManagement>
</p:properties>
</file>

<file path=customXml/itemProps1.xml><?xml version="1.0" encoding="utf-8"?>
<ds:datastoreItem xmlns:ds="http://schemas.openxmlformats.org/officeDocument/2006/customXml" ds:itemID="{AF5C1ABE-2720-4A84-ADE4-380478DBBEC7}"/>
</file>

<file path=customXml/itemProps2.xml><?xml version="1.0" encoding="utf-8"?>
<ds:datastoreItem xmlns:ds="http://schemas.openxmlformats.org/officeDocument/2006/customXml" ds:itemID="{80AC0127-CB26-4487-A312-89437BB4BBEA}"/>
</file>

<file path=customXml/itemProps3.xml><?xml version="1.0" encoding="utf-8"?>
<ds:datastoreItem xmlns:ds="http://schemas.openxmlformats.org/officeDocument/2006/customXml" ds:itemID="{F215FFDF-915C-46C2-9FD8-2D2E1BC26CDE}"/>
</file>

<file path=customXml/itemProps4.xml><?xml version="1.0" encoding="utf-8"?>
<ds:datastoreItem xmlns:ds="http://schemas.openxmlformats.org/officeDocument/2006/customXml" ds:itemID="{58E141C1-52A9-4000-8298-6DCE67256FF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Costa Rica’s Forest Sector  Climate change mitigation and adaptation  World Bank contributions to Innovative Investments, Policy Frameworks, and Lessons Learned</vt:lpstr>
      <vt:lpstr>Costa Rica's Leadership in Forest and Climate Action</vt:lpstr>
      <vt:lpstr>World Bank’s Support to Costa Rica's Forest Sector</vt:lpstr>
      <vt:lpstr>World Bank’s Strategic Support to  Costa Rica's Forest Sector</vt:lpstr>
      <vt:lpstr>Costa Rica’s PES Mechanism</vt:lpstr>
      <vt:lpstr>Enabling Policy Frameworks</vt:lpstr>
      <vt:lpstr>Pioneering Results-Based Climate Action under FCPF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 Learned</vt:lpstr>
      <vt:lpstr>Looking Ahead</vt:lpstr>
      <vt:lpstr>Q&amp;A and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 </cp:lastModifiedBy>
  <cp:revision>4</cp:revision>
  <dcterms:created xsi:type="dcterms:W3CDTF">2013-07-15T20:26:40Z</dcterms:created>
  <dcterms:modified xsi:type="dcterms:W3CDTF">2025-06-13T13:05:23Z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0x010100E17FFE90F61C854097DA07ED277BC344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