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57" r:id="rId4"/>
    <p:sldId id="258" r:id="rId5"/>
    <p:sldId id="263" r:id="rId6"/>
    <p:sldId id="260" r:id="rId7"/>
    <p:sldId id="261" r:id="rId8"/>
    <p:sldId id="264"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5"/>
    <p:restoredTop sz="94646"/>
  </p:normalViewPr>
  <p:slideViewPr>
    <p:cSldViewPr snapToGrid="0">
      <p:cViewPr>
        <p:scale>
          <a:sx n="80" d="100"/>
          <a:sy n="80" d="100"/>
        </p:scale>
        <p:origin x="752"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BF75B51-9C6B-C54B-BC08-E103FEA49851}" type="datetimeFigureOut">
              <a:rPr lang="en-TM" smtClean="0"/>
              <a:t>06.07.2023</a:t>
            </a:fld>
            <a:endParaRPr lang="en-TM"/>
          </a:p>
        </p:txBody>
      </p:sp>
      <p:sp>
        <p:nvSpPr>
          <p:cNvPr id="5" name="Footer Placeholder 4"/>
          <p:cNvSpPr>
            <a:spLocks noGrp="1"/>
          </p:cNvSpPr>
          <p:nvPr>
            <p:ph type="ftr" sz="quarter" idx="11"/>
          </p:nvPr>
        </p:nvSpPr>
        <p:spPr/>
        <p:txBody>
          <a:bodyPr/>
          <a:lstStyle/>
          <a:p>
            <a:endParaRPr lang="en-TM"/>
          </a:p>
        </p:txBody>
      </p:sp>
      <p:sp>
        <p:nvSpPr>
          <p:cNvPr id="6" name="Slide Number Placeholder 5"/>
          <p:cNvSpPr>
            <a:spLocks noGrp="1"/>
          </p:cNvSpPr>
          <p:nvPr>
            <p:ph type="sldNum" sz="quarter" idx="12"/>
          </p:nvPr>
        </p:nvSpPr>
        <p:spPr/>
        <p:txBody>
          <a:bodyPr/>
          <a:lstStyle/>
          <a:p>
            <a:fld id="{E215340D-BB03-8E4D-9A2B-909339CC5502}" type="slidenum">
              <a:rPr lang="en-TM" smtClean="0"/>
              <a:t>‹#›</a:t>
            </a:fld>
            <a:endParaRPr lang="en-TM"/>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19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75B51-9C6B-C54B-BC08-E103FEA49851}" type="datetimeFigureOut">
              <a:rPr lang="en-TM" smtClean="0"/>
              <a:t>06.07.2023</a:t>
            </a:fld>
            <a:endParaRPr lang="en-TM"/>
          </a:p>
        </p:txBody>
      </p:sp>
      <p:sp>
        <p:nvSpPr>
          <p:cNvPr id="5" name="Footer Placeholder 4"/>
          <p:cNvSpPr>
            <a:spLocks noGrp="1"/>
          </p:cNvSpPr>
          <p:nvPr>
            <p:ph type="ftr" sz="quarter" idx="11"/>
          </p:nvPr>
        </p:nvSpPr>
        <p:spPr/>
        <p:txBody>
          <a:bodyPr/>
          <a:lstStyle/>
          <a:p>
            <a:endParaRPr lang="en-TM"/>
          </a:p>
        </p:txBody>
      </p:sp>
      <p:sp>
        <p:nvSpPr>
          <p:cNvPr id="6" name="Slide Number Placeholder 5"/>
          <p:cNvSpPr>
            <a:spLocks noGrp="1"/>
          </p:cNvSpPr>
          <p:nvPr>
            <p:ph type="sldNum" sz="quarter" idx="12"/>
          </p:nvPr>
        </p:nvSpPr>
        <p:spPr/>
        <p:txBody>
          <a:bodyPr/>
          <a:lstStyle/>
          <a:p>
            <a:fld id="{E215340D-BB03-8E4D-9A2B-909339CC5502}" type="slidenum">
              <a:rPr lang="en-TM" smtClean="0"/>
              <a:t>‹#›</a:t>
            </a:fld>
            <a:endParaRPr lang="en-TM"/>
          </a:p>
        </p:txBody>
      </p:sp>
    </p:spTree>
    <p:extLst>
      <p:ext uri="{BB962C8B-B14F-4D97-AF65-F5344CB8AC3E}">
        <p14:creationId xmlns:p14="http://schemas.microsoft.com/office/powerpoint/2010/main" val="328471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75B51-9C6B-C54B-BC08-E103FEA49851}" type="datetimeFigureOut">
              <a:rPr lang="en-TM" smtClean="0"/>
              <a:t>06.07.2023</a:t>
            </a:fld>
            <a:endParaRPr lang="en-TM"/>
          </a:p>
        </p:txBody>
      </p:sp>
      <p:sp>
        <p:nvSpPr>
          <p:cNvPr id="5" name="Footer Placeholder 4"/>
          <p:cNvSpPr>
            <a:spLocks noGrp="1"/>
          </p:cNvSpPr>
          <p:nvPr>
            <p:ph type="ftr" sz="quarter" idx="11"/>
          </p:nvPr>
        </p:nvSpPr>
        <p:spPr/>
        <p:txBody>
          <a:bodyPr/>
          <a:lstStyle/>
          <a:p>
            <a:endParaRPr lang="en-TM"/>
          </a:p>
        </p:txBody>
      </p:sp>
      <p:sp>
        <p:nvSpPr>
          <p:cNvPr id="6" name="Slide Number Placeholder 5"/>
          <p:cNvSpPr>
            <a:spLocks noGrp="1"/>
          </p:cNvSpPr>
          <p:nvPr>
            <p:ph type="sldNum" sz="quarter" idx="12"/>
          </p:nvPr>
        </p:nvSpPr>
        <p:spPr/>
        <p:txBody>
          <a:bodyPr/>
          <a:lstStyle/>
          <a:p>
            <a:fld id="{E215340D-BB03-8E4D-9A2B-909339CC5502}" type="slidenum">
              <a:rPr lang="en-TM" smtClean="0"/>
              <a:t>‹#›</a:t>
            </a:fld>
            <a:endParaRPr lang="en-TM"/>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24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75B51-9C6B-C54B-BC08-E103FEA49851}" type="datetimeFigureOut">
              <a:rPr lang="en-TM" smtClean="0"/>
              <a:t>06.07.2023</a:t>
            </a:fld>
            <a:endParaRPr lang="en-TM"/>
          </a:p>
        </p:txBody>
      </p:sp>
      <p:sp>
        <p:nvSpPr>
          <p:cNvPr id="5" name="Footer Placeholder 4"/>
          <p:cNvSpPr>
            <a:spLocks noGrp="1"/>
          </p:cNvSpPr>
          <p:nvPr>
            <p:ph type="ftr" sz="quarter" idx="11"/>
          </p:nvPr>
        </p:nvSpPr>
        <p:spPr/>
        <p:txBody>
          <a:bodyPr/>
          <a:lstStyle/>
          <a:p>
            <a:endParaRPr lang="en-TM"/>
          </a:p>
        </p:txBody>
      </p:sp>
      <p:sp>
        <p:nvSpPr>
          <p:cNvPr id="6" name="Slide Number Placeholder 5"/>
          <p:cNvSpPr>
            <a:spLocks noGrp="1"/>
          </p:cNvSpPr>
          <p:nvPr>
            <p:ph type="sldNum" sz="quarter" idx="12"/>
          </p:nvPr>
        </p:nvSpPr>
        <p:spPr/>
        <p:txBody>
          <a:bodyPr/>
          <a:lstStyle/>
          <a:p>
            <a:fld id="{E215340D-BB03-8E4D-9A2B-909339CC5502}" type="slidenum">
              <a:rPr lang="en-TM" smtClean="0"/>
              <a:t>‹#›</a:t>
            </a:fld>
            <a:endParaRPr lang="en-TM"/>
          </a:p>
        </p:txBody>
      </p:sp>
    </p:spTree>
    <p:extLst>
      <p:ext uri="{BB962C8B-B14F-4D97-AF65-F5344CB8AC3E}">
        <p14:creationId xmlns:p14="http://schemas.microsoft.com/office/powerpoint/2010/main" val="330472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F75B51-9C6B-C54B-BC08-E103FEA49851}" type="datetimeFigureOut">
              <a:rPr lang="en-TM" smtClean="0"/>
              <a:t>06.07.2023</a:t>
            </a:fld>
            <a:endParaRPr lang="en-TM"/>
          </a:p>
        </p:txBody>
      </p:sp>
      <p:sp>
        <p:nvSpPr>
          <p:cNvPr id="5" name="Footer Placeholder 4"/>
          <p:cNvSpPr>
            <a:spLocks noGrp="1"/>
          </p:cNvSpPr>
          <p:nvPr>
            <p:ph type="ftr" sz="quarter" idx="11"/>
          </p:nvPr>
        </p:nvSpPr>
        <p:spPr/>
        <p:txBody>
          <a:bodyPr/>
          <a:lstStyle/>
          <a:p>
            <a:endParaRPr lang="en-TM"/>
          </a:p>
        </p:txBody>
      </p:sp>
      <p:sp>
        <p:nvSpPr>
          <p:cNvPr id="6" name="Slide Number Placeholder 5"/>
          <p:cNvSpPr>
            <a:spLocks noGrp="1"/>
          </p:cNvSpPr>
          <p:nvPr>
            <p:ph type="sldNum" sz="quarter" idx="12"/>
          </p:nvPr>
        </p:nvSpPr>
        <p:spPr/>
        <p:txBody>
          <a:bodyPr/>
          <a:lstStyle/>
          <a:p>
            <a:fld id="{E215340D-BB03-8E4D-9A2B-909339CC5502}" type="slidenum">
              <a:rPr lang="en-TM" smtClean="0"/>
              <a:t>‹#›</a:t>
            </a:fld>
            <a:endParaRPr lang="en-TM"/>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34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F75B51-9C6B-C54B-BC08-E103FEA49851}" type="datetimeFigureOut">
              <a:rPr lang="en-TM" smtClean="0"/>
              <a:t>06.07.2023</a:t>
            </a:fld>
            <a:endParaRPr lang="en-TM"/>
          </a:p>
        </p:txBody>
      </p:sp>
      <p:sp>
        <p:nvSpPr>
          <p:cNvPr id="6" name="Footer Placeholder 5"/>
          <p:cNvSpPr>
            <a:spLocks noGrp="1"/>
          </p:cNvSpPr>
          <p:nvPr>
            <p:ph type="ftr" sz="quarter" idx="11"/>
          </p:nvPr>
        </p:nvSpPr>
        <p:spPr/>
        <p:txBody>
          <a:bodyPr/>
          <a:lstStyle/>
          <a:p>
            <a:endParaRPr lang="en-TM"/>
          </a:p>
        </p:txBody>
      </p:sp>
      <p:sp>
        <p:nvSpPr>
          <p:cNvPr id="7" name="Slide Number Placeholder 6"/>
          <p:cNvSpPr>
            <a:spLocks noGrp="1"/>
          </p:cNvSpPr>
          <p:nvPr>
            <p:ph type="sldNum" sz="quarter" idx="12"/>
          </p:nvPr>
        </p:nvSpPr>
        <p:spPr/>
        <p:txBody>
          <a:bodyPr/>
          <a:lstStyle/>
          <a:p>
            <a:fld id="{E215340D-BB03-8E4D-9A2B-909339CC5502}" type="slidenum">
              <a:rPr lang="en-TM" smtClean="0"/>
              <a:t>‹#›</a:t>
            </a:fld>
            <a:endParaRPr lang="en-TM"/>
          </a:p>
        </p:txBody>
      </p:sp>
    </p:spTree>
    <p:extLst>
      <p:ext uri="{BB962C8B-B14F-4D97-AF65-F5344CB8AC3E}">
        <p14:creationId xmlns:p14="http://schemas.microsoft.com/office/powerpoint/2010/main" val="328024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F75B51-9C6B-C54B-BC08-E103FEA49851}" type="datetimeFigureOut">
              <a:rPr lang="en-TM" smtClean="0"/>
              <a:t>06.07.2023</a:t>
            </a:fld>
            <a:endParaRPr lang="en-TM"/>
          </a:p>
        </p:txBody>
      </p:sp>
      <p:sp>
        <p:nvSpPr>
          <p:cNvPr id="8" name="Footer Placeholder 7"/>
          <p:cNvSpPr>
            <a:spLocks noGrp="1"/>
          </p:cNvSpPr>
          <p:nvPr>
            <p:ph type="ftr" sz="quarter" idx="11"/>
          </p:nvPr>
        </p:nvSpPr>
        <p:spPr/>
        <p:txBody>
          <a:bodyPr/>
          <a:lstStyle/>
          <a:p>
            <a:endParaRPr lang="en-TM"/>
          </a:p>
        </p:txBody>
      </p:sp>
      <p:sp>
        <p:nvSpPr>
          <p:cNvPr id="9" name="Slide Number Placeholder 8"/>
          <p:cNvSpPr>
            <a:spLocks noGrp="1"/>
          </p:cNvSpPr>
          <p:nvPr>
            <p:ph type="sldNum" sz="quarter" idx="12"/>
          </p:nvPr>
        </p:nvSpPr>
        <p:spPr/>
        <p:txBody>
          <a:bodyPr/>
          <a:lstStyle/>
          <a:p>
            <a:fld id="{E215340D-BB03-8E4D-9A2B-909339CC5502}" type="slidenum">
              <a:rPr lang="en-TM" smtClean="0"/>
              <a:t>‹#›</a:t>
            </a:fld>
            <a:endParaRPr lang="en-TM"/>
          </a:p>
        </p:txBody>
      </p:sp>
    </p:spTree>
    <p:extLst>
      <p:ext uri="{BB962C8B-B14F-4D97-AF65-F5344CB8AC3E}">
        <p14:creationId xmlns:p14="http://schemas.microsoft.com/office/powerpoint/2010/main" val="69614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F75B51-9C6B-C54B-BC08-E103FEA49851}" type="datetimeFigureOut">
              <a:rPr lang="en-TM" smtClean="0"/>
              <a:t>06.07.2023</a:t>
            </a:fld>
            <a:endParaRPr lang="en-TM"/>
          </a:p>
        </p:txBody>
      </p:sp>
      <p:sp>
        <p:nvSpPr>
          <p:cNvPr id="4" name="Footer Placeholder 3"/>
          <p:cNvSpPr>
            <a:spLocks noGrp="1"/>
          </p:cNvSpPr>
          <p:nvPr>
            <p:ph type="ftr" sz="quarter" idx="11"/>
          </p:nvPr>
        </p:nvSpPr>
        <p:spPr/>
        <p:txBody>
          <a:bodyPr/>
          <a:lstStyle/>
          <a:p>
            <a:endParaRPr lang="en-TM"/>
          </a:p>
        </p:txBody>
      </p:sp>
      <p:sp>
        <p:nvSpPr>
          <p:cNvPr id="5" name="Slide Number Placeholder 4"/>
          <p:cNvSpPr>
            <a:spLocks noGrp="1"/>
          </p:cNvSpPr>
          <p:nvPr>
            <p:ph type="sldNum" sz="quarter" idx="12"/>
          </p:nvPr>
        </p:nvSpPr>
        <p:spPr/>
        <p:txBody>
          <a:bodyPr/>
          <a:lstStyle/>
          <a:p>
            <a:fld id="{E215340D-BB03-8E4D-9A2B-909339CC5502}" type="slidenum">
              <a:rPr lang="en-TM" smtClean="0"/>
              <a:t>‹#›</a:t>
            </a:fld>
            <a:endParaRPr lang="en-TM"/>
          </a:p>
        </p:txBody>
      </p:sp>
    </p:spTree>
    <p:extLst>
      <p:ext uri="{BB962C8B-B14F-4D97-AF65-F5344CB8AC3E}">
        <p14:creationId xmlns:p14="http://schemas.microsoft.com/office/powerpoint/2010/main" val="562159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75B51-9C6B-C54B-BC08-E103FEA49851}" type="datetimeFigureOut">
              <a:rPr lang="en-TM" smtClean="0"/>
              <a:t>06.07.2023</a:t>
            </a:fld>
            <a:endParaRPr lang="en-TM"/>
          </a:p>
        </p:txBody>
      </p:sp>
      <p:sp>
        <p:nvSpPr>
          <p:cNvPr id="3" name="Footer Placeholder 2"/>
          <p:cNvSpPr>
            <a:spLocks noGrp="1"/>
          </p:cNvSpPr>
          <p:nvPr>
            <p:ph type="ftr" sz="quarter" idx="11"/>
          </p:nvPr>
        </p:nvSpPr>
        <p:spPr/>
        <p:txBody>
          <a:bodyPr/>
          <a:lstStyle/>
          <a:p>
            <a:endParaRPr lang="en-TM"/>
          </a:p>
        </p:txBody>
      </p:sp>
      <p:sp>
        <p:nvSpPr>
          <p:cNvPr id="4" name="Slide Number Placeholder 3"/>
          <p:cNvSpPr>
            <a:spLocks noGrp="1"/>
          </p:cNvSpPr>
          <p:nvPr>
            <p:ph type="sldNum" sz="quarter" idx="12"/>
          </p:nvPr>
        </p:nvSpPr>
        <p:spPr/>
        <p:txBody>
          <a:bodyPr/>
          <a:lstStyle/>
          <a:p>
            <a:fld id="{E215340D-BB03-8E4D-9A2B-909339CC5502}" type="slidenum">
              <a:rPr lang="en-TM" smtClean="0"/>
              <a:t>‹#›</a:t>
            </a:fld>
            <a:endParaRPr lang="en-TM"/>
          </a:p>
        </p:txBody>
      </p:sp>
    </p:spTree>
    <p:extLst>
      <p:ext uri="{BB962C8B-B14F-4D97-AF65-F5344CB8AC3E}">
        <p14:creationId xmlns:p14="http://schemas.microsoft.com/office/powerpoint/2010/main" val="348956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F75B51-9C6B-C54B-BC08-E103FEA49851}" type="datetimeFigureOut">
              <a:rPr lang="en-TM" smtClean="0"/>
              <a:t>06.07.2023</a:t>
            </a:fld>
            <a:endParaRPr lang="en-TM"/>
          </a:p>
        </p:txBody>
      </p:sp>
      <p:sp>
        <p:nvSpPr>
          <p:cNvPr id="6" name="Footer Placeholder 5"/>
          <p:cNvSpPr>
            <a:spLocks noGrp="1"/>
          </p:cNvSpPr>
          <p:nvPr>
            <p:ph type="ftr" sz="quarter" idx="11"/>
          </p:nvPr>
        </p:nvSpPr>
        <p:spPr/>
        <p:txBody>
          <a:bodyPr/>
          <a:lstStyle/>
          <a:p>
            <a:endParaRPr lang="en-TM"/>
          </a:p>
        </p:txBody>
      </p:sp>
      <p:sp>
        <p:nvSpPr>
          <p:cNvPr id="7" name="Slide Number Placeholder 6"/>
          <p:cNvSpPr>
            <a:spLocks noGrp="1"/>
          </p:cNvSpPr>
          <p:nvPr>
            <p:ph type="sldNum" sz="quarter" idx="12"/>
          </p:nvPr>
        </p:nvSpPr>
        <p:spPr/>
        <p:txBody>
          <a:bodyPr/>
          <a:lstStyle/>
          <a:p>
            <a:fld id="{E215340D-BB03-8E4D-9A2B-909339CC5502}" type="slidenum">
              <a:rPr lang="en-TM" smtClean="0"/>
              <a:t>‹#›</a:t>
            </a:fld>
            <a:endParaRPr lang="en-TM"/>
          </a:p>
        </p:txBody>
      </p:sp>
    </p:spTree>
    <p:extLst>
      <p:ext uri="{BB962C8B-B14F-4D97-AF65-F5344CB8AC3E}">
        <p14:creationId xmlns:p14="http://schemas.microsoft.com/office/powerpoint/2010/main" val="699859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F75B51-9C6B-C54B-BC08-E103FEA49851}" type="datetimeFigureOut">
              <a:rPr lang="en-TM" smtClean="0"/>
              <a:t>06.07.2023</a:t>
            </a:fld>
            <a:endParaRPr lang="en-TM"/>
          </a:p>
        </p:txBody>
      </p:sp>
      <p:sp>
        <p:nvSpPr>
          <p:cNvPr id="6" name="Footer Placeholder 5"/>
          <p:cNvSpPr>
            <a:spLocks noGrp="1"/>
          </p:cNvSpPr>
          <p:nvPr>
            <p:ph type="ftr" sz="quarter" idx="11"/>
          </p:nvPr>
        </p:nvSpPr>
        <p:spPr/>
        <p:txBody>
          <a:bodyPr/>
          <a:lstStyle/>
          <a:p>
            <a:endParaRPr lang="en-TM"/>
          </a:p>
        </p:txBody>
      </p:sp>
      <p:sp>
        <p:nvSpPr>
          <p:cNvPr id="7" name="Slide Number Placeholder 6"/>
          <p:cNvSpPr>
            <a:spLocks noGrp="1"/>
          </p:cNvSpPr>
          <p:nvPr>
            <p:ph type="sldNum" sz="quarter" idx="12"/>
          </p:nvPr>
        </p:nvSpPr>
        <p:spPr/>
        <p:txBody>
          <a:bodyPr/>
          <a:lstStyle/>
          <a:p>
            <a:fld id="{E215340D-BB03-8E4D-9A2B-909339CC5502}" type="slidenum">
              <a:rPr lang="en-TM" smtClean="0"/>
              <a:t>‹#›</a:t>
            </a:fld>
            <a:endParaRPr lang="en-TM"/>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91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BF75B51-9C6B-C54B-BC08-E103FEA49851}" type="datetimeFigureOut">
              <a:rPr lang="en-TM" smtClean="0"/>
              <a:t>06.07.2023</a:t>
            </a:fld>
            <a:endParaRPr lang="en-TM"/>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TM"/>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215340D-BB03-8E4D-9A2B-909339CC5502}" type="slidenum">
              <a:rPr lang="en-TM" smtClean="0"/>
              <a:t>‹#›</a:t>
            </a:fld>
            <a:endParaRPr lang="en-TM"/>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80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B89D-39A1-A782-6347-D74D54E818C8}"/>
              </a:ext>
            </a:extLst>
          </p:cNvPr>
          <p:cNvSpPr>
            <a:spLocks noGrp="1"/>
          </p:cNvSpPr>
          <p:nvPr>
            <p:ph type="ctrTitle"/>
          </p:nvPr>
        </p:nvSpPr>
        <p:spPr/>
        <p:txBody>
          <a:bodyPr/>
          <a:lstStyle/>
          <a:p>
            <a:r>
              <a:rPr lang="en-TM" dirty="0"/>
              <a:t>Early Warning Systems and DRR</a:t>
            </a:r>
          </a:p>
        </p:txBody>
      </p:sp>
      <p:sp>
        <p:nvSpPr>
          <p:cNvPr id="3" name="Subtitle 2">
            <a:extLst>
              <a:ext uri="{FF2B5EF4-FFF2-40B4-BE49-F238E27FC236}">
                <a16:creationId xmlns:a16="http://schemas.microsoft.com/office/drawing/2014/main" id="{C0396908-4943-460F-0C81-842AD41215FE}"/>
              </a:ext>
            </a:extLst>
          </p:cNvPr>
          <p:cNvSpPr>
            <a:spLocks noGrp="1"/>
          </p:cNvSpPr>
          <p:nvPr>
            <p:ph type="subTitle" idx="1"/>
          </p:nvPr>
        </p:nvSpPr>
        <p:spPr/>
        <p:txBody>
          <a:bodyPr/>
          <a:lstStyle/>
          <a:p>
            <a:endParaRPr lang="en-TM" dirty="0"/>
          </a:p>
        </p:txBody>
      </p:sp>
    </p:spTree>
    <p:extLst>
      <p:ext uri="{BB962C8B-B14F-4D97-AF65-F5344CB8AC3E}">
        <p14:creationId xmlns:p14="http://schemas.microsoft.com/office/powerpoint/2010/main" val="342946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61BB-8312-9A3D-048B-62054271614B}"/>
              </a:ext>
            </a:extLst>
          </p:cNvPr>
          <p:cNvSpPr>
            <a:spLocks noGrp="1"/>
          </p:cNvSpPr>
          <p:nvPr>
            <p:ph type="title"/>
          </p:nvPr>
        </p:nvSpPr>
        <p:spPr>
          <a:xfrm>
            <a:off x="1024128" y="585216"/>
            <a:ext cx="6066818" cy="1499616"/>
          </a:xfrm>
        </p:spPr>
        <p:txBody>
          <a:bodyPr>
            <a:normAutofit/>
          </a:bodyPr>
          <a:lstStyle/>
          <a:p>
            <a:r>
              <a:rPr lang="en-TM" dirty="0"/>
              <a:t>Problem statement</a:t>
            </a:r>
          </a:p>
        </p:txBody>
      </p:sp>
      <p:sp>
        <p:nvSpPr>
          <p:cNvPr id="3" name="Content Placeholder 2">
            <a:extLst>
              <a:ext uri="{FF2B5EF4-FFF2-40B4-BE49-F238E27FC236}">
                <a16:creationId xmlns:a16="http://schemas.microsoft.com/office/drawing/2014/main" id="{5662E82C-BD2D-6613-49B7-1C0B5CCD2E7C}"/>
              </a:ext>
            </a:extLst>
          </p:cNvPr>
          <p:cNvSpPr>
            <a:spLocks noGrp="1"/>
          </p:cNvSpPr>
          <p:nvPr>
            <p:ph idx="1"/>
          </p:nvPr>
        </p:nvSpPr>
        <p:spPr>
          <a:xfrm>
            <a:off x="1024128" y="2286000"/>
            <a:ext cx="6066818" cy="4023360"/>
          </a:xfrm>
        </p:spPr>
        <p:txBody>
          <a:bodyPr>
            <a:normAutofit/>
          </a:bodyPr>
          <a:lstStyle/>
          <a:p>
            <a:r>
              <a:rPr lang="en-US" sz="3200" b="1" dirty="0">
                <a:effectLst/>
              </a:rPr>
              <a:t>Regional cooperation between TM and UZ </a:t>
            </a:r>
            <a:r>
              <a:rPr lang="en-US" sz="3200" b="1" dirty="0">
                <a:solidFill>
                  <a:srgbClr val="C00000"/>
                </a:solidFill>
                <a:effectLst/>
              </a:rPr>
              <a:t>(potentially + TJ)</a:t>
            </a:r>
            <a:r>
              <a:rPr lang="en-US" sz="3200" b="1" dirty="0">
                <a:effectLst/>
              </a:rPr>
              <a:t> in the areas of transboundary data exchange in water resources is insufficient with upcoming risks associated with non-stationarity and increased seasonal disasters related to water resources</a:t>
            </a:r>
            <a:r>
              <a:rPr lang="en-US" b="1" dirty="0">
                <a:effectLst/>
              </a:rPr>
              <a:t>.</a:t>
            </a:r>
            <a:endParaRPr lang="en-TM" dirty="0"/>
          </a:p>
        </p:txBody>
      </p:sp>
      <p:pic>
        <p:nvPicPr>
          <p:cNvPr id="5" name="Picture 4" descr="Elevated view of marsh and tidelands at dusk">
            <a:extLst>
              <a:ext uri="{FF2B5EF4-FFF2-40B4-BE49-F238E27FC236}">
                <a16:creationId xmlns:a16="http://schemas.microsoft.com/office/drawing/2014/main" id="{E33002D5-8448-F3E0-D962-40B087A5B883}"/>
              </a:ext>
            </a:extLst>
          </p:cNvPr>
          <p:cNvPicPr>
            <a:picLocks noChangeAspect="1"/>
          </p:cNvPicPr>
          <p:nvPr/>
        </p:nvPicPr>
        <p:blipFill rotWithShape="1">
          <a:blip r:embed="rId2"/>
          <a:srcRect l="34340" r="20500" b="-1"/>
          <a:stretch/>
        </p:blipFill>
        <p:spPr>
          <a:xfrm>
            <a:off x="7552266" y="10"/>
            <a:ext cx="4639733" cy="6857990"/>
          </a:xfrm>
          <a:prstGeom prst="rect">
            <a:avLst/>
          </a:prstGeom>
        </p:spPr>
      </p:pic>
    </p:spTree>
    <p:extLst>
      <p:ext uri="{BB962C8B-B14F-4D97-AF65-F5344CB8AC3E}">
        <p14:creationId xmlns:p14="http://schemas.microsoft.com/office/powerpoint/2010/main" val="2691212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2F6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22DBE-5849-72C6-1496-60A68ECD236C}"/>
              </a:ext>
            </a:extLst>
          </p:cNvPr>
          <p:cNvSpPr>
            <a:spLocks noGrp="1"/>
          </p:cNvSpPr>
          <p:nvPr>
            <p:ph type="title"/>
          </p:nvPr>
        </p:nvSpPr>
        <p:spPr>
          <a:xfrm>
            <a:off x="1024128" y="585216"/>
            <a:ext cx="6007027" cy="1499616"/>
          </a:xfrm>
        </p:spPr>
        <p:txBody>
          <a:bodyPr>
            <a:normAutofit/>
          </a:bodyPr>
          <a:lstStyle/>
          <a:p>
            <a:r>
              <a:rPr lang="en-TM">
                <a:solidFill>
                  <a:srgbClr val="FFFFFF"/>
                </a:solidFill>
              </a:rPr>
              <a:t>Context and baseline</a:t>
            </a: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65F94F-3DCE-0582-A72F-B634E5A49357}"/>
              </a:ext>
            </a:extLst>
          </p:cNvPr>
          <p:cNvSpPr>
            <a:spLocks noGrp="1"/>
          </p:cNvSpPr>
          <p:nvPr>
            <p:ph idx="1"/>
          </p:nvPr>
        </p:nvSpPr>
        <p:spPr>
          <a:xfrm>
            <a:off x="1024128" y="2286000"/>
            <a:ext cx="6007027" cy="4023360"/>
          </a:xfrm>
        </p:spPr>
        <p:txBody>
          <a:bodyPr>
            <a:normAutofit/>
          </a:bodyPr>
          <a:lstStyle/>
          <a:p>
            <a:pPr>
              <a:buFont typeface="Wingdings" pitchFamily="2" charset="2"/>
              <a:buChar char="v"/>
            </a:pPr>
            <a:r>
              <a:rPr lang="en-US" sz="1700" dirty="0">
                <a:solidFill>
                  <a:srgbClr val="FFFFFF"/>
                </a:solidFill>
              </a:rPr>
              <a:t>Water scarcity is a global problem that is particularly acute in Central Asia in light with ongoing climate change and drought intensification.</a:t>
            </a:r>
          </a:p>
          <a:p>
            <a:pPr>
              <a:buFont typeface="Wingdings" pitchFamily="2" charset="2"/>
              <a:buChar char="v"/>
            </a:pPr>
            <a:r>
              <a:rPr lang="en-US" sz="1700" dirty="0">
                <a:solidFill>
                  <a:srgbClr val="FFFFFF"/>
                </a:solidFill>
              </a:rPr>
              <a:t>Present information exchange between the countries is limited both at regional and national levels especially in terms of DR.</a:t>
            </a:r>
          </a:p>
          <a:p>
            <a:pPr>
              <a:buFont typeface="Wingdings" pitchFamily="2" charset="2"/>
              <a:buChar char="v"/>
            </a:pPr>
            <a:r>
              <a:rPr lang="en-US" sz="1700" dirty="0">
                <a:solidFill>
                  <a:srgbClr val="FFFFFF"/>
                </a:solidFill>
              </a:rPr>
              <a:t>Level of hydrological development (observation practices) vary between the countries so that we need to harmonize the practices.</a:t>
            </a:r>
          </a:p>
          <a:p>
            <a:pPr>
              <a:buFont typeface="Wingdings" pitchFamily="2" charset="2"/>
              <a:buChar char="v"/>
            </a:pPr>
            <a:r>
              <a:rPr lang="en-US" sz="1700" dirty="0">
                <a:solidFill>
                  <a:srgbClr val="FFFFFF"/>
                </a:solidFill>
              </a:rPr>
              <a:t>Management quality is different.</a:t>
            </a:r>
          </a:p>
          <a:p>
            <a:pPr>
              <a:buFont typeface="Wingdings" pitchFamily="2" charset="2"/>
              <a:buChar char="v"/>
            </a:pPr>
            <a:r>
              <a:rPr lang="en-US" sz="1700" dirty="0">
                <a:solidFill>
                  <a:srgbClr val="FFFFFF"/>
                </a:solidFill>
              </a:rPr>
              <a:t>Agricultural practices are experiencing troubles with receiving acute data on DRR.</a:t>
            </a:r>
          </a:p>
          <a:p>
            <a:pPr>
              <a:buFont typeface="Wingdings" pitchFamily="2" charset="2"/>
              <a:buChar char="v"/>
            </a:pPr>
            <a:r>
              <a:rPr lang="en-US" sz="1700" dirty="0">
                <a:solidFill>
                  <a:srgbClr val="FFFFFF"/>
                </a:solidFill>
              </a:rPr>
              <a:t>External data exchange is limited among the stakeholders at all levels.</a:t>
            </a:r>
          </a:p>
          <a:p>
            <a:endParaRPr lang="en-TM" sz="1700" dirty="0">
              <a:solidFill>
                <a:srgbClr val="FFFFFF"/>
              </a:solidFill>
            </a:endParaRPr>
          </a:p>
        </p:txBody>
      </p:sp>
      <p:pic>
        <p:nvPicPr>
          <p:cNvPr id="5" name="Picture 4" descr="Arial view of a river, dam and lake">
            <a:extLst>
              <a:ext uri="{FF2B5EF4-FFF2-40B4-BE49-F238E27FC236}">
                <a16:creationId xmlns:a16="http://schemas.microsoft.com/office/drawing/2014/main" id="{0D4C31E6-8306-2A35-21A4-5A4F7F774BFE}"/>
              </a:ext>
            </a:extLst>
          </p:cNvPr>
          <p:cNvPicPr>
            <a:picLocks noChangeAspect="1"/>
          </p:cNvPicPr>
          <p:nvPr/>
        </p:nvPicPr>
        <p:blipFill rotWithShape="1">
          <a:blip r:embed="rId2"/>
          <a:srcRect l="16230" r="16115"/>
          <a:stretch/>
        </p:blipFill>
        <p:spPr>
          <a:xfrm>
            <a:off x="7552266" y="10"/>
            <a:ext cx="4639734" cy="6857990"/>
          </a:xfrm>
          <a:prstGeom prst="rect">
            <a:avLst/>
          </a:prstGeom>
        </p:spPr>
      </p:pic>
    </p:spTree>
    <p:extLst>
      <p:ext uri="{BB962C8B-B14F-4D97-AF65-F5344CB8AC3E}">
        <p14:creationId xmlns:p14="http://schemas.microsoft.com/office/powerpoint/2010/main" val="257508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diagram of a company&#10;&#10;Description automatically generated">
            <a:extLst>
              <a:ext uri="{FF2B5EF4-FFF2-40B4-BE49-F238E27FC236}">
                <a16:creationId xmlns:a16="http://schemas.microsoft.com/office/drawing/2014/main" id="{24B59216-7F2F-30F0-4862-EAE1E89C03E8}"/>
              </a:ext>
            </a:extLst>
          </p:cNvPr>
          <p:cNvPicPr>
            <a:picLocks noChangeAspect="1"/>
          </p:cNvPicPr>
          <p:nvPr/>
        </p:nvPicPr>
        <p:blipFill rotWithShape="1">
          <a:blip r:embed="rId2"/>
          <a:srcRect r="11111"/>
          <a:stretch/>
        </p:blipFill>
        <p:spPr>
          <a:xfrm>
            <a:off x="20" y="10"/>
            <a:ext cx="12191980" cy="6857990"/>
          </a:xfrm>
          <a:prstGeom prst="rect">
            <a:avLst/>
          </a:prstGeom>
        </p:spPr>
      </p:pic>
    </p:spTree>
    <p:extLst>
      <p:ext uri="{BB962C8B-B14F-4D97-AF65-F5344CB8AC3E}">
        <p14:creationId xmlns:p14="http://schemas.microsoft.com/office/powerpoint/2010/main" val="216885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D266-61E3-F185-2352-626E46742AC5}"/>
              </a:ext>
            </a:extLst>
          </p:cNvPr>
          <p:cNvSpPr>
            <a:spLocks noGrp="1"/>
          </p:cNvSpPr>
          <p:nvPr>
            <p:ph type="title"/>
          </p:nvPr>
        </p:nvSpPr>
        <p:spPr/>
        <p:txBody>
          <a:bodyPr/>
          <a:lstStyle/>
          <a:p>
            <a:r>
              <a:rPr lang="en-TM" dirty="0"/>
              <a:t>Agencies</a:t>
            </a:r>
          </a:p>
        </p:txBody>
      </p:sp>
      <p:sp>
        <p:nvSpPr>
          <p:cNvPr id="3" name="Content Placeholder 2">
            <a:extLst>
              <a:ext uri="{FF2B5EF4-FFF2-40B4-BE49-F238E27FC236}">
                <a16:creationId xmlns:a16="http://schemas.microsoft.com/office/drawing/2014/main" id="{9F922303-9437-85C5-4398-60485A94E0EF}"/>
              </a:ext>
            </a:extLst>
          </p:cNvPr>
          <p:cNvSpPr>
            <a:spLocks noGrp="1"/>
          </p:cNvSpPr>
          <p:nvPr>
            <p:ph idx="1"/>
          </p:nvPr>
        </p:nvSpPr>
        <p:spPr>
          <a:xfrm>
            <a:off x="1024129" y="2286000"/>
            <a:ext cx="4702904" cy="4023360"/>
          </a:xfrm>
        </p:spPr>
        <p:txBody>
          <a:bodyPr>
            <a:normAutofit/>
          </a:bodyPr>
          <a:lstStyle/>
          <a:p>
            <a:pPr marL="55440">
              <a:lnSpc>
                <a:spcPct val="100000"/>
              </a:lnSpc>
              <a:spcBef>
                <a:spcPts val="0"/>
              </a:spcBef>
              <a:spcAft>
                <a:spcPts val="0"/>
              </a:spcAft>
            </a:pPr>
            <a:r>
              <a:rPr lang="en-US" sz="2000" b="1" dirty="0"/>
              <a:t>International entities</a:t>
            </a:r>
          </a:p>
          <a:p>
            <a:pPr marL="306900" indent="-342900">
              <a:lnSpc>
                <a:spcPct val="100000"/>
              </a:lnSpc>
              <a:spcBef>
                <a:spcPts val="0"/>
              </a:spcBef>
              <a:spcAft>
                <a:spcPts val="0"/>
              </a:spcAft>
              <a:buFont typeface="Courier New" panose="02070309020205020404" pitchFamily="49" charset="0"/>
              <a:buChar char="o"/>
            </a:pPr>
            <a:r>
              <a:rPr lang="en-US" sz="2000" dirty="0">
                <a:effectLst/>
              </a:rPr>
              <a:t>UNESCO, UNDP, WMO, GIZ, WB</a:t>
            </a:r>
            <a:endParaRPr lang="en-US" sz="2000" dirty="0"/>
          </a:p>
          <a:p>
            <a:pPr marL="306900" indent="-342900">
              <a:lnSpc>
                <a:spcPct val="100000"/>
              </a:lnSpc>
              <a:spcBef>
                <a:spcPts val="0"/>
              </a:spcBef>
              <a:spcAft>
                <a:spcPts val="0"/>
              </a:spcAft>
              <a:buFont typeface="Courier New" panose="02070309020205020404" pitchFamily="49" charset="0"/>
              <a:buChar char="o"/>
            </a:pPr>
            <a:r>
              <a:rPr lang="en-US" sz="2000" dirty="0">
                <a:effectLst/>
              </a:rPr>
              <a:t>Universities/Research Institutes: Potsdam University (GIZ) and IHE-Delft, SDC (Blue Peace), IWMI, </a:t>
            </a:r>
            <a:r>
              <a:rPr lang="en-US" sz="2000" dirty="0" err="1">
                <a:effectLst/>
              </a:rPr>
              <a:t>Zoi</a:t>
            </a:r>
            <a:r>
              <a:rPr lang="en-US" sz="2000" dirty="0">
                <a:effectLst/>
              </a:rPr>
              <a:t> Environment </a:t>
            </a:r>
            <a:endParaRPr lang="en-US" sz="2000" dirty="0"/>
          </a:p>
          <a:p>
            <a:pPr marL="55440">
              <a:lnSpc>
                <a:spcPct val="100000"/>
              </a:lnSpc>
              <a:spcBef>
                <a:spcPts val="0"/>
              </a:spcBef>
              <a:spcAft>
                <a:spcPts val="0"/>
              </a:spcAft>
            </a:pPr>
            <a:endParaRPr lang="en-US" sz="2000" dirty="0"/>
          </a:p>
          <a:p>
            <a:pPr marL="55440">
              <a:lnSpc>
                <a:spcPct val="100000"/>
              </a:lnSpc>
              <a:spcBef>
                <a:spcPts val="0"/>
              </a:spcBef>
              <a:spcAft>
                <a:spcPts val="0"/>
              </a:spcAft>
            </a:pPr>
            <a:r>
              <a:rPr lang="en-US" sz="2000" b="1" dirty="0"/>
              <a:t>Regional Entities</a:t>
            </a:r>
          </a:p>
          <a:p>
            <a:pPr>
              <a:lnSpc>
                <a:spcPct val="100000"/>
              </a:lnSpc>
              <a:spcBef>
                <a:spcPts val="0"/>
              </a:spcBef>
              <a:spcAft>
                <a:spcPts val="0"/>
              </a:spcAft>
            </a:pPr>
            <a:r>
              <a:rPr lang="en-US" sz="2000" dirty="0">
                <a:effectLst/>
              </a:rPr>
              <a:t>Amu Darya BWO (</a:t>
            </a:r>
            <a:r>
              <a:rPr lang="ru-RU" sz="2000" dirty="0">
                <a:effectLst/>
              </a:rPr>
              <a:t>БВО Амударья) (</a:t>
            </a:r>
            <a:r>
              <a:rPr lang="en-US" sz="2000" dirty="0">
                <a:effectLst/>
              </a:rPr>
              <a:t>ICWC IFAS) </a:t>
            </a:r>
            <a:endParaRPr lang="en-US" sz="2000" dirty="0"/>
          </a:p>
          <a:p>
            <a:pPr>
              <a:lnSpc>
                <a:spcPct val="100000"/>
              </a:lnSpc>
              <a:spcBef>
                <a:spcPts val="0"/>
              </a:spcBef>
              <a:spcAft>
                <a:spcPts val="0"/>
              </a:spcAft>
            </a:pPr>
            <a:r>
              <a:rPr lang="en-US" sz="2000" dirty="0">
                <a:effectLst/>
              </a:rPr>
              <a:t>Interstate Sustainable Development Commission (ICSD of IFAS)</a:t>
            </a:r>
            <a:endParaRPr lang="en-US" sz="2000" dirty="0"/>
          </a:p>
          <a:p>
            <a:pPr>
              <a:lnSpc>
                <a:spcPct val="100000"/>
              </a:lnSpc>
              <a:spcBef>
                <a:spcPts val="0"/>
              </a:spcBef>
              <a:spcAft>
                <a:spcPts val="0"/>
              </a:spcAft>
            </a:pPr>
            <a:r>
              <a:rPr lang="en-US" sz="2000" dirty="0">
                <a:effectLst/>
              </a:rPr>
              <a:t>Regional Center of Hydrology (KZ)</a:t>
            </a:r>
            <a:endParaRPr lang="en-US" sz="2000" dirty="0"/>
          </a:p>
          <a:p>
            <a:endParaRPr lang="en-TM" sz="2000" dirty="0"/>
          </a:p>
        </p:txBody>
      </p:sp>
      <p:sp>
        <p:nvSpPr>
          <p:cNvPr id="4" name="TextBox 3">
            <a:extLst>
              <a:ext uri="{FF2B5EF4-FFF2-40B4-BE49-F238E27FC236}">
                <a16:creationId xmlns:a16="http://schemas.microsoft.com/office/drawing/2014/main" id="{02ED4DED-BD10-C6E3-745F-1BEC61687977}"/>
              </a:ext>
            </a:extLst>
          </p:cNvPr>
          <p:cNvSpPr txBox="1"/>
          <p:nvPr/>
        </p:nvSpPr>
        <p:spPr>
          <a:xfrm>
            <a:off x="5884164" y="585216"/>
            <a:ext cx="6055895" cy="6247864"/>
          </a:xfrm>
          <a:prstGeom prst="rect">
            <a:avLst/>
          </a:prstGeom>
          <a:noFill/>
        </p:spPr>
        <p:txBody>
          <a:bodyPr wrap="square" rtlCol="0">
            <a:spAutoFit/>
          </a:bodyPr>
          <a:lstStyle/>
          <a:p>
            <a:r>
              <a:rPr lang="en-US" sz="2000" b="1" dirty="0"/>
              <a:t>National Entities</a:t>
            </a:r>
          </a:p>
          <a:p>
            <a:endParaRPr lang="en-US" sz="2000" dirty="0">
              <a:effectLst/>
            </a:endParaRPr>
          </a:p>
          <a:p>
            <a:pPr marL="342900" indent="-342900">
              <a:buFont typeface="Arial" panose="020B0604020202020204" pitchFamily="34" charset="0"/>
              <a:buChar char="•"/>
            </a:pPr>
            <a:r>
              <a:rPr lang="en-US" sz="2000" dirty="0">
                <a:effectLst/>
              </a:rPr>
              <a:t>Ministry of Foreign Affairs</a:t>
            </a:r>
            <a:endParaRPr lang="en-US" sz="2000" dirty="0"/>
          </a:p>
          <a:p>
            <a:pPr marL="342900" indent="-342900">
              <a:buFont typeface="Arial" panose="020B0604020202020204" pitchFamily="34" charset="0"/>
              <a:buChar char="•"/>
            </a:pPr>
            <a:r>
              <a:rPr lang="en-US" sz="2000" dirty="0">
                <a:effectLst/>
              </a:rPr>
              <a:t>Ministry/Committee of Environment/ Agriculture resources</a:t>
            </a:r>
            <a:endParaRPr lang="en-US" sz="2000" dirty="0"/>
          </a:p>
          <a:p>
            <a:pPr marL="342900" indent="-342900">
              <a:buFont typeface="Arial" panose="020B0604020202020204" pitchFamily="34" charset="0"/>
              <a:buChar char="•"/>
            </a:pPr>
            <a:r>
              <a:rPr lang="en-US" sz="2000" dirty="0">
                <a:effectLst/>
              </a:rPr>
              <a:t>Ministry/ Committee for Water Resources</a:t>
            </a:r>
            <a:endParaRPr lang="en-US" sz="2000" dirty="0"/>
          </a:p>
          <a:p>
            <a:pPr marL="342900" indent="-342900">
              <a:buFont typeface="Arial" panose="020B0604020202020204" pitchFamily="34" charset="0"/>
              <a:buChar char="•"/>
            </a:pPr>
            <a:r>
              <a:rPr lang="en-US" sz="2000" dirty="0">
                <a:effectLst/>
              </a:rPr>
              <a:t>Ministry of defense (Min of Emergency Situations) + borderline dep.</a:t>
            </a:r>
            <a:endParaRPr lang="en-US" sz="2000" dirty="0"/>
          </a:p>
          <a:p>
            <a:pPr marL="342900" indent="-342900">
              <a:buFont typeface="Arial" panose="020B0604020202020204" pitchFamily="34" charset="0"/>
              <a:buChar char="•"/>
            </a:pPr>
            <a:r>
              <a:rPr lang="en-US" sz="2000" dirty="0">
                <a:effectLst/>
              </a:rPr>
              <a:t>Meteorological Services (</a:t>
            </a:r>
            <a:r>
              <a:rPr lang="en-US" sz="2000" dirty="0" err="1">
                <a:effectLst/>
              </a:rPr>
              <a:t>UzGidromet</a:t>
            </a:r>
            <a:r>
              <a:rPr lang="en-US" sz="2000" dirty="0">
                <a:effectLst/>
              </a:rPr>
              <a:t> and </a:t>
            </a:r>
            <a:r>
              <a:rPr lang="en-US" sz="2000" dirty="0" err="1">
                <a:effectLst/>
              </a:rPr>
              <a:t>TurkmenGidromet</a:t>
            </a:r>
            <a:r>
              <a:rPr lang="en-US" sz="2000" dirty="0">
                <a:effectLst/>
              </a:rPr>
              <a:t>)</a:t>
            </a:r>
            <a:endParaRPr lang="en-US" sz="2000" dirty="0"/>
          </a:p>
          <a:p>
            <a:pPr marL="342900" indent="-342900">
              <a:buFont typeface="Arial" panose="020B0604020202020204" pitchFamily="34" charset="0"/>
              <a:buChar char="•"/>
            </a:pPr>
            <a:r>
              <a:rPr lang="en-US" sz="2000" dirty="0" err="1">
                <a:effectLst/>
              </a:rPr>
              <a:t>Hyakimliks</a:t>
            </a:r>
            <a:r>
              <a:rPr lang="en-US" sz="2000" dirty="0">
                <a:effectLst/>
              </a:rPr>
              <a:t>/</a:t>
            </a:r>
            <a:r>
              <a:rPr lang="en-US" sz="2000" dirty="0" err="1">
                <a:effectLst/>
              </a:rPr>
              <a:t>Hakimats</a:t>
            </a:r>
            <a:r>
              <a:rPr lang="en-US" sz="2000" dirty="0">
                <a:effectLst/>
              </a:rPr>
              <a:t> (local municipalities)</a:t>
            </a:r>
            <a:endParaRPr lang="en-US" sz="2000" dirty="0"/>
          </a:p>
          <a:p>
            <a:pPr marL="342900" indent="-342900">
              <a:buFont typeface="Arial" panose="020B0604020202020204" pitchFamily="34" charset="0"/>
              <a:buChar char="•"/>
            </a:pPr>
            <a:r>
              <a:rPr lang="en-US" sz="2000" dirty="0">
                <a:effectLst/>
              </a:rPr>
              <a:t>Scientific-Research Institute of Hydrometeorology of UZ + </a:t>
            </a:r>
            <a:r>
              <a:rPr lang="en-US" sz="2000" dirty="0" err="1">
                <a:effectLst/>
              </a:rPr>
              <a:t>Giprovodkhoz</a:t>
            </a:r>
            <a:r>
              <a:rPr lang="en-US" sz="2000" dirty="0">
                <a:effectLst/>
              </a:rPr>
              <a:t> of TM</a:t>
            </a:r>
            <a:endParaRPr lang="en-US" sz="2000" dirty="0"/>
          </a:p>
          <a:p>
            <a:pPr marL="342900" indent="-342900">
              <a:buFont typeface="Arial" panose="020B0604020202020204" pitchFamily="34" charset="0"/>
              <a:buChar char="•"/>
            </a:pPr>
            <a:r>
              <a:rPr lang="en-US" sz="2000" dirty="0">
                <a:effectLst/>
              </a:rPr>
              <a:t>University of Agriculture (TM) + Tashkent Institute of Irrigation and Agricultural Mechanization Engineers (TIIAME) </a:t>
            </a:r>
            <a:endParaRPr lang="en-US" sz="2000" dirty="0"/>
          </a:p>
          <a:p>
            <a:pPr marL="342900" indent="-342900">
              <a:buFont typeface="Arial" panose="020B0604020202020204" pitchFamily="34" charset="0"/>
              <a:buChar char="•"/>
            </a:pPr>
            <a:r>
              <a:rPr lang="en-US" sz="2000" dirty="0">
                <a:effectLst/>
              </a:rPr>
              <a:t>National Red Crescent Societies (TM + UZ) </a:t>
            </a:r>
            <a:endParaRPr lang="en-US" sz="2000" dirty="0"/>
          </a:p>
          <a:p>
            <a:pPr marL="342900" indent="-342900">
              <a:buFont typeface="Arial" panose="020B0604020202020204" pitchFamily="34" charset="0"/>
              <a:buChar char="•"/>
            </a:pPr>
            <a:r>
              <a:rPr lang="en-US" sz="2000" dirty="0">
                <a:effectLst/>
              </a:rPr>
              <a:t>Local communities, community leaders</a:t>
            </a:r>
            <a:endParaRPr lang="en-US" sz="2000" dirty="0"/>
          </a:p>
          <a:p>
            <a:pPr marL="342900" indent="-342900">
              <a:buFont typeface="Arial" panose="020B0604020202020204" pitchFamily="34" charset="0"/>
              <a:buChar char="•"/>
            </a:pPr>
            <a:r>
              <a:rPr lang="en-US" sz="2000" dirty="0">
                <a:effectLst/>
              </a:rPr>
              <a:t>Local Water Associations (if any)</a:t>
            </a:r>
            <a:endParaRPr lang="en-US" sz="2000" dirty="0"/>
          </a:p>
          <a:p>
            <a:endParaRPr lang="en-TM" sz="2000" dirty="0"/>
          </a:p>
        </p:txBody>
      </p:sp>
    </p:spTree>
    <p:extLst>
      <p:ext uri="{BB962C8B-B14F-4D97-AF65-F5344CB8AC3E}">
        <p14:creationId xmlns:p14="http://schemas.microsoft.com/office/powerpoint/2010/main" val="4120071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39784-4009-E942-A2FF-E5B12ED0B2A7}"/>
              </a:ext>
            </a:extLst>
          </p:cNvPr>
          <p:cNvSpPr>
            <a:spLocks noGrp="1"/>
          </p:cNvSpPr>
          <p:nvPr>
            <p:ph type="title"/>
          </p:nvPr>
        </p:nvSpPr>
        <p:spPr/>
        <p:txBody>
          <a:bodyPr/>
          <a:lstStyle/>
          <a:p>
            <a:r>
              <a:rPr lang="en-TM" dirty="0"/>
              <a:t>Assumptions and Risks</a:t>
            </a:r>
          </a:p>
        </p:txBody>
      </p:sp>
      <p:sp>
        <p:nvSpPr>
          <p:cNvPr id="3" name="Content Placeholder 2">
            <a:extLst>
              <a:ext uri="{FF2B5EF4-FFF2-40B4-BE49-F238E27FC236}">
                <a16:creationId xmlns:a16="http://schemas.microsoft.com/office/drawing/2014/main" id="{3829FB9A-FAB3-862A-AF19-CBFDF61940C2}"/>
              </a:ext>
            </a:extLst>
          </p:cNvPr>
          <p:cNvSpPr>
            <a:spLocks noGrp="1"/>
          </p:cNvSpPr>
          <p:nvPr>
            <p:ph idx="1"/>
          </p:nvPr>
        </p:nvSpPr>
        <p:spPr/>
        <p:txBody>
          <a:bodyPr/>
          <a:lstStyle/>
          <a:p>
            <a:r>
              <a:rPr lang="en-US" dirty="0"/>
              <a:t>- Both climate systems and EWS are in charge of key Ministries and departments (Min of Defense, Min of Environment and Agriculture, Min of Water, etc.)</a:t>
            </a:r>
          </a:p>
          <a:p>
            <a:r>
              <a:rPr lang="en-US" dirty="0"/>
              <a:t>- Technical equipment that will be supplied to both UZ and TM need to derive from similar resources, however there might be some complications receiving confirmation from both countries on certain equipment.</a:t>
            </a:r>
          </a:p>
          <a:p>
            <a:r>
              <a:rPr lang="en-US" dirty="0"/>
              <a:t>- Receiving permission to do an assessment of the borderline </a:t>
            </a:r>
            <a:r>
              <a:rPr lang="en-US" dirty="0" err="1"/>
              <a:t>hydroposts</a:t>
            </a:r>
            <a:r>
              <a:rPr lang="en-US" dirty="0"/>
              <a:t> might take more time than envisioned</a:t>
            </a:r>
          </a:p>
          <a:p>
            <a:r>
              <a:rPr lang="en-US" dirty="0"/>
              <a:t>- NAPs will come late affecting general coordination of actions</a:t>
            </a:r>
          </a:p>
          <a:p>
            <a:r>
              <a:rPr lang="en-US" dirty="0"/>
              <a:t>- </a:t>
            </a:r>
            <a:r>
              <a:rPr lang="en-US" dirty="0" err="1"/>
              <a:t>Qosh</a:t>
            </a:r>
            <a:r>
              <a:rPr lang="en-US" dirty="0"/>
              <a:t>-Tapa canal will call for an immediate action (a parallel mechanism might be established by states)</a:t>
            </a:r>
          </a:p>
          <a:p>
            <a:endParaRPr lang="en-TM" dirty="0"/>
          </a:p>
        </p:txBody>
      </p:sp>
    </p:spTree>
    <p:extLst>
      <p:ext uri="{BB962C8B-B14F-4D97-AF65-F5344CB8AC3E}">
        <p14:creationId xmlns:p14="http://schemas.microsoft.com/office/powerpoint/2010/main" val="357319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79ED5-7B0B-C164-B9AD-E7615686C776}"/>
              </a:ext>
            </a:extLst>
          </p:cNvPr>
          <p:cNvSpPr>
            <a:spLocks noGrp="1"/>
          </p:cNvSpPr>
          <p:nvPr>
            <p:ph type="title"/>
          </p:nvPr>
        </p:nvSpPr>
        <p:spPr/>
        <p:txBody>
          <a:bodyPr/>
          <a:lstStyle/>
          <a:p>
            <a:r>
              <a:rPr lang="en-TM" dirty="0"/>
              <a:t>Key Next steps</a:t>
            </a:r>
          </a:p>
        </p:txBody>
      </p:sp>
      <p:sp>
        <p:nvSpPr>
          <p:cNvPr id="3" name="Content Placeholder 2">
            <a:extLst>
              <a:ext uri="{FF2B5EF4-FFF2-40B4-BE49-F238E27FC236}">
                <a16:creationId xmlns:a16="http://schemas.microsoft.com/office/drawing/2014/main" id="{FE341147-2B4A-06B8-C6EF-2E9C4DFE503E}"/>
              </a:ext>
            </a:extLst>
          </p:cNvPr>
          <p:cNvSpPr>
            <a:spLocks noGrp="1"/>
          </p:cNvSpPr>
          <p:nvPr>
            <p:ph idx="1"/>
          </p:nvPr>
        </p:nvSpPr>
        <p:spPr/>
        <p:txBody>
          <a:bodyPr>
            <a:normAutofit/>
          </a:bodyPr>
          <a:lstStyle/>
          <a:p>
            <a:r>
              <a:rPr lang="en-US" dirty="0"/>
              <a:t>0. Concept Note to be prepared and submitted to the fund to </a:t>
            </a:r>
            <a:r>
              <a:rPr lang="en-US" dirty="0" err="1"/>
              <a:t>recieve</a:t>
            </a:r>
            <a:r>
              <a:rPr lang="en-US" dirty="0"/>
              <a:t> the PPG grant</a:t>
            </a:r>
          </a:p>
          <a:p>
            <a:r>
              <a:rPr lang="en-US" dirty="0">
                <a:solidFill>
                  <a:srgbClr val="1A1A1A"/>
                </a:solidFill>
                <a:effectLst/>
              </a:rPr>
              <a:t>1. we discuss with UNDP whether they will be interested to be a lead agency in charge of PPG </a:t>
            </a:r>
            <a:endParaRPr lang="en-US" dirty="0"/>
          </a:p>
          <a:p>
            <a:r>
              <a:rPr lang="en-US" dirty="0">
                <a:solidFill>
                  <a:srgbClr val="1A1A1A"/>
                </a:solidFill>
                <a:effectLst/>
              </a:rPr>
              <a:t>2. parallel to that </a:t>
            </a:r>
            <a:r>
              <a:rPr lang="en-US" b="1" dirty="0">
                <a:solidFill>
                  <a:srgbClr val="1A1A1A"/>
                </a:solidFill>
                <a:effectLst/>
              </a:rPr>
              <a:t>ICSD applies to NDC Partnership</a:t>
            </a:r>
            <a:r>
              <a:rPr lang="en-US" dirty="0">
                <a:solidFill>
                  <a:srgbClr val="1A1A1A"/>
                </a:solidFill>
                <a:effectLst/>
              </a:rPr>
              <a:t> and could be lead/partner organization to the project</a:t>
            </a:r>
            <a:endParaRPr lang="en-US" dirty="0"/>
          </a:p>
          <a:p>
            <a:r>
              <a:rPr lang="en-US" dirty="0"/>
              <a:t>3. On the basis of </a:t>
            </a:r>
            <a:r>
              <a:rPr lang="en-US" i="1" dirty="0"/>
              <a:t>Amu Darya BWO + Joint Agreement of UZ+TM Technical Group</a:t>
            </a:r>
            <a:r>
              <a:rPr lang="en-US" dirty="0"/>
              <a:t> we create a Joint Technical Working Group</a:t>
            </a:r>
          </a:p>
        </p:txBody>
      </p:sp>
    </p:spTree>
    <p:extLst>
      <p:ext uri="{BB962C8B-B14F-4D97-AF65-F5344CB8AC3E}">
        <p14:creationId xmlns:p14="http://schemas.microsoft.com/office/powerpoint/2010/main" val="326435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39BF-CF8D-849F-784D-85F24DB22255}"/>
              </a:ext>
            </a:extLst>
          </p:cNvPr>
          <p:cNvSpPr>
            <a:spLocks noGrp="1"/>
          </p:cNvSpPr>
          <p:nvPr>
            <p:ph type="title"/>
          </p:nvPr>
        </p:nvSpPr>
        <p:spPr>
          <a:xfrm>
            <a:off x="1024128" y="585216"/>
            <a:ext cx="6066818" cy="1499616"/>
          </a:xfrm>
        </p:spPr>
        <p:txBody>
          <a:bodyPr>
            <a:normAutofit/>
          </a:bodyPr>
          <a:lstStyle/>
          <a:p>
            <a:r>
              <a:rPr lang="en-TM" dirty="0"/>
              <a:t>Financial investment </a:t>
            </a:r>
          </a:p>
        </p:txBody>
      </p:sp>
      <p:sp>
        <p:nvSpPr>
          <p:cNvPr id="3" name="Content Placeholder 2">
            <a:extLst>
              <a:ext uri="{FF2B5EF4-FFF2-40B4-BE49-F238E27FC236}">
                <a16:creationId xmlns:a16="http://schemas.microsoft.com/office/drawing/2014/main" id="{A68FB90A-50A8-0063-FC13-1DC18EA558CE}"/>
              </a:ext>
            </a:extLst>
          </p:cNvPr>
          <p:cNvSpPr>
            <a:spLocks noGrp="1"/>
          </p:cNvSpPr>
          <p:nvPr>
            <p:ph idx="1"/>
          </p:nvPr>
        </p:nvSpPr>
        <p:spPr>
          <a:xfrm>
            <a:off x="1024128" y="2286000"/>
            <a:ext cx="6066818" cy="4023360"/>
          </a:xfrm>
        </p:spPr>
        <p:txBody>
          <a:bodyPr>
            <a:normAutofit/>
          </a:bodyPr>
          <a:lstStyle/>
          <a:p>
            <a:r>
              <a:rPr lang="en-US"/>
              <a:t>Adaptation Fund providing with 14 </a:t>
            </a:r>
            <a:r>
              <a:rPr lang="en-US" err="1"/>
              <a:t>mln</a:t>
            </a:r>
            <a:r>
              <a:rPr lang="en-US"/>
              <a:t> USD + 100,000 PFG</a:t>
            </a:r>
          </a:p>
          <a:p>
            <a:r>
              <a:rPr lang="en-US"/>
              <a:t>GCF - supporting Climate Information and EWS </a:t>
            </a:r>
          </a:p>
          <a:p>
            <a:r>
              <a:rPr lang="en-US"/>
              <a:t>NDC Partnership for pooled funding on conducting high-level events in DRR preparedness, etc. </a:t>
            </a:r>
          </a:p>
          <a:p>
            <a:endParaRPr lang="en-TM"/>
          </a:p>
        </p:txBody>
      </p:sp>
      <p:pic>
        <p:nvPicPr>
          <p:cNvPr id="5" name="Picture 4" descr="Graph on document with pen">
            <a:extLst>
              <a:ext uri="{FF2B5EF4-FFF2-40B4-BE49-F238E27FC236}">
                <a16:creationId xmlns:a16="http://schemas.microsoft.com/office/drawing/2014/main" id="{97ED7078-2465-992F-C88E-8733955A0520}"/>
              </a:ext>
            </a:extLst>
          </p:cNvPr>
          <p:cNvPicPr>
            <a:picLocks noChangeAspect="1"/>
          </p:cNvPicPr>
          <p:nvPr/>
        </p:nvPicPr>
        <p:blipFill rotWithShape="1">
          <a:blip r:embed="rId2"/>
          <a:srcRect l="34281" r="20559" b="-1"/>
          <a:stretch/>
        </p:blipFill>
        <p:spPr>
          <a:xfrm>
            <a:off x="7552266" y="10"/>
            <a:ext cx="4639733" cy="6857990"/>
          </a:xfrm>
          <a:prstGeom prst="rect">
            <a:avLst/>
          </a:prstGeom>
        </p:spPr>
      </p:pic>
    </p:spTree>
    <p:extLst>
      <p:ext uri="{BB962C8B-B14F-4D97-AF65-F5344CB8AC3E}">
        <p14:creationId xmlns:p14="http://schemas.microsoft.com/office/powerpoint/2010/main" val="94573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B2CBB-0DA2-D38A-DA78-A58E292A6301}"/>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kern="1200" cap="all" spc="200" baseline="0" dirty="0">
                <a:solidFill>
                  <a:schemeClr val="tx1">
                    <a:lumMod val="95000"/>
                    <a:lumOff val="5000"/>
                  </a:schemeClr>
                </a:solidFill>
                <a:latin typeface="+mj-lt"/>
                <a:ea typeface="+mj-ea"/>
                <a:cs typeface="+mj-cs"/>
              </a:rPr>
              <a:t>Potential project  structure</a:t>
            </a:r>
          </a:p>
        </p:txBody>
      </p:sp>
      <p:cxnSp>
        <p:nvCxnSpPr>
          <p:cNvPr id="18" name="Straight Connector 17">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BA61732-34F0-AB39-AAEE-93E80EFD653C}"/>
              </a:ext>
            </a:extLst>
          </p:cNvPr>
          <p:cNvPicPr>
            <a:picLocks noChangeAspect="1"/>
          </p:cNvPicPr>
          <p:nvPr/>
        </p:nvPicPr>
        <p:blipFill>
          <a:blip r:embed="rId2"/>
          <a:stretch>
            <a:fillRect/>
          </a:stretch>
        </p:blipFill>
        <p:spPr>
          <a:xfrm>
            <a:off x="4251160" y="1042740"/>
            <a:ext cx="7701886" cy="4775168"/>
          </a:xfrm>
          <a:prstGeom prst="rect">
            <a:avLst/>
          </a:prstGeom>
        </p:spPr>
      </p:pic>
    </p:spTree>
    <p:extLst>
      <p:ext uri="{BB962C8B-B14F-4D97-AF65-F5344CB8AC3E}">
        <p14:creationId xmlns:p14="http://schemas.microsoft.com/office/powerpoint/2010/main" val="40803456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E8061C42348A43A49AC68F6AE31DF1" ma:contentTypeVersion="12" ma:contentTypeDescription="Create a new document." ma:contentTypeScope="" ma:versionID="bc594a87212e3df750bcab442a0d702a">
  <xsd:schema xmlns:xsd="http://www.w3.org/2001/XMLSchema" xmlns:xs="http://www.w3.org/2001/XMLSchema" xmlns:p="http://schemas.microsoft.com/office/2006/metadata/properties" xmlns:ns2="161d9219-cafc-467f-9f37-e740a91d7c4b" xmlns:ns3="59b5a895-6ccf-4756-b49a-1c32209933ff" targetNamespace="http://schemas.microsoft.com/office/2006/metadata/properties" ma:root="true" ma:fieldsID="c81076b33acc4f4d82cd36d60557b8e2" ns2:_="" ns3:_="">
    <xsd:import namespace="161d9219-cafc-467f-9f37-e740a91d7c4b"/>
    <xsd:import namespace="59b5a895-6ccf-4756-b49a-1c32209933f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DateTaken" minOccurs="0"/>
                <xsd:element ref="ns3:MediaServiceObjectDetectorVersion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1d9219-cafc-467f-9f37-e740a91d7c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b5a895-6ccf-4756-b49a-1c32209933f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d8c265a-5436-43a7-80c1-713d2827ffde"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C95ACC-F6FE-4C4D-88EF-B143559DBCBF}"/>
</file>

<file path=customXml/itemProps2.xml><?xml version="1.0" encoding="utf-8"?>
<ds:datastoreItem xmlns:ds="http://schemas.openxmlformats.org/officeDocument/2006/customXml" ds:itemID="{0A2537FB-2CA9-42F4-AB02-F05FDB459DE5}"/>
</file>

<file path=docProps/app.xml><?xml version="1.0" encoding="utf-8"?>
<Properties xmlns="http://schemas.openxmlformats.org/officeDocument/2006/extended-properties" xmlns:vt="http://schemas.openxmlformats.org/officeDocument/2006/docPropsVTypes">
  <Template>{3BEF108F-E0AC-A240-90CD-F1DAA9129B8D}tf10001061</Template>
  <TotalTime>31</TotalTime>
  <Words>536</Words>
  <Application>Microsoft Macintosh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Courier New</vt:lpstr>
      <vt:lpstr>Tw Cen MT</vt:lpstr>
      <vt:lpstr>Tw Cen MT Condensed</vt:lpstr>
      <vt:lpstr>Wingdings</vt:lpstr>
      <vt:lpstr>Wingdings 3</vt:lpstr>
      <vt:lpstr>Integral</vt:lpstr>
      <vt:lpstr>Early Warning Systems and DRR</vt:lpstr>
      <vt:lpstr>Problem statement</vt:lpstr>
      <vt:lpstr>Context and baseline</vt:lpstr>
      <vt:lpstr>PowerPoint Presentation</vt:lpstr>
      <vt:lpstr>Agencies</vt:lpstr>
      <vt:lpstr>Assumptions and Risks</vt:lpstr>
      <vt:lpstr>Key Next steps</vt:lpstr>
      <vt:lpstr>Financial investment </vt:lpstr>
      <vt:lpstr>Potential project  structure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Warning Systems and DRR</dc:title>
  <dc:creator>Nataliya Chemayeva</dc:creator>
  <cp:lastModifiedBy>Nataliya Chemayeva</cp:lastModifiedBy>
  <cp:revision>1</cp:revision>
  <dcterms:created xsi:type="dcterms:W3CDTF">2023-07-06T10:10:33Z</dcterms:created>
  <dcterms:modified xsi:type="dcterms:W3CDTF">2023-07-06T10:42:00Z</dcterms:modified>
</cp:coreProperties>
</file>