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27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0" r:id="rId1"/>
  </p:sldMasterIdLst>
  <p:notesMasterIdLst>
    <p:notesMasterId r:id="rId19"/>
  </p:notesMasterIdLst>
  <p:sldIdLst>
    <p:sldId id="256" r:id="rId2"/>
    <p:sldId id="3039" r:id="rId3"/>
    <p:sldId id="257" r:id="rId4"/>
    <p:sldId id="14108" r:id="rId5"/>
    <p:sldId id="13998" r:id="rId6"/>
    <p:sldId id="14113" r:id="rId7"/>
    <p:sldId id="14109" r:id="rId8"/>
    <p:sldId id="325" r:id="rId9"/>
    <p:sldId id="14116" r:id="rId10"/>
    <p:sldId id="331" r:id="rId11"/>
    <p:sldId id="14110" r:id="rId12"/>
    <p:sldId id="14003" r:id="rId13"/>
    <p:sldId id="413" r:id="rId14"/>
    <p:sldId id="14112" r:id="rId15"/>
    <p:sldId id="14111" r:id="rId16"/>
    <p:sldId id="14119" r:id="rId17"/>
    <p:sldId id="286" r:id="rId18"/>
  </p:sldIdLst>
  <p:sldSz cx="12192000" cy="6858000"/>
  <p:notesSz cx="6858000" cy="9144000"/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747775"/>
          </p15:clr>
        </p15:guide>
        <p15:guide id="2" pos="5586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9" autoAdjust="0"/>
    <p:restoredTop sz="91193" autoAdjust="0"/>
  </p:normalViewPr>
  <p:slideViewPr>
    <p:cSldViewPr snapToGrid="0" showGuides="1">
      <p:cViewPr varScale="1">
        <p:scale>
          <a:sx n="67" d="100"/>
          <a:sy n="67" d="100"/>
        </p:scale>
        <p:origin x="75" y="435"/>
      </p:cViewPr>
      <p:guideLst>
        <p:guide orient="horz" pos="1593"/>
        <p:guide pos="55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E32E0-8F28-407E-84AD-EB95E8B5551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E32E0-8F28-407E-84AD-EB95E8B5551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4F658-10D7-48A4-97E5-AE6D2AC842E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E32E0-8F28-407E-84AD-EB95E8B5551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156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E32E0-8F28-407E-84AD-EB95E8B5551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945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E32E0-8F28-407E-84AD-EB95E8B5551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624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E32E0-8F28-407E-84AD-EB95E8B5551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41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Urban-scale mitigation action can have cascading effects across </a:t>
            </a:r>
            <a:r>
              <a:rPr lang="en-US" altLang="zh-CN" sz="12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multiple sectors of energy, buildings, transportation, and land use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as well as </a:t>
            </a:r>
            <a:r>
              <a:rPr lang="en-US" altLang="zh-CN" sz="12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regional, national, and global impacts 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through supply chains, resource flows, and institution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E32E0-8F28-407E-84AD-EB95E8B5551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74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Concrete and steel have substantial embodied carbon emissions with minimal carbon storage capacities, while timber stores a considerable quantity of carbon with a relatively small ratio of carbon emissions-to-material volume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E32E0-8F28-407E-84AD-EB95E8B5551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696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E32E0-8F28-407E-84AD-EB95E8B5551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829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100000"/>
              </a:lnSpc>
              <a:defRPr sz="12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200" b="0" i="0" u="none" strike="noStrike" dirty="0" err="1">
                <a:solidFill>
                  <a:srgbClr val="000000"/>
                </a:solidFill>
                <a:latin typeface="等线" panose="02010600030101010101" charset="-122"/>
              </a:rPr>
              <a:t>单击此处添加文本</a:t>
            </a:r>
            <a:endParaRPr lang="en-US" sz="1200" b="0" i="0" u="none" strike="noStrike" dirty="0">
              <a:solidFill>
                <a:srgbClr val="000000"/>
              </a:solidFill>
              <a:latin typeface="等线" panose="02010600030101010101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100000"/>
              </a:lnSpc>
              <a:defRPr sz="12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GB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copper indium gallium selenide</a:t>
            </a:r>
            <a:endParaRPr lang="en-US" sz="1200" b="0" i="0" u="none" strike="noStrike" dirty="0">
              <a:solidFill>
                <a:srgbClr val="000000"/>
              </a:solidFill>
              <a:latin typeface="等线" panose="02010600030101010101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935498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100000"/>
              </a:lnSpc>
              <a:defRPr sz="12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000000"/>
                </a:solidFill>
                <a:latin typeface="等线" panose="02010600030101010101" charset="-122"/>
              </a:rPr>
              <a:t>单击此处添加文本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834064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E32E0-8F28-407E-84AD-EB95E8B5551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668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112572"/>
            <a:ext cx="12192000" cy="1745428"/>
            <a:chOff x="0" y="5112572"/>
            <a:chExt cx="12192000" cy="1745428"/>
          </a:xfrm>
        </p:grpSpPr>
        <p:sp>
          <p:nvSpPr>
            <p:cNvPr id="3" name="AutoShape 3"/>
            <p:cNvSpPr/>
            <p:nvPr/>
          </p:nvSpPr>
          <p:spPr>
            <a:xfrm>
              <a:off x="0" y="6235700"/>
              <a:ext cx="12192000" cy="622300"/>
            </a:xfrm>
            <a:prstGeom prst="rect">
              <a:avLst/>
            </a:prstGeom>
            <a:gradFill>
              <a:gsLst>
                <a:gs pos="0">
                  <a:srgbClr val="008FD7">
                    <a:alpha val="100000"/>
                  </a:srgbClr>
                </a:gs>
                <a:gs pos="100000">
                  <a:srgbClr val="009B4C">
                    <a:alpha val="100000"/>
                  </a:srgbClr>
                </a:gs>
              </a:gsLst>
              <a:lin ang="0"/>
            </a:gradFill>
            <a:ln w="9525" cap="flat">
              <a:noFill/>
              <a:prstDash val="solid"/>
            </a:ln>
          </p:spPr>
          <p:txBody>
            <a:bodyPr lIns="95250" tIns="47625" rIns="95250" bIns="47625" rtlCol="0" anchor="ctr">
              <a:noAutofit/>
            </a:bodyPr>
            <a:lstStyle/>
            <a:p>
              <a:pPr algn="ctr">
                <a:defRPr/>
              </a:pPr>
              <a:endParaRPr/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5112572"/>
              <a:ext cx="12192000" cy="1112242"/>
            </a:xfrm>
            <a:prstGeom prst="rect">
              <a:avLst/>
            </a:prstGeom>
            <a:ln w="9525">
              <a:noFill/>
              <a:prstDash val="solid"/>
            </a:ln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801" y="95250"/>
            <a:ext cx="4457700" cy="836477"/>
          </a:xfrm>
          <a:prstGeom prst="rect">
            <a:avLst/>
          </a:prstGeom>
          <a:ln w="9525">
            <a:noFill/>
            <a:prstDash val="solid"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63600" y="838200"/>
            <a:ext cx="673100" cy="88900"/>
          </a:xfrm>
          <a:prstGeom prst="rect">
            <a:avLst/>
          </a:prstGeom>
          <a:gradFill>
            <a:gsLst>
              <a:gs pos="2999">
                <a:srgbClr val="008FD7">
                  <a:alpha val="100000"/>
                </a:srgbClr>
              </a:gs>
              <a:gs pos="100000">
                <a:srgbClr val="009B4C">
                  <a:alpha val="100000"/>
                </a:srgbClr>
              </a:gs>
            </a:gsLst>
            <a:lin ang="0"/>
          </a:gradFill>
          <a:ln w="9525" cap="flat">
            <a:noFill/>
            <a:prstDash val="solid"/>
          </a:ln>
        </p:spPr>
        <p:txBody>
          <a:bodyPr lIns="95250" tIns="47625" rIns="95250" bIns="47625" rtlCol="0" anchor="ctr">
            <a:noAutofit/>
          </a:bodyPr>
          <a:lstStyle/>
          <a:p>
            <a:pPr algn="ctr">
              <a:defRPr/>
            </a:pPr>
            <a:endParaRPr/>
          </a:p>
        </p:txBody>
      </p:sp>
      <p:cxnSp>
        <p:nvCxnSpPr>
          <p:cNvPr id="3" name="Connector 3"/>
          <p:cNvCxnSpPr/>
          <p:nvPr/>
        </p:nvCxnSpPr>
        <p:spPr>
          <a:xfrm rot="-2700000">
            <a:off x="3097133" y="-2878217"/>
            <a:ext cx="7534435" cy="7534435"/>
          </a:xfrm>
          <a:prstGeom prst="line">
            <a:avLst/>
          </a:prstGeom>
          <a:noFill/>
          <a:ln w="9525" cap="flat">
            <a:gradFill>
              <a:gsLst>
                <a:gs pos="0">
                  <a:srgbClr val="0090B5">
                    <a:alpha val="100000"/>
                  </a:srgbClr>
                </a:gs>
                <a:gs pos="100000">
                  <a:srgbClr val="009B4C">
                    <a:alpha val="100000"/>
                  </a:srgbClr>
                </a:gs>
              </a:gsLst>
              <a:lin ang="0"/>
            </a:gradFill>
            <a:prstDash val="solid"/>
            <a:headEnd type="none" w="med" len="med"/>
            <a:tailEnd type="none" w="med" len="med"/>
          </a:ln>
        </p:spPr>
      </p:cxnSp>
      <p:sp>
        <p:nvSpPr>
          <p:cNvPr id="4" name="AutoShape 4"/>
          <p:cNvSpPr>
            <a:spLocks noGrp="1"/>
          </p:cNvSpPr>
          <p:nvPr>
            <p:ph type="body" sz="quarter" idx="1" hasCustomPrompt="1"/>
          </p:nvPr>
        </p:nvSpPr>
        <p:spPr>
          <a:xfrm>
            <a:off x="9210162" y="6247809"/>
            <a:ext cx="2743200" cy="365125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95250" tIns="47625" rIns="95250" bIns="47625" anchor="t">
            <a:noAutofit/>
          </a:bodyPr>
          <a:lstStyle>
            <a:lvl1pPr algn="r">
              <a:lnSpc>
                <a:spcPct val="100000"/>
              </a:lnSpc>
              <a:defRPr sz="1800" b="0" i="0" u="none" strike="noStrike" spc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</a:defRPr>
            </a:lvl1pPr>
          </a:lstStyle>
          <a:p>
            <a:pPr indent="0" algn="r">
              <a:lnSpc>
                <a:spcPct val="100000"/>
              </a:lnSpc>
            </a:pPr>
            <a:r>
              <a:rPr lang="en-US" sz="1800" b="0" i="0" u="none" strike="noStrike">
                <a:solidFill>
                  <a:srgbClr val="000000"/>
                </a:solidFill>
                <a:latin typeface="等线" panose="02010600030101010101" charset="-122"/>
              </a:rPr>
              <a:t>‹#›</a:t>
            </a:r>
          </a:p>
        </p:txBody>
      </p:sp>
      <p:cxnSp>
        <p:nvCxnSpPr>
          <p:cNvPr id="5" name="Connector 5"/>
          <p:cNvCxnSpPr/>
          <p:nvPr/>
        </p:nvCxnSpPr>
        <p:spPr>
          <a:xfrm rot="-8100000" flipV="1">
            <a:off x="2375824" y="-2706292"/>
            <a:ext cx="6913300" cy="6913300"/>
          </a:xfrm>
          <a:prstGeom prst="line">
            <a:avLst/>
          </a:prstGeom>
          <a:noFill/>
          <a:ln w="9525" cap="flat">
            <a:solidFill>
              <a:srgbClr val="FFFF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6900" y="152400"/>
            <a:ext cx="1176932" cy="647910"/>
          </a:xfrm>
          <a:prstGeom prst="rect">
            <a:avLst/>
          </a:prstGeom>
          <a:ln w="9525">
            <a:noFill/>
            <a:prstDash val="solid"/>
          </a:ln>
        </p:spPr>
      </p:pic>
      <p:sp>
        <p:nvSpPr>
          <p:cNvPr id="7" name="AutoShape 7"/>
          <p:cNvSpPr/>
          <p:nvPr/>
        </p:nvSpPr>
        <p:spPr>
          <a:xfrm>
            <a:off x="33867" y="796522"/>
            <a:ext cx="12158133" cy="613834"/>
          </a:xfrm>
          <a:prstGeom prst="rect">
            <a:avLst/>
          </a:prstGeom>
          <a:solidFill>
            <a:srgbClr val="FFFFFF">
              <a:alpha val="100000"/>
            </a:srgbClr>
          </a:solidFill>
          <a:ln w="9525" cap="flat">
            <a:solidFill>
              <a:srgbClr val="FFFFFF">
                <a:alpha val="100000"/>
              </a:srgbClr>
            </a:solidFill>
            <a:prstDash val="solid"/>
          </a:ln>
        </p:spPr>
        <p:txBody>
          <a:bodyPr lIns="95250" tIns="47625" rIns="95250" bIns="47625" rtlCol="0" anchor="ctr">
            <a:noAutofit/>
          </a:bodyPr>
          <a:lstStyle/>
          <a:p>
            <a:pPr algn="ctr">
              <a:defRPr/>
            </a:pPr>
            <a:endParaRPr/>
          </a:p>
        </p:txBody>
      </p:sp>
      <p:sp>
        <p:nvSpPr>
          <p:cNvPr id="8" name="AutoShape 8"/>
          <p:cNvSpPr/>
          <p:nvPr/>
        </p:nvSpPr>
        <p:spPr>
          <a:xfrm>
            <a:off x="0" y="823"/>
            <a:ext cx="12192000" cy="85725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8FD7">
                  <a:alpha val="100000"/>
                </a:srgbClr>
              </a:gs>
              <a:gs pos="100000">
                <a:srgbClr val="009B4C">
                  <a:alpha val="100000"/>
                </a:srgbClr>
              </a:gs>
            </a:gsLst>
            <a:lin ang="0"/>
          </a:gradFill>
          <a:ln w="9525" cap="flat">
            <a:noFill/>
            <a:prstDash val="solid"/>
          </a:ln>
        </p:spPr>
        <p:txBody>
          <a:bodyPr lIns="95250" tIns="47625" rIns="95250" bIns="47625" rtlCol="0" anchor="ctr">
            <a:noAutofit/>
          </a:bodyPr>
          <a:lstStyle/>
          <a:p>
            <a:pPr algn="ctr">
              <a:defRPr/>
            </a:pPr>
            <a:endParaRPr/>
          </a:p>
        </p:txBody>
      </p:sp>
      <p:cxnSp>
        <p:nvCxnSpPr>
          <p:cNvPr id="9" name="Connector 9"/>
          <p:cNvCxnSpPr/>
          <p:nvPr/>
        </p:nvCxnSpPr>
        <p:spPr>
          <a:xfrm rot="-8100000" flipV="1">
            <a:off x="2375824" y="-2705469"/>
            <a:ext cx="6913300" cy="6913300"/>
          </a:xfrm>
          <a:prstGeom prst="line">
            <a:avLst/>
          </a:prstGeom>
          <a:noFill/>
          <a:ln w="9525" cap="flat">
            <a:solidFill>
              <a:srgbClr val="FFFF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6900" y="153223"/>
            <a:ext cx="1176932" cy="647910"/>
          </a:xfrm>
          <a:prstGeom prst="rect">
            <a:avLst/>
          </a:prstGeom>
          <a:ln w="9525">
            <a:noFill/>
            <a:prstDash val="solid"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5758" y="-153059"/>
            <a:ext cx="1076822" cy="7011059"/>
            <a:chOff x="-165758" y="-153059"/>
            <a:chExt cx="1076822" cy="701105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5400000">
              <a:off x="-1515112" y="1362053"/>
              <a:ext cx="3941288" cy="911064"/>
            </a:xfrm>
            <a:prstGeom prst="rect">
              <a:avLst/>
            </a:prstGeom>
            <a:ln w="9525">
              <a:noFill/>
              <a:prstDash val="solid"/>
            </a:ln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3958" t="24308"/>
            <a:stretch>
              <a:fillRect/>
            </a:stretch>
          </p:blipFill>
          <p:spPr>
            <a:xfrm rot="5400000">
              <a:off x="-1331166" y="4848408"/>
              <a:ext cx="3175000" cy="844184"/>
            </a:xfrm>
            <a:prstGeom prst="rect">
              <a:avLst/>
            </a:prstGeom>
            <a:ln w="9525">
              <a:noFill/>
              <a:prstDash val="solid"/>
            </a:ln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03542" y="271860"/>
            <a:ext cx="1651005" cy="908891"/>
          </a:xfrm>
          <a:prstGeom prst="rect">
            <a:avLst/>
          </a:prstGeom>
          <a:ln w="9525">
            <a:noFill/>
            <a:prstDash val="solid"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408"/>
          <a:stretch>
            <a:fillRect/>
          </a:stretch>
        </p:blipFill>
        <p:spPr>
          <a:xfrm>
            <a:off x="-29029" y="5742711"/>
            <a:ext cx="9382580" cy="1115289"/>
          </a:xfrm>
          <a:prstGeom prst="rect">
            <a:avLst/>
          </a:prstGeom>
          <a:ln w="9525">
            <a:noFill/>
            <a:prstDash val="solid"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29900" y="5996069"/>
            <a:ext cx="1319898" cy="726614"/>
          </a:xfrm>
          <a:prstGeom prst="rect">
            <a:avLst/>
          </a:prstGeom>
          <a:ln w="9525">
            <a:noFill/>
            <a:prstDash val="solid"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3408"/>
          <a:stretch>
            <a:fillRect/>
          </a:stretch>
        </p:blipFill>
        <p:spPr>
          <a:xfrm>
            <a:off x="-29030" y="5742711"/>
            <a:ext cx="10557329" cy="1115289"/>
          </a:xfrm>
          <a:prstGeom prst="rect">
            <a:avLst/>
          </a:prstGeom>
          <a:ln w="9525">
            <a:noFill/>
            <a:prstDash val="solid"/>
          </a:ln>
        </p:spPr>
      </p:pic>
      <p:sp>
        <p:nvSpPr>
          <p:cNvPr id="4" name="AutoShape 4"/>
          <p:cNvSpPr/>
          <p:nvPr/>
        </p:nvSpPr>
        <p:spPr>
          <a:xfrm>
            <a:off x="863600" y="838200"/>
            <a:ext cx="673100" cy="88900"/>
          </a:xfrm>
          <a:prstGeom prst="rect">
            <a:avLst/>
          </a:prstGeom>
          <a:gradFill>
            <a:gsLst>
              <a:gs pos="2999">
                <a:srgbClr val="008FD7">
                  <a:alpha val="100000"/>
                </a:srgbClr>
              </a:gs>
              <a:gs pos="100000">
                <a:srgbClr val="009B4C">
                  <a:alpha val="100000"/>
                </a:srgbClr>
              </a:gs>
            </a:gsLst>
            <a:lin ang="0"/>
          </a:gradFill>
          <a:ln w="9525" cap="flat">
            <a:noFill/>
            <a:prstDash val="solid"/>
          </a:ln>
        </p:spPr>
        <p:txBody>
          <a:bodyPr lIns="95250" tIns="47625" rIns="95250" bIns="47625" rtlCol="0" anchor="ctr">
            <a:noAutofit/>
          </a:bodyPr>
          <a:lstStyle/>
          <a:p>
            <a:pPr algn="ctr">
              <a:defRPr/>
            </a:pPr>
            <a:endParaRPr/>
          </a:p>
        </p:txBody>
      </p:sp>
      <p:cxnSp>
        <p:nvCxnSpPr>
          <p:cNvPr id="5" name="Connector 5"/>
          <p:cNvCxnSpPr/>
          <p:nvPr/>
        </p:nvCxnSpPr>
        <p:spPr>
          <a:xfrm rot="-2700000">
            <a:off x="3097133" y="-2878217"/>
            <a:ext cx="7534435" cy="7534435"/>
          </a:xfrm>
          <a:prstGeom prst="line">
            <a:avLst/>
          </a:prstGeom>
          <a:noFill/>
          <a:ln w="9525" cap="flat">
            <a:gradFill>
              <a:gsLst>
                <a:gs pos="0">
                  <a:srgbClr val="0090B5">
                    <a:alpha val="100000"/>
                  </a:srgbClr>
                </a:gs>
                <a:gs pos="100000">
                  <a:srgbClr val="009B4C">
                    <a:alpha val="100000"/>
                  </a:srgbClr>
                </a:gs>
              </a:gsLst>
              <a:lin ang="0"/>
            </a:gradFill>
            <a:prstDash val="solid"/>
            <a:headEnd type="none" w="med" len="med"/>
            <a:tailEnd type="none" w="med" len="med"/>
          </a:ln>
        </p:spPr>
      </p:cxnSp>
      <p:sp>
        <p:nvSpPr>
          <p:cNvPr id="6" name="AutoShape 6"/>
          <p:cNvSpPr>
            <a:spLocks noGrp="1"/>
          </p:cNvSpPr>
          <p:nvPr>
            <p:ph type="body" sz="quarter" idx="2" hasCustomPrompt="1"/>
          </p:nvPr>
        </p:nvSpPr>
        <p:spPr>
          <a:xfrm>
            <a:off x="9210162" y="6247809"/>
            <a:ext cx="2743200" cy="365125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95250" tIns="47625" rIns="95250" bIns="47625" anchor="t">
            <a:noAutofit/>
          </a:bodyPr>
          <a:lstStyle>
            <a:lvl1pPr algn="r">
              <a:lnSpc>
                <a:spcPct val="100000"/>
              </a:lnSpc>
              <a:defRPr sz="1800" b="0" i="0" u="none" strike="noStrike" spc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</a:defRPr>
            </a:lvl1pPr>
          </a:lstStyle>
          <a:p>
            <a:pPr indent="0" algn="r">
              <a:lnSpc>
                <a:spcPct val="100000"/>
              </a:lnSpc>
            </a:pPr>
            <a:r>
              <a:rPr lang="en-US" sz="1800" b="0" i="0" u="none" strike="noStrike">
                <a:solidFill>
                  <a:srgbClr val="000000"/>
                </a:solidFill>
                <a:latin typeface="等线" panose="02010600030101010101" charset="-122"/>
              </a:rPr>
              <a:t>‹#›</a:t>
            </a:r>
          </a:p>
        </p:txBody>
      </p:sp>
      <p:cxnSp>
        <p:nvCxnSpPr>
          <p:cNvPr id="7" name="Connector 7"/>
          <p:cNvCxnSpPr/>
          <p:nvPr/>
        </p:nvCxnSpPr>
        <p:spPr>
          <a:xfrm rot="-8100000" flipV="1">
            <a:off x="2375824" y="-2706292"/>
            <a:ext cx="6913300" cy="6913300"/>
          </a:xfrm>
          <a:prstGeom prst="line">
            <a:avLst/>
          </a:prstGeom>
          <a:noFill/>
          <a:ln w="9525" cap="flat">
            <a:solidFill>
              <a:srgbClr val="FFFF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56900" y="152400"/>
            <a:ext cx="1176932" cy="647910"/>
          </a:xfrm>
          <a:prstGeom prst="rect">
            <a:avLst/>
          </a:prstGeom>
          <a:ln w="9525">
            <a:noFill/>
            <a:prstDash val="solid"/>
          </a:ln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404599" y="6213667"/>
            <a:ext cx="2787401" cy="644333"/>
          </a:xfrm>
          <a:prstGeom prst="rect">
            <a:avLst/>
          </a:prstGeom>
          <a:ln w="9525">
            <a:noFill/>
            <a:prstDash val="solid"/>
          </a:ln>
        </p:spPr>
      </p:pic>
      <p:sp>
        <p:nvSpPr>
          <p:cNvPr id="10" name="AutoShape 10"/>
          <p:cNvSpPr/>
          <p:nvPr/>
        </p:nvSpPr>
        <p:spPr>
          <a:xfrm>
            <a:off x="33867" y="796522"/>
            <a:ext cx="12158133" cy="613834"/>
          </a:xfrm>
          <a:prstGeom prst="rect">
            <a:avLst/>
          </a:prstGeom>
          <a:solidFill>
            <a:srgbClr val="FFFFFF">
              <a:alpha val="100000"/>
            </a:srgbClr>
          </a:solidFill>
          <a:ln w="9525" cap="flat">
            <a:solidFill>
              <a:srgbClr val="FFFFFF">
                <a:alpha val="100000"/>
              </a:srgbClr>
            </a:solidFill>
            <a:prstDash val="solid"/>
          </a:ln>
        </p:spPr>
        <p:txBody>
          <a:bodyPr lIns="95250" tIns="47625" rIns="95250" bIns="47625" rtlCol="0" anchor="ctr">
            <a:noAutofit/>
          </a:bodyPr>
          <a:lstStyle/>
          <a:p>
            <a:pPr algn="ctr">
              <a:defRPr/>
            </a:pPr>
            <a:endParaRPr/>
          </a:p>
        </p:txBody>
      </p:sp>
      <p:sp>
        <p:nvSpPr>
          <p:cNvPr id="11" name="AutoShape 11"/>
          <p:cNvSpPr/>
          <p:nvPr/>
        </p:nvSpPr>
        <p:spPr>
          <a:xfrm>
            <a:off x="0" y="823"/>
            <a:ext cx="12192000" cy="85725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8FD7">
                  <a:alpha val="100000"/>
                </a:srgbClr>
              </a:gs>
              <a:gs pos="100000">
                <a:srgbClr val="009B4C">
                  <a:alpha val="100000"/>
                </a:srgbClr>
              </a:gs>
            </a:gsLst>
            <a:lin ang="0"/>
          </a:gradFill>
          <a:ln w="9525" cap="flat">
            <a:noFill/>
            <a:prstDash val="solid"/>
          </a:ln>
        </p:spPr>
        <p:txBody>
          <a:bodyPr lIns="95250" tIns="47625" rIns="95250" bIns="47625" rtlCol="0" anchor="ctr">
            <a:noAutofit/>
          </a:bodyPr>
          <a:lstStyle/>
          <a:p>
            <a:pPr algn="ctr">
              <a:defRPr/>
            </a:pPr>
            <a:endParaRPr/>
          </a:p>
        </p:txBody>
      </p:sp>
      <p:cxnSp>
        <p:nvCxnSpPr>
          <p:cNvPr id="12" name="Connector 12"/>
          <p:cNvCxnSpPr/>
          <p:nvPr/>
        </p:nvCxnSpPr>
        <p:spPr>
          <a:xfrm rot="-8100000" flipV="1">
            <a:off x="2375824" y="-2705469"/>
            <a:ext cx="6913300" cy="6913300"/>
          </a:xfrm>
          <a:prstGeom prst="line">
            <a:avLst/>
          </a:prstGeom>
          <a:noFill/>
          <a:ln w="9525" cap="flat">
            <a:solidFill>
              <a:srgbClr val="FFFF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56900" y="153223"/>
            <a:ext cx="1176932" cy="647910"/>
          </a:xfrm>
          <a:prstGeom prst="rect">
            <a:avLst/>
          </a:prstGeom>
          <a:ln w="9525">
            <a:noFill/>
            <a:prstDash val="solid"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3408" t="27618" b="20156"/>
          <a:stretch>
            <a:fillRect/>
          </a:stretch>
        </p:blipFill>
        <p:spPr>
          <a:xfrm>
            <a:off x="-928959" y="5969000"/>
            <a:ext cx="13120959" cy="723900"/>
          </a:xfrm>
          <a:prstGeom prst="rect">
            <a:avLst/>
          </a:prstGeom>
          <a:ln w="9525">
            <a:noFill/>
            <a:prstDash val="solid"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85725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8FD7">
                  <a:alpha val="100000"/>
                </a:srgbClr>
              </a:gs>
              <a:gs pos="100000">
                <a:srgbClr val="009B4C">
                  <a:alpha val="100000"/>
                </a:srgbClr>
              </a:gs>
            </a:gsLst>
            <a:lin ang="0"/>
          </a:gradFill>
          <a:ln w="9525" cap="flat">
            <a:noFill/>
            <a:prstDash val="solid"/>
          </a:ln>
        </p:spPr>
        <p:txBody>
          <a:bodyPr lIns="95250" tIns="47625" rIns="95250" bIns="47625" rtlCol="0" anchor="ctr">
            <a:noAutofit/>
          </a:bodyPr>
          <a:lstStyle/>
          <a:p>
            <a:pPr algn="ctr">
              <a:defRPr/>
            </a:pPr>
            <a:endParaRPr/>
          </a:p>
        </p:txBody>
      </p:sp>
      <p:cxnSp>
        <p:nvCxnSpPr>
          <p:cNvPr id="3" name="Connector 3"/>
          <p:cNvCxnSpPr/>
          <p:nvPr/>
        </p:nvCxnSpPr>
        <p:spPr>
          <a:xfrm rot="-8100000" flipV="1">
            <a:off x="4797299" y="-1940050"/>
            <a:ext cx="4889749" cy="4889749"/>
          </a:xfrm>
          <a:prstGeom prst="line">
            <a:avLst/>
          </a:prstGeom>
          <a:noFill/>
          <a:ln w="9525" cap="flat">
            <a:solidFill>
              <a:srgbClr val="FFFF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6900" y="152400"/>
            <a:ext cx="1176932" cy="647910"/>
          </a:xfrm>
          <a:prstGeom prst="rect">
            <a:avLst/>
          </a:prstGeom>
          <a:ln w="9525">
            <a:noFill/>
            <a:prstDash val="solid"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404599" y="6213667"/>
            <a:ext cx="2787401" cy="644333"/>
          </a:xfrm>
          <a:prstGeom prst="rect">
            <a:avLst/>
          </a:prstGeom>
          <a:ln w="9525">
            <a:noFill/>
            <a:prstDash val="solid"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03542" y="271860"/>
            <a:ext cx="1651005" cy="908891"/>
          </a:xfrm>
          <a:prstGeom prst="rect">
            <a:avLst/>
          </a:prstGeom>
          <a:ln w="9525">
            <a:noFill/>
            <a:prstDash val="solid"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body" sz="quarter" idx="3" hasCustomPrompt="1"/>
          </p:nvPr>
        </p:nvSpPr>
        <p:spPr>
          <a:xfrm>
            <a:off x="9210162" y="6247809"/>
            <a:ext cx="2743200" cy="365125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95250" tIns="47625" rIns="95250" bIns="47625" anchor="t">
            <a:noAutofit/>
          </a:bodyPr>
          <a:lstStyle>
            <a:lvl1pPr algn="r">
              <a:lnSpc>
                <a:spcPct val="100000"/>
              </a:lnSpc>
              <a:defRPr sz="1800" b="0" i="0" u="none" strike="noStrike" spc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</a:defRPr>
            </a:lvl1pPr>
          </a:lstStyle>
          <a:p>
            <a:pPr indent="0" algn="r">
              <a:lnSpc>
                <a:spcPct val="100000"/>
              </a:lnSpc>
            </a:pPr>
            <a:r>
              <a:rPr lang="en-US" sz="1800" b="0" i="0" u="none" strike="noStrike">
                <a:solidFill>
                  <a:srgbClr val="000000"/>
                </a:solidFill>
                <a:latin typeface="等线" panose="02010600030101010101" charset="-122"/>
              </a:rPr>
              <a:t>‹#›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0"/>
            <a:ext cx="12192000" cy="85725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8FD7">
                  <a:alpha val="100000"/>
                </a:srgbClr>
              </a:gs>
              <a:gs pos="100000">
                <a:srgbClr val="009B4C">
                  <a:alpha val="100000"/>
                </a:srgbClr>
              </a:gs>
            </a:gsLst>
            <a:lin ang="0"/>
          </a:gradFill>
          <a:ln w="9525" cap="flat">
            <a:noFill/>
            <a:prstDash val="solid"/>
          </a:ln>
        </p:spPr>
        <p:txBody>
          <a:bodyPr lIns="95250" tIns="47625" rIns="95250" bIns="47625" rtlCol="0" anchor="ctr">
            <a:noAutofit/>
          </a:bodyPr>
          <a:lstStyle/>
          <a:p>
            <a:pPr algn="ctr">
              <a:defRPr/>
            </a:pPr>
            <a:endParaRPr/>
          </a:p>
        </p:txBody>
      </p:sp>
      <p:cxnSp>
        <p:nvCxnSpPr>
          <p:cNvPr id="4" name="Connector 4"/>
          <p:cNvCxnSpPr/>
          <p:nvPr/>
        </p:nvCxnSpPr>
        <p:spPr>
          <a:xfrm rot="-8100000" flipV="1">
            <a:off x="2591260" y="-3226399"/>
            <a:ext cx="7953514" cy="7953514"/>
          </a:xfrm>
          <a:prstGeom prst="line">
            <a:avLst/>
          </a:prstGeom>
          <a:noFill/>
          <a:ln w="9525" cap="flat">
            <a:solidFill>
              <a:srgbClr val="FFFF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04599" y="6213667"/>
            <a:ext cx="2787401" cy="644333"/>
          </a:xfrm>
          <a:prstGeom prst="rect">
            <a:avLst/>
          </a:prstGeom>
          <a:ln w="9525">
            <a:noFill/>
            <a:prstDash val="solid"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26" Type="http://schemas.openxmlformats.org/officeDocument/2006/relationships/tags" Target="../tags/tag43.xml"/><Relationship Id="rId39" Type="http://schemas.openxmlformats.org/officeDocument/2006/relationships/tags" Target="../tags/tag56.xml"/><Relationship Id="rId21" Type="http://schemas.openxmlformats.org/officeDocument/2006/relationships/tags" Target="../tags/tag38.xml"/><Relationship Id="rId34" Type="http://schemas.openxmlformats.org/officeDocument/2006/relationships/tags" Target="../tags/tag51.xml"/><Relationship Id="rId42" Type="http://schemas.openxmlformats.org/officeDocument/2006/relationships/tags" Target="../tags/tag59.xml"/><Relationship Id="rId47" Type="http://schemas.openxmlformats.org/officeDocument/2006/relationships/tags" Target="../tags/tag64.xml"/><Relationship Id="rId50" Type="http://schemas.openxmlformats.org/officeDocument/2006/relationships/tags" Target="../tags/tag67.xml"/><Relationship Id="rId55" Type="http://schemas.openxmlformats.org/officeDocument/2006/relationships/tags" Target="../tags/tag72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9" Type="http://schemas.openxmlformats.org/officeDocument/2006/relationships/tags" Target="../tags/tag46.xml"/><Relationship Id="rId11" Type="http://schemas.openxmlformats.org/officeDocument/2006/relationships/tags" Target="../tags/tag28.xml"/><Relationship Id="rId24" Type="http://schemas.openxmlformats.org/officeDocument/2006/relationships/tags" Target="../tags/tag41.xml"/><Relationship Id="rId32" Type="http://schemas.openxmlformats.org/officeDocument/2006/relationships/tags" Target="../tags/tag49.xml"/><Relationship Id="rId37" Type="http://schemas.openxmlformats.org/officeDocument/2006/relationships/tags" Target="../tags/tag54.xml"/><Relationship Id="rId40" Type="http://schemas.openxmlformats.org/officeDocument/2006/relationships/tags" Target="../tags/tag57.xml"/><Relationship Id="rId45" Type="http://schemas.openxmlformats.org/officeDocument/2006/relationships/tags" Target="../tags/tag62.xml"/><Relationship Id="rId53" Type="http://schemas.openxmlformats.org/officeDocument/2006/relationships/tags" Target="../tags/tag70.xml"/><Relationship Id="rId58" Type="http://schemas.openxmlformats.org/officeDocument/2006/relationships/tags" Target="../tags/tag75.xml"/><Relationship Id="rId5" Type="http://schemas.openxmlformats.org/officeDocument/2006/relationships/tags" Target="../tags/tag22.xml"/><Relationship Id="rId19" Type="http://schemas.openxmlformats.org/officeDocument/2006/relationships/tags" Target="../tags/tag36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tags" Target="../tags/tag39.xml"/><Relationship Id="rId27" Type="http://schemas.openxmlformats.org/officeDocument/2006/relationships/tags" Target="../tags/tag44.xml"/><Relationship Id="rId30" Type="http://schemas.openxmlformats.org/officeDocument/2006/relationships/tags" Target="../tags/tag47.xml"/><Relationship Id="rId35" Type="http://schemas.openxmlformats.org/officeDocument/2006/relationships/tags" Target="../tags/tag52.xml"/><Relationship Id="rId43" Type="http://schemas.openxmlformats.org/officeDocument/2006/relationships/tags" Target="../tags/tag60.xml"/><Relationship Id="rId48" Type="http://schemas.openxmlformats.org/officeDocument/2006/relationships/tags" Target="../tags/tag65.xml"/><Relationship Id="rId56" Type="http://schemas.openxmlformats.org/officeDocument/2006/relationships/tags" Target="../tags/tag73.xml"/><Relationship Id="rId8" Type="http://schemas.openxmlformats.org/officeDocument/2006/relationships/tags" Target="../tags/tag25.xml"/><Relationship Id="rId51" Type="http://schemas.openxmlformats.org/officeDocument/2006/relationships/tags" Target="../tags/tag68.xml"/><Relationship Id="rId3" Type="http://schemas.openxmlformats.org/officeDocument/2006/relationships/tags" Target="../tags/tag20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tags" Target="../tags/tag42.xml"/><Relationship Id="rId33" Type="http://schemas.openxmlformats.org/officeDocument/2006/relationships/tags" Target="../tags/tag50.xml"/><Relationship Id="rId38" Type="http://schemas.openxmlformats.org/officeDocument/2006/relationships/tags" Target="../tags/tag55.xml"/><Relationship Id="rId46" Type="http://schemas.openxmlformats.org/officeDocument/2006/relationships/tags" Target="../tags/tag63.xml"/><Relationship Id="rId59" Type="http://schemas.openxmlformats.org/officeDocument/2006/relationships/slideLayout" Target="../slideLayouts/slideLayout2.xml"/><Relationship Id="rId20" Type="http://schemas.openxmlformats.org/officeDocument/2006/relationships/tags" Target="../tags/tag37.xml"/><Relationship Id="rId41" Type="http://schemas.openxmlformats.org/officeDocument/2006/relationships/tags" Target="../tags/tag58.xml"/><Relationship Id="rId54" Type="http://schemas.openxmlformats.org/officeDocument/2006/relationships/tags" Target="../tags/tag71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5" Type="http://schemas.openxmlformats.org/officeDocument/2006/relationships/tags" Target="../tags/tag32.xml"/><Relationship Id="rId23" Type="http://schemas.openxmlformats.org/officeDocument/2006/relationships/tags" Target="../tags/tag40.xml"/><Relationship Id="rId28" Type="http://schemas.openxmlformats.org/officeDocument/2006/relationships/tags" Target="../tags/tag45.xml"/><Relationship Id="rId36" Type="http://schemas.openxmlformats.org/officeDocument/2006/relationships/tags" Target="../tags/tag53.xml"/><Relationship Id="rId49" Type="http://schemas.openxmlformats.org/officeDocument/2006/relationships/tags" Target="../tags/tag66.xml"/><Relationship Id="rId57" Type="http://schemas.openxmlformats.org/officeDocument/2006/relationships/tags" Target="../tags/tag74.xml"/><Relationship Id="rId10" Type="http://schemas.openxmlformats.org/officeDocument/2006/relationships/tags" Target="../tags/tag27.xml"/><Relationship Id="rId31" Type="http://schemas.openxmlformats.org/officeDocument/2006/relationships/tags" Target="../tags/tag48.xml"/><Relationship Id="rId44" Type="http://schemas.openxmlformats.org/officeDocument/2006/relationships/tags" Target="../tags/tag61.xml"/><Relationship Id="rId52" Type="http://schemas.openxmlformats.org/officeDocument/2006/relationships/tags" Target="../tags/tag69.xml"/><Relationship Id="rId60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9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1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7.png"/><Relationship Id="rId5" Type="http://schemas.openxmlformats.org/officeDocument/2006/relationships/tags" Target="../tags/tag12.xml"/><Relationship Id="rId10" Type="http://schemas.openxmlformats.org/officeDocument/2006/relationships/image" Target="../media/image16.jpeg"/><Relationship Id="rId4" Type="http://schemas.openxmlformats.org/officeDocument/2006/relationships/tags" Target="../tags/tag11.xml"/><Relationship Id="rId9" Type="http://schemas.openxmlformats.org/officeDocument/2006/relationships/notesSlide" Target="../notesSlides/notesSlide7.xml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59331" y="1860702"/>
            <a:ext cx="10857459" cy="2616101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95250" tIns="47625" rIns="95250" bIns="47625" rtlCol="0" anchor="t">
            <a:noAutofit/>
          </a:bodyPr>
          <a:lstStyle/>
          <a:p>
            <a:pPr indent="0" algn="ctr">
              <a:lnSpc>
                <a:spcPct val="100000"/>
              </a:lnSpc>
              <a:defRPr/>
            </a:pPr>
            <a:r>
              <a:rPr lang="en-US" altLang="zh-CN" sz="4800" b="1" dirty="0">
                <a:gradFill>
                  <a:gsLst>
                    <a:gs pos="0">
                      <a:srgbClr val="008FD7">
                        <a:alpha val="100000"/>
                      </a:srgbClr>
                    </a:gs>
                    <a:gs pos="100000">
                      <a:srgbClr val="009B4C">
                        <a:alpha val="100000"/>
                      </a:srgbClr>
                    </a:gs>
                  </a:gsLst>
                  <a:lin ang="0"/>
                </a:gradFill>
                <a:latin typeface="微软雅黑" panose="020B0503020204020204" charset="-122"/>
              </a:rPr>
              <a:t>Electrification and switching to net-zero emission resources</a:t>
            </a:r>
            <a:endParaRPr lang="en-US" sz="4000" b="1" i="0" u="none" strike="noStrike" dirty="0">
              <a:gradFill>
                <a:gsLst>
                  <a:gs pos="0">
                    <a:srgbClr val="008FD7">
                      <a:alpha val="100000"/>
                    </a:srgbClr>
                  </a:gs>
                  <a:gs pos="100000">
                    <a:srgbClr val="009B4C">
                      <a:alpha val="100000"/>
                    </a:srgbClr>
                  </a:gs>
                </a:gsLst>
                <a:lin ang="0"/>
              </a:gradFill>
              <a:latin typeface="微软雅黑" panose="020B050302020402020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DCDCE32-E70D-F0F9-D221-6AD3CBEF65E4}"/>
              </a:ext>
            </a:extLst>
          </p:cNvPr>
          <p:cNvSpPr txBox="1"/>
          <p:nvPr/>
        </p:nvSpPr>
        <p:spPr>
          <a:xfrm>
            <a:off x="-7621" y="4244831"/>
            <a:ext cx="12191365" cy="8389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41275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Dr. Hua Wang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41275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National Center of Technology Innovation for Green and Low-Carbon Building</a:t>
            </a:r>
            <a:r>
              <a:rPr lang="en-US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, China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7B1D917D-C744-AD7D-C720-CF3687516B58}"/>
              </a:ext>
            </a:extLst>
          </p:cNvPr>
          <p:cNvSpPr/>
          <p:nvPr/>
        </p:nvSpPr>
        <p:spPr>
          <a:xfrm>
            <a:off x="304800" y="105767"/>
            <a:ext cx="11329957" cy="625529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95250" tIns="47625" rIns="95250" bIns="47625" rtlCol="0" anchor="t">
            <a:noAutofit/>
          </a:bodyPr>
          <a:lstStyle/>
          <a:p>
            <a:pPr>
              <a:defRPr/>
            </a:pPr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Barriers and c</a:t>
            </a:r>
            <a:r>
              <a:rPr lang="en-US" altLang="zh-CN" sz="3000" b="1" i="0" u="none" strike="noStrike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hallenges for electrification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8579205-6603-D2C9-E974-A8AC3A591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911" y="2095928"/>
            <a:ext cx="4657764" cy="269126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8EB32C6-F6E2-91C7-5190-3D6CDEA68C7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4649" y="1784049"/>
            <a:ext cx="5721351" cy="33150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R="0" lvl="2" indent="-342900" algn="just" defTabSz="474345" rtl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How to establish a systematic way of thinking, expanding the energy-saving view of buildings to </a:t>
            </a:r>
            <a:r>
              <a:rPr lang="en-US" altLang="zh-CN" sz="18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the whole chain of "source, grid, load, storage and use” of electrification</a:t>
            </a:r>
          </a:p>
          <a:p>
            <a:pPr marR="0" lvl="2" indent="-342900" algn="just" defTabSz="474345" rtl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How to transform the traditional understanding of single buildings and </a:t>
            </a:r>
            <a:r>
              <a:rPr lang="en-US" altLang="zh-CN" sz="18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expand scenarios 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to parks, urban areas and cities</a:t>
            </a:r>
          </a:p>
          <a:p>
            <a:pPr lvl="2" indent="-342900" algn="just" defTabSz="474345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charset="0"/>
              <a:buChar char="ü"/>
              <a:defRPr/>
            </a:pP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How to channel investments and improve technology transfer to </a:t>
            </a:r>
            <a:r>
              <a:rPr lang="en-US" altLang="zh-CN" sz="18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make electricity more affordable, stable, and clean</a:t>
            </a:r>
            <a:r>
              <a:rPr lang="en-US" altLang="zh-CN" sz="18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for households in developing countries</a:t>
            </a:r>
          </a:p>
          <a:p>
            <a:pPr marR="0" lvl="2" algn="just" defTabSz="474345" rtl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defRPr/>
            </a:pPr>
            <a:endPara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558EA2C-1A3D-88BE-D3CF-250113E1C86B}"/>
              </a:ext>
            </a:extLst>
          </p:cNvPr>
          <p:cNvSpPr txBox="1"/>
          <p:nvPr/>
        </p:nvSpPr>
        <p:spPr>
          <a:xfrm>
            <a:off x="304800" y="6151821"/>
            <a:ext cx="10217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Research findings from the National Center of Technology Innovation for Green and Low-Carbon Building, China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GB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 courtesy of State Grid Corporation of China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45B82B-2726-BB94-0CA6-67B64FCB40A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9841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251823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</a:t>
            </a:r>
          </a:p>
          <a:p>
            <a:pPr algn="ctr"/>
            <a:endParaRPr lang="en-US" altLang="zh-CN" sz="24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tabLst>
                <a:tab pos="11931650" algn="l"/>
              </a:tabLst>
            </a:pPr>
            <a:r>
              <a:rPr lang="en-US" altLang="zh-CN" sz="44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Switching to net-zero emission resources in China</a:t>
            </a:r>
          </a:p>
        </p:txBody>
      </p:sp>
    </p:spTree>
    <p:extLst>
      <p:ext uri="{BB962C8B-B14F-4D97-AF65-F5344CB8AC3E}">
        <p14:creationId xmlns:p14="http://schemas.microsoft.com/office/powerpoint/2010/main" val="3043084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:\企发部\集团相关资料汇总\集团特色业务介绍\重点项目PPT\成都园博园\微信图片_20230505145707.jpg微信图片_20230505145707"/>
          <p:cNvPicPr>
            <a:picLocks noChangeAspect="1"/>
          </p:cNvPicPr>
          <p:nvPr/>
        </p:nvPicPr>
        <p:blipFill>
          <a:blip r:embed="rId4"/>
          <a:srcRect t="12592"/>
          <a:stretch/>
        </p:blipFill>
        <p:spPr>
          <a:xfrm>
            <a:off x="-635" y="863600"/>
            <a:ext cx="12186920" cy="5994400"/>
          </a:xfrm>
          <a:prstGeom prst="rect">
            <a:avLst/>
          </a:prstGeom>
        </p:spPr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id="{D480C891-1F4B-664F-F032-D30D66C13BA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889C00C-EEE6-C092-FF6E-55CCB8173BDD}"/>
              </a:ext>
            </a:extLst>
          </p:cNvPr>
          <p:cNvSpPr txBox="1"/>
          <p:nvPr/>
        </p:nvSpPr>
        <p:spPr>
          <a:xfrm>
            <a:off x="3257550" y="5010150"/>
            <a:ext cx="8928735" cy="1847850"/>
          </a:xfrm>
          <a:prstGeom prst="rect">
            <a:avLst/>
          </a:prstGeom>
          <a:solidFill>
            <a:schemeClr val="tx2">
              <a:lumMod val="75000"/>
              <a:alpha val="74000"/>
            </a:schemeClr>
          </a:solidFill>
        </p:spPr>
        <p:txBody>
          <a:bodyPr wrap="square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 fontAlgn="auto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dirty="0"/>
              <a:t>Structural System: Steel-wood hybrid structure</a:t>
            </a:r>
          </a:p>
          <a:p>
            <a:pPr>
              <a:spcBef>
                <a:spcPts val="0"/>
              </a:spcBef>
            </a:pPr>
            <a:r>
              <a:rPr lang="zh-CN" altLang="en-US" dirty="0"/>
              <a:t>Type: Large public building</a:t>
            </a:r>
          </a:p>
          <a:p>
            <a:pPr>
              <a:spcBef>
                <a:spcPts val="0"/>
              </a:spcBef>
            </a:pPr>
            <a:r>
              <a:rPr lang="zh-CN" altLang="en-US" dirty="0"/>
              <a:t>Location: Chengdu, China</a:t>
            </a:r>
          </a:p>
          <a:p>
            <a:pPr>
              <a:spcBef>
                <a:spcPts val="0"/>
              </a:spcBef>
            </a:pPr>
            <a:r>
              <a:rPr lang="zh-CN" altLang="en-US" dirty="0"/>
              <a:t>Building Area: 132,000 m²</a:t>
            </a:r>
            <a:endParaRPr lang="en-US" altLang="zh-CN" dirty="0"/>
          </a:p>
          <a:p>
            <a:pPr>
              <a:spcBef>
                <a:spcPts val="0"/>
              </a:spcBef>
            </a:pPr>
            <a:r>
              <a:rPr lang="zh-CN" altLang="en-US" dirty="0"/>
              <a:t>Features: The main exhibition hall project adopts a world-first steel-wood hybrid hollow truss arch, consisting of CNC-processed wooden purlins and an ETFE membrane structure system. The assembly of the steel-wood structure uses variable cross-section glued laminated timber as the upper and lower chord rods of the arched truss and tapered web members to form a triangular cross-section arched truss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821377D6-A2CF-0EB2-4B1D-976761E22D0F}"/>
              </a:ext>
            </a:extLst>
          </p:cNvPr>
          <p:cNvSpPr/>
          <p:nvPr/>
        </p:nvSpPr>
        <p:spPr>
          <a:xfrm>
            <a:off x="304800" y="105767"/>
            <a:ext cx="11329957" cy="625529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95250" tIns="47625" rIns="95250" bIns="47625" rtlCol="0" anchor="t">
            <a:noAutofit/>
          </a:bodyPr>
          <a:lstStyle/>
          <a:p>
            <a:pPr>
              <a:defRPr/>
            </a:pPr>
            <a:r>
              <a:rPr lang="en-US" altLang="zh-CN" sz="3600" b="1" i="0" u="none" strike="noStrike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Practices of timber buildings in China</a:t>
            </a:r>
            <a:endParaRPr lang="zh-CN" altLang="en-US" sz="3600" b="1" i="0" u="none" strike="noStrike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A6C244F-DF7D-852D-77BE-2507C25AFE8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4800" y="925195"/>
            <a:ext cx="11329957" cy="1048170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</p:spPr>
        <p:txBody>
          <a:bodyPr wrap="square" lIns="73721" tIns="36861" rIns="73721" bIns="36861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indent="0" fontAlgn="auto">
              <a:lnSpc>
                <a:spcPct val="120000"/>
              </a:lnSpc>
              <a:tabLst>
                <a:tab pos="9933305" algn="l"/>
              </a:tabLst>
              <a:defRPr sz="2400" b="1" kern="1">
                <a:solidFill>
                  <a:srgbClr val="C8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黑简" panose="02010609000101010101" pitchFamily="49" charset="-122"/>
              </a:defRPr>
            </a:lvl1pPr>
          </a:lstStyle>
          <a:p>
            <a:r>
              <a:rPr lang="zh-CN" altLang="en-US" dirty="0"/>
              <a:t>Sichuan Agricultural Expo Permanent Venue</a:t>
            </a:r>
          </a:p>
          <a:p>
            <a:r>
              <a:rPr lang="zh-CN" altLang="en-US" sz="1500" dirty="0">
                <a:solidFill>
                  <a:schemeClr val="tx1"/>
                </a:solidFill>
              </a:rPr>
              <a:t>Approved as a "National Rural Industry Integration Development Demonstration Park" and a "UIA 2030</a:t>
            </a:r>
            <a:r>
              <a:rPr lang="en-US" altLang="zh-CN" sz="1500" dirty="0">
                <a:solidFill>
                  <a:schemeClr val="tx1"/>
                </a:solidFill>
              </a:rPr>
              <a:t> </a:t>
            </a:r>
            <a:r>
              <a:rPr lang="zh-CN" altLang="en-US" sz="1500" dirty="0">
                <a:solidFill>
                  <a:schemeClr val="tx1"/>
                </a:solidFill>
              </a:rPr>
              <a:t>Sustainable Development Goals Guide Case"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F2831D29-9AE7-534E-5620-F466D01446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927" b="5054"/>
          <a:stretch/>
        </p:blipFill>
        <p:spPr>
          <a:xfrm>
            <a:off x="0" y="843575"/>
            <a:ext cx="12192000" cy="601442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656064" y="1808799"/>
            <a:ext cx="5334322" cy="3452503"/>
            <a:chOff x="4533900" y="2720869"/>
            <a:chExt cx="6615115" cy="4232381"/>
          </a:xfrm>
        </p:grpSpPr>
        <p:sp>
          <p:nvSpPr>
            <p:cNvPr id="9" name="任意多边形 8"/>
            <p:cNvSpPr/>
            <p:nvPr/>
          </p:nvSpPr>
          <p:spPr>
            <a:xfrm>
              <a:off x="7383646" y="6438794"/>
              <a:ext cx="859337" cy="426720"/>
            </a:xfrm>
            <a:custGeom>
              <a:avLst/>
              <a:gdLst>
                <a:gd name="connsiteX0" fmla="*/ 861060 w 861060"/>
                <a:gd name="connsiteY0" fmla="*/ 0 h 426720"/>
                <a:gd name="connsiteX1" fmla="*/ 426720 w 861060"/>
                <a:gd name="connsiteY1" fmla="*/ 0 h 426720"/>
                <a:gd name="connsiteX2" fmla="*/ 0 w 861060"/>
                <a:gd name="connsiteY2" fmla="*/ 426720 h 42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060" h="426720">
                  <a:moveTo>
                    <a:pt x="861060" y="0"/>
                  </a:moveTo>
                  <a:lnTo>
                    <a:pt x="426720" y="0"/>
                  </a:lnTo>
                  <a:lnTo>
                    <a:pt x="0" y="426720"/>
                  </a:lnTo>
                </a:path>
              </a:pathLst>
            </a:custGeom>
            <a:noFill/>
            <a:ln w="19050">
              <a:solidFill>
                <a:srgbClr val="FF505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4533900" y="6635750"/>
              <a:ext cx="927100" cy="317500"/>
            </a:xfrm>
            <a:custGeom>
              <a:avLst/>
              <a:gdLst>
                <a:gd name="connsiteX0" fmla="*/ 0 w 927100"/>
                <a:gd name="connsiteY0" fmla="*/ 0 h 317500"/>
                <a:gd name="connsiteX1" fmla="*/ 609600 w 927100"/>
                <a:gd name="connsiteY1" fmla="*/ 0 h 317500"/>
                <a:gd name="connsiteX2" fmla="*/ 927100 w 9271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100" h="317500">
                  <a:moveTo>
                    <a:pt x="0" y="0"/>
                  </a:moveTo>
                  <a:lnTo>
                    <a:pt x="609600" y="0"/>
                  </a:lnTo>
                  <a:lnTo>
                    <a:pt x="927100" y="317500"/>
                  </a:lnTo>
                </a:path>
              </a:pathLst>
            </a:custGeom>
            <a:noFill/>
            <a:ln w="19050">
              <a:solidFill>
                <a:srgbClr val="FF505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10221915" y="2720869"/>
              <a:ext cx="927100" cy="317500"/>
            </a:xfrm>
            <a:custGeom>
              <a:avLst/>
              <a:gdLst>
                <a:gd name="connsiteX0" fmla="*/ 0 w 927100"/>
                <a:gd name="connsiteY0" fmla="*/ 0 h 317500"/>
                <a:gd name="connsiteX1" fmla="*/ 609600 w 927100"/>
                <a:gd name="connsiteY1" fmla="*/ 0 h 317500"/>
                <a:gd name="connsiteX2" fmla="*/ 927100 w 9271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100" h="317500">
                  <a:moveTo>
                    <a:pt x="0" y="0"/>
                  </a:moveTo>
                  <a:lnTo>
                    <a:pt x="609600" y="0"/>
                  </a:lnTo>
                  <a:lnTo>
                    <a:pt x="927100" y="317500"/>
                  </a:lnTo>
                </a:path>
              </a:pathLst>
            </a:custGeom>
            <a:noFill/>
            <a:ln w="19050">
              <a:solidFill>
                <a:srgbClr val="FF505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3" name="文本框 3"/>
          <p:cNvSpPr txBox="1"/>
          <p:nvPr/>
        </p:nvSpPr>
        <p:spPr>
          <a:xfrm>
            <a:off x="304800" y="943965"/>
            <a:ext cx="9017000" cy="1048170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</p:spPr>
        <p:txBody>
          <a:bodyPr wrap="square" lIns="73721" tIns="36861" rIns="73721" bIns="36861" rtlCol="0">
            <a:spAutoFit/>
          </a:bodyPr>
          <a:lstStyle/>
          <a:p>
            <a:pPr indent="0" fontAlgn="auto">
              <a:lnSpc>
                <a:spcPct val="120000"/>
              </a:lnSpc>
              <a:tabLst>
                <a:tab pos="9933305" algn="l"/>
              </a:tabLst>
              <a:defRPr/>
            </a:pPr>
            <a:r>
              <a:rPr lang="en-US" altLang="zh-CN" sz="2400" b="1" kern="1" dirty="0">
                <a:solidFill>
                  <a:srgbClr val="C8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黑简" panose="02010609000101010101" pitchFamily="49" charset="-122"/>
                <a:sym typeface="微软雅黑" panose="020B0503020204020204" pitchFamily="34" charset="-122"/>
              </a:rPr>
              <a:t>2022</a:t>
            </a:r>
            <a:r>
              <a:rPr lang="zh-CN" altLang="en-US" sz="2400" b="1" kern="1" dirty="0">
                <a:solidFill>
                  <a:srgbClr val="C8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黑简" panose="02010609000101010101" pitchFamily="49" charset="-122"/>
                <a:sym typeface="微软雅黑" panose="020B0503020204020204" pitchFamily="34" charset="-122"/>
              </a:rPr>
              <a:t>年冬奥会延庆赛区</a:t>
            </a:r>
          </a:p>
          <a:p>
            <a:pPr indent="0" fontAlgn="auto">
              <a:lnSpc>
                <a:spcPct val="120000"/>
              </a:lnSpc>
              <a:tabLst>
                <a:tab pos="9933305" algn="l"/>
              </a:tabLst>
              <a:defRPr/>
            </a:pPr>
            <a:r>
              <a:rPr lang="zh-CN" altLang="en-US" sz="1500" b="1" kern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Yanqing 2022 Winter</a:t>
            </a:r>
            <a:r>
              <a:rPr lang="en-US" altLang="zh-CN" sz="1500" b="1" kern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500" b="1" kern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Olympic Games</a:t>
            </a:r>
            <a:r>
              <a:rPr lang="en-US" altLang="zh-CN" sz="1500" b="1" kern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: Yanqing National Sliding Centre</a:t>
            </a:r>
          </a:p>
          <a:p>
            <a:pPr indent="0" fontAlgn="auto">
              <a:lnSpc>
                <a:spcPct val="120000"/>
              </a:lnSpc>
              <a:tabLst>
                <a:tab pos="9933305" algn="l"/>
              </a:tabLst>
              <a:defRPr/>
            </a:pPr>
            <a:endParaRPr lang="zh-CN" altLang="en-US" sz="1500" b="1" kern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F1D8029-18DC-37BF-CB8E-2EB8B175BEC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645C9B36-FB26-70D4-38BD-A945A2399DA6}"/>
              </a:ext>
            </a:extLst>
          </p:cNvPr>
          <p:cNvSpPr/>
          <p:nvPr/>
        </p:nvSpPr>
        <p:spPr>
          <a:xfrm>
            <a:off x="304800" y="105767"/>
            <a:ext cx="11329957" cy="625529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95250" tIns="47625" rIns="95250" bIns="47625" rtlCol="0" anchor="t">
            <a:noAutofit/>
          </a:bodyPr>
          <a:lstStyle/>
          <a:p>
            <a:pPr>
              <a:defRPr/>
            </a:pPr>
            <a:r>
              <a:rPr lang="en-US" altLang="zh-CN" sz="3600" b="1" i="0" u="none" strike="noStrike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Practices of timber buildings in China</a:t>
            </a:r>
            <a:endParaRPr lang="zh-CN" altLang="en-US" sz="3600" b="1" i="0" u="none" strike="noStrike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38B6007-B928-116C-6B5A-F5A0F203D626}"/>
              </a:ext>
            </a:extLst>
          </p:cNvPr>
          <p:cNvSpPr txBox="1"/>
          <p:nvPr/>
        </p:nvSpPr>
        <p:spPr>
          <a:xfrm>
            <a:off x="5524500" y="4679496"/>
            <a:ext cx="6686550" cy="2178504"/>
          </a:xfrm>
          <a:prstGeom prst="rect">
            <a:avLst/>
          </a:prstGeom>
          <a:solidFill>
            <a:schemeClr val="tx2">
              <a:lumMod val="75000"/>
              <a:alpha val="67000"/>
            </a:schemeClr>
          </a:solidFill>
        </p:spPr>
        <p:txBody>
          <a:bodyPr wrap="square" rtlCol="0">
            <a:noAutofit/>
          </a:bodyPr>
          <a:lstStyle/>
          <a:p>
            <a:pPr marL="285750" indent="-28575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Structural System: Steel-wood hybrid structure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Type: Sports building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Location: Beijing, China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Building Area: 52,600 m²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Features: The first and only bobsleigh and luge track in China, with a total length of 1986 meters and a height difference of 121 meters, featuring 16 curves, including the only 360-degree loop in the world. The track is covered by a steel-glued laminated timber combination structure canopy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75"/>
    </mc:Choice>
    <mc:Fallback xmlns="">
      <p:transition spd="slow" advTm="1317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206103" y="1324692"/>
            <a:ext cx="5889897" cy="451005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2" indent="-342900" algn="just" defTabSz="474345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charset="0"/>
              <a:buChar char="ü"/>
              <a:defRPr/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There is need to systematically </a:t>
            </a:r>
            <a:r>
              <a:rPr lang="en-US" altLang="zh-CN" sz="16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enrich the application scenarios of wooden structures 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and explore their applications in small scenes, municipal engineering, and urban renewal</a:t>
            </a:r>
          </a:p>
          <a:p>
            <a:pPr marR="0" lvl="2" indent="-342900" algn="just" defTabSz="474345" rtl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The current </a:t>
            </a:r>
            <a:r>
              <a:rPr lang="en-US" altLang="zh-CN" sz="16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standards and specifications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for wooden structures need to be improved, and efforts should be made to increase the proportion of bamboo and wood materials used in construction</a:t>
            </a:r>
          </a:p>
          <a:p>
            <a:pPr marR="0" lvl="2" indent="-342900" algn="just" defTabSz="474345" rtl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There is a lack of </a:t>
            </a:r>
            <a:r>
              <a:rPr lang="en-US" altLang="zh-CN" sz="16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scientific research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, especially in the areas of fire resistance, which requires strengthening experiments and analysis</a:t>
            </a:r>
          </a:p>
          <a:p>
            <a:pPr marR="0" lvl="2" indent="-342900" algn="just" defTabSz="474345" rtl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It is necessary to enhance </a:t>
            </a:r>
            <a:r>
              <a:rPr lang="en-US" altLang="zh-CN" sz="16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public awareness 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of the application of wooden structures</a:t>
            </a:r>
          </a:p>
          <a:p>
            <a:pPr marR="0" lvl="2" indent="-342900" algn="just" defTabSz="474345" rtl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Facing the challenges of material costs and dependence on imports, efforts should be made to develop </a:t>
            </a:r>
            <a:r>
              <a:rPr lang="en-US" altLang="zh-CN" sz="16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local bamboo and wood materials</a:t>
            </a:r>
          </a:p>
        </p:txBody>
      </p:sp>
      <p:pic>
        <p:nvPicPr>
          <p:cNvPr id="7" name="图片 6" descr="一群人站在一起合影&#10;&#10;描述已自动生成">
            <a:extLst>
              <a:ext uri="{FF2B5EF4-FFF2-40B4-BE49-F238E27FC236}">
                <a16:creationId xmlns:a16="http://schemas.microsoft.com/office/drawing/2014/main" id="{8DB06A0D-B9B5-8779-7B72-93C070090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443" y="1182723"/>
            <a:ext cx="5277121" cy="3219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45F3832-A7E8-DFF9-BF87-ED562CEF28BE}"/>
              </a:ext>
            </a:extLst>
          </p:cNvPr>
          <p:cNvSpPr txBox="1"/>
          <p:nvPr/>
        </p:nvSpPr>
        <p:spPr>
          <a:xfrm>
            <a:off x="6342743" y="4460395"/>
            <a:ext cx="5643154" cy="1772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July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2024, </a:t>
            </a:r>
            <a:r>
              <a:rPr lang="en-US" altLang="zh-CN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the wood structure building standards seminar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was held by NCTI-GB, which was initiated by Cui Kai, an academician of Chinese Academy of Engineering and the chief scientist of NCTI-GB,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discuss the challenges and solutions of promoting bamboo and wood materials</a:t>
            </a:r>
            <a:endParaRPr lang="zh-CN" altLang="en-US" b="0" i="0" kern="1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81FD9E17-0018-ADD4-1F12-838ADB6566F3}"/>
              </a:ext>
            </a:extLst>
          </p:cNvPr>
          <p:cNvSpPr/>
          <p:nvPr/>
        </p:nvSpPr>
        <p:spPr>
          <a:xfrm>
            <a:off x="304800" y="201017"/>
            <a:ext cx="11329957" cy="625529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95250" tIns="47625" rIns="95250" bIns="47625" rtlCol="0" anchor="t">
            <a:noAutofit/>
          </a:bodyPr>
          <a:lstStyle/>
          <a:p>
            <a:pPr>
              <a:defRPr/>
            </a:pPr>
            <a:r>
              <a:rPr lang="en-US" altLang="zh-CN" sz="23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Challenges for switching to net zero emission resources</a:t>
            </a:r>
          </a:p>
        </p:txBody>
      </p:sp>
    </p:spTree>
    <p:extLst>
      <p:ext uri="{BB962C8B-B14F-4D97-AF65-F5344CB8AC3E}">
        <p14:creationId xmlns:p14="http://schemas.microsoft.com/office/powerpoint/2010/main" val="1046363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251823"/>
            <a:ext cx="1219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</a:t>
            </a:r>
          </a:p>
          <a:p>
            <a:pPr algn="ctr"/>
            <a:endParaRPr lang="en-US" altLang="zh-CN" sz="24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tabLst>
                <a:tab pos="11931650" algn="l"/>
              </a:tabLst>
            </a:pPr>
            <a:r>
              <a:rPr lang="en-US" altLang="zh-CN" sz="44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Prospects</a:t>
            </a:r>
          </a:p>
        </p:txBody>
      </p:sp>
    </p:spTree>
    <p:extLst>
      <p:ext uri="{BB962C8B-B14F-4D97-AF65-F5344CB8AC3E}">
        <p14:creationId xmlns:p14="http://schemas.microsoft.com/office/powerpoint/2010/main" val="36306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:a16="http://schemas.microsoft.com/office/drawing/2014/main" id="{7BAC9A22-51BA-1F11-A356-2CF7B13B60A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24025" y="1008337"/>
            <a:ext cx="9999980" cy="1899920"/>
          </a:xfrm>
          <a:prstGeom prst="triangle">
            <a:avLst>
              <a:gd name="adj" fmla="val 50003"/>
            </a:avLst>
          </a:prstGeom>
          <a:gradFill>
            <a:gsLst>
              <a:gs pos="0">
                <a:srgbClr val="8FBDBC"/>
              </a:gs>
              <a:gs pos="100000">
                <a:srgbClr val="1E7A7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gradFill>
                <a:gsLst>
                  <a:gs pos="0">
                    <a:srgbClr val="D3FB77"/>
                  </a:gs>
                  <a:gs pos="100000">
                    <a:srgbClr val="96E6A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E9CD31C-992F-0C45-2488-DB3D475051B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05404" y="4038682"/>
            <a:ext cx="2538799" cy="15264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755" rIns="71755" rtlCol="0" anchor="ctr"/>
          <a:lstStyle/>
          <a:p>
            <a:pPr algn="ctr"/>
            <a:r>
              <a:rPr lang="en-US" altLang="zh-CN"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Electrification:</a:t>
            </a:r>
          </a:p>
          <a:p>
            <a:pPr algn="ctr"/>
            <a:r>
              <a:rPr lang="en-US" altLang="zh-CN" sz="1100" dirty="0">
                <a:solidFill>
                  <a:srgbClr val="009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on the Compilation of Building Electrification Technology Catalog and the Implementation Roadmap of Typical Cities (International agency funded)</a:t>
            </a:r>
            <a:endParaRPr lang="zh-CN" altLang="en-US" sz="1100" dirty="0">
              <a:solidFill>
                <a:srgbClr val="009A9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8F7D14C-0C0E-0FFC-B8C2-1CC41A419A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1693" y="4038506"/>
            <a:ext cx="2538799" cy="15259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71755" rIns="71755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Switching to net-zero emission resources:</a:t>
            </a:r>
            <a:endParaRPr lang="zh-CN" altLang="en-US" sz="11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100" dirty="0">
                <a:solidFill>
                  <a:srgbClr val="009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Research on the Current Status and Problems of Bamboo and Wood Materials in Building Applications (</a:t>
            </a:r>
            <a:r>
              <a:rPr lang="en-US" altLang="zh-CN" sz="1100" dirty="0">
                <a:solidFill>
                  <a:srgbClr val="009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Industry funded</a:t>
            </a:r>
            <a:r>
              <a:rPr lang="en-US" altLang="zh-CN" sz="1100" dirty="0">
                <a:solidFill>
                  <a:srgbClr val="009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  <a:endParaRPr lang="zh-CN" altLang="en-US" sz="1100" dirty="0">
              <a:solidFill>
                <a:srgbClr val="009A9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9CE84C6-1011-72BD-DF92-4A5D8D0CA3C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795124" y="4038506"/>
            <a:ext cx="2538799" cy="15259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71755" rIns="71755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Policy evaluation:</a:t>
            </a:r>
            <a:endParaRPr lang="zh-CN" altLang="en-US" sz="11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100" dirty="0">
                <a:solidFill>
                  <a:srgbClr val="009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Research on the Current Status and Trends of Building Energy Efficiency and Green Building Development during the 14th Five Year Plan Period (</a:t>
            </a:r>
            <a:r>
              <a:rPr lang="en-US" altLang="zh-CN" sz="1100" dirty="0">
                <a:solidFill>
                  <a:srgbClr val="009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Government funded</a:t>
            </a:r>
            <a:r>
              <a:rPr lang="en-US" altLang="zh-CN" sz="1100" dirty="0">
                <a:solidFill>
                  <a:srgbClr val="009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  <a:endParaRPr lang="zh-CN" altLang="en-US" sz="1100" dirty="0">
              <a:solidFill>
                <a:srgbClr val="009A9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7214E6D-6E5D-4043-BAA8-ECCA5FDE89C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778760" y="3396775"/>
            <a:ext cx="214630" cy="100965"/>
          </a:xfrm>
          <a:prstGeom prst="rect">
            <a:avLst/>
          </a:prstGeom>
          <a:solidFill>
            <a:srgbClr val="0098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9A90"/>
              </a:solidFill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85CA9B3-FCE8-01D3-DF1C-194EAA77C620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flipH="1">
            <a:off x="1713865" y="986747"/>
            <a:ext cx="4993005" cy="1911985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FBC5F747-B764-600F-5DF5-A1B16540674D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2409190" y="3930474"/>
            <a:ext cx="6985" cy="1193298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3E8EF9F-875C-FD4C-ACF6-9433BD84365B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2015490" y="5117422"/>
            <a:ext cx="3937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07763F8-246A-A7AF-855F-77B6D1AF5B62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2022475" y="5120597"/>
            <a:ext cx="0" cy="6762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BCB3D57-D05E-4852-2177-E8D7740838F7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 flipV="1">
            <a:off x="11037570" y="4038506"/>
            <a:ext cx="0" cy="10916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005574C7-AF6E-0059-D177-4A8622BE0A64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 rot="10800000">
            <a:off x="11037570" y="5130122"/>
            <a:ext cx="3937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7CECFAE-28FB-FA68-AE6E-3C89B6283A6D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 rot="10800000">
            <a:off x="11431270" y="5130122"/>
            <a:ext cx="0" cy="6762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33D448C1-AF2E-7E72-7251-DBC795DB32F4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6681470" y="986747"/>
            <a:ext cx="5049520" cy="19081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DF345090-762B-7F9C-3067-2978170309FB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59638" y="2816105"/>
            <a:ext cx="10951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1000" b="1" dirty="0">
                <a:solidFill>
                  <a:srgbClr val="0099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Development </a:t>
            </a:r>
          </a:p>
          <a:p>
            <a:pPr algn="ctr">
              <a:buClrTx/>
              <a:buSzTx/>
              <a:buNone/>
            </a:pPr>
            <a:r>
              <a:rPr lang="zh-CN" altLang="en-US" sz="1000" b="1" dirty="0">
                <a:solidFill>
                  <a:srgbClr val="0099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Goal</a:t>
            </a:r>
            <a:r>
              <a:rPr lang="en-US" altLang="zh-CN" sz="1000" b="1" dirty="0">
                <a:solidFill>
                  <a:srgbClr val="0099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1000" b="1" dirty="0">
              <a:solidFill>
                <a:srgbClr val="0099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ClrTx/>
              <a:buSzTx/>
              <a:buNone/>
            </a:pPr>
            <a:endParaRPr lang="zh-CN" altLang="en-US" sz="1000" b="1" dirty="0">
              <a:solidFill>
                <a:srgbClr val="0099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C98836D-2C40-7369-7AD9-96B8B9113C32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2415540" y="3761900"/>
            <a:ext cx="8622030" cy="242570"/>
          </a:xfrm>
          <a:prstGeom prst="rect">
            <a:avLst/>
          </a:prstGeom>
          <a:solidFill>
            <a:srgbClr val="0098B1"/>
          </a:solidFill>
          <a:ln>
            <a:solidFill>
              <a:schemeClr val="bg1"/>
            </a:solidFill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72000" tIns="180000" rIns="72000" bIns="55292" numCol="1" spcCol="1270" rtlCol="0" anchor="t" anchorCtr="0" forceAA="0">
            <a:normAutofit fontScale="250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>
              <a:solidFill>
                <a:srgbClr val="009A90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3541FC2-2FC4-5508-0415-74D4E9B41CC0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640080" y="1718337"/>
            <a:ext cx="955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rgbClr val="0099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functional positioning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2342FAD-ED6A-ED55-D491-C7312C03ECC1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304800" y="1659847"/>
            <a:ext cx="40005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sz="3000" b="1" dirty="0">
                <a:solidFill>
                  <a:srgbClr val="4D4E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206B79F-0072-E05B-3967-52F7536013F2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304800" y="2738712"/>
            <a:ext cx="40005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sz="3000" b="1" dirty="0">
                <a:solidFill>
                  <a:srgbClr val="4D4E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D835592-B8FF-C9E3-86DB-32777F05BE71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1713865" y="2898732"/>
            <a:ext cx="0" cy="3238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6A687802-729A-991A-4971-A66EEC47C56E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1717040" y="3209882"/>
            <a:ext cx="48323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91644E9C-DF3C-E13B-8E70-FE56806428EA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2200275" y="3209882"/>
            <a:ext cx="3810" cy="64643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BE72B682-CC5D-2159-ADAF-ECC464D9EBF7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2200275" y="3761697"/>
            <a:ext cx="215900" cy="0"/>
          </a:xfrm>
          <a:prstGeom prst="line">
            <a:avLst/>
          </a:prstGeom>
          <a:solidFill>
            <a:srgbClr val="0098B1"/>
          </a:solidFill>
          <a:ln w="19050">
            <a:solidFill>
              <a:srgbClr val="C00000"/>
            </a:solidFill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77CA339F-E146-02AF-D12E-90B640FE920C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 rot="10800000">
            <a:off x="11734165" y="2892382"/>
            <a:ext cx="0" cy="3238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ABE369F6-2FEA-49D1-348A-612F7B881349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 rot="10800000">
            <a:off x="11253470" y="3216232"/>
            <a:ext cx="48323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ABF493E7-5CF0-6E29-46F9-D8C33658E9DC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 flipV="1">
            <a:off x="11253470" y="3216232"/>
            <a:ext cx="0" cy="635635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CF748D59-17CE-D04C-70BD-85B43CEB97FA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 rot="10800000">
            <a:off x="11037570" y="3768047"/>
            <a:ext cx="215900" cy="0"/>
          </a:xfrm>
          <a:prstGeom prst="line">
            <a:avLst/>
          </a:prstGeom>
          <a:solidFill>
            <a:srgbClr val="0098B1"/>
          </a:solidFill>
          <a:ln w="19050">
            <a:solidFill>
              <a:srgbClr val="C00000"/>
            </a:solidFill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34" name="椭圆 33">
            <a:extLst>
              <a:ext uri="{FF2B5EF4-FFF2-40B4-BE49-F238E27FC236}">
                <a16:creationId xmlns:a16="http://schemas.microsoft.com/office/drawing/2014/main" id="{1908C87E-933D-312E-0098-503AD2E213F2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6566535" y="1179152"/>
            <a:ext cx="248285" cy="248285"/>
          </a:xfrm>
          <a:prstGeom prst="ellipse">
            <a:avLst/>
          </a:prstGeom>
          <a:solidFill>
            <a:srgbClr val="0098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9A90"/>
              </a:solidFill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85DBBFEB-ED37-2000-FE39-10C1CDD485F0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3573780" y="2337438"/>
            <a:ext cx="248285" cy="248285"/>
          </a:xfrm>
          <a:prstGeom prst="ellipse">
            <a:avLst/>
          </a:prstGeom>
          <a:solidFill>
            <a:srgbClr val="0098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9A90"/>
              </a:solidFill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2CF2BC7A-F8CC-1044-F37E-D8A844067752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2761615" y="2793322"/>
            <a:ext cx="248285" cy="248285"/>
          </a:xfrm>
          <a:prstGeom prst="ellipse">
            <a:avLst/>
          </a:prstGeom>
          <a:solidFill>
            <a:srgbClr val="0098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rgbClr val="009A90"/>
              </a:solidFill>
              <a:sym typeface="+mn-ea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BB642460-0109-7FF7-7C0E-8B7B5E13794F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10417810" y="2796497"/>
            <a:ext cx="248285" cy="248285"/>
          </a:xfrm>
          <a:prstGeom prst="ellipse">
            <a:avLst/>
          </a:prstGeom>
          <a:solidFill>
            <a:srgbClr val="0098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rgbClr val="009A90"/>
              </a:solidFill>
              <a:sym typeface="+mn-ea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60EA39F-C920-DCE8-B566-BE5432FE6E52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2017395" y="5607210"/>
            <a:ext cx="9414510" cy="503555"/>
          </a:xfrm>
          <a:prstGeom prst="rect">
            <a:avLst/>
          </a:prstGeom>
          <a:solidFill>
            <a:srgbClr val="0098B1"/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72000" tIns="180000" rIns="72000" bIns="55292" numCol="1" spcCol="1270" rtlCol="0" anchor="t" anchorCtr="0" forceAA="0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>
              <a:solidFill>
                <a:srgbClr val="0095C7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2D4B3EE-356D-AC6C-6ACA-772B61E49631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626677" y="4362274"/>
            <a:ext cx="881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1000" b="1" dirty="0">
                <a:solidFill>
                  <a:srgbClr val="0099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</a:t>
            </a:r>
            <a:r>
              <a:rPr lang="en-US" altLang="zh-CN" sz="1000" b="1" dirty="0">
                <a:solidFill>
                  <a:srgbClr val="0099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Projects</a:t>
            </a:r>
            <a:endParaRPr lang="zh-CN" altLang="en-US" sz="1000" b="1" dirty="0">
              <a:solidFill>
                <a:srgbClr val="0099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E7E0C298-3840-4899-6C3D-D9B17E131B7A}"/>
              </a:ext>
            </a:extLst>
          </p:cNvPr>
          <p:cNvCxnSpPr/>
          <p:nvPr>
            <p:custDataLst>
              <p:tags r:id="rId33"/>
            </p:custDataLst>
          </p:nvPr>
        </p:nvCxnSpPr>
        <p:spPr>
          <a:xfrm>
            <a:off x="1350645" y="4558622"/>
            <a:ext cx="1040130" cy="7620"/>
          </a:xfrm>
          <a:prstGeom prst="straightConnector1">
            <a:avLst/>
          </a:prstGeom>
          <a:ln w="19050" cmpd="sng">
            <a:solidFill>
              <a:schemeClr val="tx1">
                <a:lumMod val="85000"/>
                <a:lumOff val="15000"/>
              </a:schemeClr>
            </a:solidFill>
            <a:prstDash val="sysDash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0AB2713F-CF08-E66B-17BB-939940F5A7DA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304800" y="4272237"/>
            <a:ext cx="40005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sz="3000" b="1" dirty="0">
                <a:solidFill>
                  <a:srgbClr val="4D4E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943E8386-82AA-6C69-F904-42E3FC345E67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654820" y="5572964"/>
            <a:ext cx="727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1000" b="1" dirty="0">
                <a:solidFill>
                  <a:srgbClr val="0099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</a:t>
            </a:r>
            <a:r>
              <a:rPr lang="en-US" altLang="zh-CN" sz="1000" b="1" dirty="0">
                <a:solidFill>
                  <a:srgbClr val="0099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00" b="1" dirty="0">
                <a:solidFill>
                  <a:srgbClr val="0099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Tasks</a:t>
            </a:r>
          </a:p>
          <a:p>
            <a:pPr algn="ctr">
              <a:buClrTx/>
              <a:buSzTx/>
              <a:buNone/>
            </a:pPr>
            <a:endParaRPr lang="zh-CN" altLang="en-US" sz="1000" b="1" dirty="0">
              <a:solidFill>
                <a:srgbClr val="0099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A800459-660F-D300-A71F-04B7FB599381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304800" y="5483817"/>
            <a:ext cx="40005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sz="3000" b="1" dirty="0">
                <a:solidFill>
                  <a:srgbClr val="4D4E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</a:p>
        </p:txBody>
      </p:sp>
      <p:sp>
        <p:nvSpPr>
          <p:cNvPr id="44" name="文本框 23">
            <a:extLst>
              <a:ext uri="{FF2B5EF4-FFF2-40B4-BE49-F238E27FC236}">
                <a16:creationId xmlns:a16="http://schemas.microsoft.com/office/drawing/2014/main" id="{2FBB6BF0-E600-8769-8FA2-3A9781F173AD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2022475" y="5700103"/>
            <a:ext cx="864235" cy="5130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defTabSz="457200"/>
            <a:r>
              <a:rPr lang="en-US" altLang="zh-CN" sz="9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Technology </a:t>
            </a:r>
          </a:p>
          <a:p>
            <a:pPr algn="ctr" defTabSz="457200"/>
            <a:r>
              <a:rPr lang="en-US" altLang="zh-CN" sz="9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</a:t>
            </a:r>
          </a:p>
        </p:txBody>
      </p:sp>
      <p:sp>
        <p:nvSpPr>
          <p:cNvPr id="45" name="文本框 23">
            <a:extLst>
              <a:ext uri="{FF2B5EF4-FFF2-40B4-BE49-F238E27FC236}">
                <a16:creationId xmlns:a16="http://schemas.microsoft.com/office/drawing/2014/main" id="{ADA433CA-037A-3975-7939-92B0F217AC74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6566798" y="5689565"/>
            <a:ext cx="792480" cy="2755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9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>
                <a:sym typeface="+mn-ea"/>
              </a:rPr>
              <a:t>Technology </a:t>
            </a:r>
          </a:p>
          <a:p>
            <a:pPr algn="ctr"/>
            <a:r>
              <a:rPr lang="en-US" altLang="zh-CN" dirty="0">
                <a:sym typeface="+mn-ea"/>
              </a:rPr>
              <a:t>conversion</a:t>
            </a:r>
            <a:endParaRPr lang="zh-CN" altLang="zh-CN" dirty="0">
              <a:sym typeface="+mn-ea"/>
            </a:endParaRPr>
          </a:p>
        </p:txBody>
      </p:sp>
      <p:sp>
        <p:nvSpPr>
          <p:cNvPr id="46" name="文本框 23">
            <a:extLst>
              <a:ext uri="{FF2B5EF4-FFF2-40B4-BE49-F238E27FC236}">
                <a16:creationId xmlns:a16="http://schemas.microsoft.com/office/drawing/2014/main" id="{4CA9406D-7AE2-99B2-FD5B-77D74AF8F688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3230508" y="5686657"/>
            <a:ext cx="792480" cy="2755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9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>
                <a:sym typeface="+mn-ea"/>
              </a:rPr>
              <a:t>Demonstration </a:t>
            </a:r>
          </a:p>
          <a:p>
            <a:pPr algn="ctr"/>
            <a:r>
              <a:rPr lang="en-US" altLang="zh-CN" dirty="0">
                <a:sym typeface="+mn-ea"/>
              </a:rPr>
              <a:t>project</a:t>
            </a:r>
          </a:p>
        </p:txBody>
      </p:sp>
      <p:sp>
        <p:nvSpPr>
          <p:cNvPr id="47" name="文本框 23">
            <a:extLst>
              <a:ext uri="{FF2B5EF4-FFF2-40B4-BE49-F238E27FC236}">
                <a16:creationId xmlns:a16="http://schemas.microsoft.com/office/drawing/2014/main" id="{26F45EEA-D007-320E-69BB-513D736F960E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5487035" y="5687042"/>
            <a:ext cx="792480" cy="39052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9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>
                <a:sym typeface="+mn-ea"/>
              </a:rPr>
              <a:t>Experimental</a:t>
            </a:r>
          </a:p>
          <a:p>
            <a:pPr algn="ctr"/>
            <a:r>
              <a:rPr lang="en-US" altLang="zh-CN" dirty="0">
                <a:sym typeface="+mn-ea"/>
              </a:rPr>
              <a:t> testing</a:t>
            </a:r>
            <a:endParaRPr lang="zh-CN" altLang="zh-CN" dirty="0">
              <a:sym typeface="+mn-ea"/>
            </a:endParaRPr>
          </a:p>
        </p:txBody>
      </p:sp>
      <p:sp>
        <p:nvSpPr>
          <p:cNvPr id="48" name="文本框 23">
            <a:extLst>
              <a:ext uri="{FF2B5EF4-FFF2-40B4-BE49-F238E27FC236}">
                <a16:creationId xmlns:a16="http://schemas.microsoft.com/office/drawing/2014/main" id="{4F4F3575-F51D-876F-4493-28D8BF5E60A6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4474473" y="5683126"/>
            <a:ext cx="895985" cy="2755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9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>
                <a:sym typeface="+mn-ea"/>
              </a:rPr>
              <a:t>Standard &amp; </a:t>
            </a:r>
          </a:p>
          <a:p>
            <a:pPr algn="ctr"/>
            <a:r>
              <a:rPr lang="en-US" altLang="zh-CN" dirty="0">
                <a:sym typeface="+mn-ea"/>
              </a:rPr>
              <a:t>regulation</a:t>
            </a:r>
            <a:endParaRPr lang="zh-CN" altLang="zh-CN" dirty="0">
              <a:sym typeface="+mn-ea"/>
            </a:endParaRPr>
          </a:p>
        </p:txBody>
      </p:sp>
      <p:sp>
        <p:nvSpPr>
          <p:cNvPr id="49" name="文本框 23">
            <a:extLst>
              <a:ext uri="{FF2B5EF4-FFF2-40B4-BE49-F238E27FC236}">
                <a16:creationId xmlns:a16="http://schemas.microsoft.com/office/drawing/2014/main" id="{FA87C332-FDC9-60EB-8B35-852FD7C638FD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7837170" y="5686969"/>
            <a:ext cx="792480" cy="2755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9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>
                <a:sym typeface="+mn-ea"/>
              </a:rPr>
              <a:t>High-end </a:t>
            </a:r>
          </a:p>
          <a:p>
            <a:pPr algn="ctr"/>
            <a:r>
              <a:rPr lang="en-US" altLang="zh-CN" dirty="0">
                <a:sym typeface="+mn-ea"/>
              </a:rPr>
              <a:t>think tank</a:t>
            </a:r>
            <a:endParaRPr lang="zh-CN" altLang="zh-CN" dirty="0">
              <a:sym typeface="+mn-ea"/>
            </a:endParaRPr>
          </a:p>
        </p:txBody>
      </p:sp>
      <p:sp>
        <p:nvSpPr>
          <p:cNvPr id="50" name="文本框 23">
            <a:extLst>
              <a:ext uri="{FF2B5EF4-FFF2-40B4-BE49-F238E27FC236}">
                <a16:creationId xmlns:a16="http://schemas.microsoft.com/office/drawing/2014/main" id="{7AA207AC-A9AD-6F28-6109-FB79FB572C89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10308780" y="5677351"/>
            <a:ext cx="792480" cy="2755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9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>
                <a:sym typeface="+mn-ea"/>
              </a:rPr>
              <a:t>international</a:t>
            </a:r>
          </a:p>
          <a:p>
            <a:pPr algn="ctr"/>
            <a:r>
              <a:rPr lang="en-US" altLang="zh-CN" dirty="0">
                <a:sym typeface="+mn-ea"/>
              </a:rPr>
              <a:t>cooperation</a:t>
            </a:r>
            <a:endParaRPr lang="zh-CN" altLang="zh-CN" dirty="0">
              <a:sym typeface="+mn-ea"/>
            </a:endParaRPr>
          </a:p>
        </p:txBody>
      </p:sp>
      <p:sp>
        <p:nvSpPr>
          <p:cNvPr id="51" name="文本框 23">
            <a:extLst>
              <a:ext uri="{FF2B5EF4-FFF2-40B4-BE49-F238E27FC236}">
                <a16:creationId xmlns:a16="http://schemas.microsoft.com/office/drawing/2014/main" id="{87842B4D-3C41-5DA8-0D91-787E8696AEB4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9051553" y="5690301"/>
            <a:ext cx="792480" cy="2755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9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>
                <a:sym typeface="+mn-ea"/>
              </a:rPr>
              <a:t>Talent </a:t>
            </a:r>
          </a:p>
          <a:p>
            <a:pPr algn="ctr"/>
            <a:r>
              <a:rPr lang="en-US" altLang="zh-CN" dirty="0">
                <a:sym typeface="+mn-ea"/>
              </a:rPr>
              <a:t>development</a:t>
            </a:r>
            <a:endParaRPr lang="zh-CN" altLang="zh-CN" dirty="0">
              <a:sym typeface="+mn-ea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0972EE91-4FAB-F487-3FE5-B5C5518B871C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4528820" y="2061340"/>
            <a:ext cx="439039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6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Consolidate scientific and technological innovation resources and build an integrated innovation platform</a:t>
            </a:r>
          </a:p>
        </p:txBody>
      </p: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1BBB9F55-3792-DA68-F0F5-CB785567170C}"/>
              </a:ext>
            </a:extLst>
          </p:cNvPr>
          <p:cNvCxnSpPr/>
          <p:nvPr>
            <p:custDataLst>
              <p:tags r:id="rId46"/>
            </p:custDataLst>
          </p:nvPr>
        </p:nvCxnSpPr>
        <p:spPr>
          <a:xfrm>
            <a:off x="1436370" y="1939882"/>
            <a:ext cx="2292985" cy="13970"/>
          </a:xfrm>
          <a:prstGeom prst="straightConnector1">
            <a:avLst/>
          </a:prstGeom>
          <a:solidFill>
            <a:srgbClr val="0098B1"/>
          </a:solidFill>
          <a:ln w="19050" cmpd="sng">
            <a:solidFill>
              <a:schemeClr val="tx1">
                <a:lumMod val="85000"/>
                <a:lumOff val="15000"/>
              </a:schemeClr>
            </a:solidFill>
            <a:prstDash val="sysDash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矩形 53">
            <a:extLst>
              <a:ext uri="{FF2B5EF4-FFF2-40B4-BE49-F238E27FC236}">
                <a16:creationId xmlns:a16="http://schemas.microsoft.com/office/drawing/2014/main" id="{167DB329-D8BD-281E-D136-799A5D011345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10443845" y="3392762"/>
            <a:ext cx="214630" cy="103505"/>
          </a:xfrm>
          <a:prstGeom prst="rect">
            <a:avLst/>
          </a:prstGeom>
          <a:solidFill>
            <a:srgbClr val="0098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9A90"/>
              </a:solidFill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2EA66469-92CD-CF95-DDDA-CBB0B47E6445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2209800" y="3497105"/>
            <a:ext cx="9043670" cy="350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9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71755" rIns="0" bIns="45720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800" dirty="0">
                <a:solidFill>
                  <a:srgbClr val="0098B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At the </a:t>
            </a:r>
            <a:r>
              <a:rPr lang="en-US" altLang="zh-CN" sz="800" dirty="0">
                <a:solidFill>
                  <a:srgbClr val="0098B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sector</a:t>
            </a:r>
            <a:r>
              <a:rPr lang="zh-CN" altLang="en-US" sz="800" dirty="0">
                <a:solidFill>
                  <a:srgbClr val="0098B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level: Emphasize the support of digital technology, focus on reducing carbon emissions and increasing carbon sequestration, address key integration issues throughout the entire lifecycle of green and low-carbon buildings, and promote deep integration of the innovation chain, industry chain, financial chain, and talent chain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F52CC063-C863-7B0E-B07F-D58A69C8F970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3597275" y="2938737"/>
            <a:ext cx="214630" cy="105410"/>
          </a:xfrm>
          <a:prstGeom prst="rect">
            <a:avLst/>
          </a:prstGeom>
          <a:solidFill>
            <a:srgbClr val="0098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9A90"/>
              </a:solidFill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E9969FC4-5136-B745-BD3D-EA1CC2262F2A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9629140" y="2938102"/>
            <a:ext cx="214630" cy="105410"/>
          </a:xfrm>
          <a:prstGeom prst="rect">
            <a:avLst/>
          </a:prstGeom>
          <a:solidFill>
            <a:srgbClr val="0098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9A90"/>
              </a:solidFill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723459F0-10F9-4BC8-ED0D-371B2ACE2DC8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2509520" y="3045620"/>
            <a:ext cx="8403590" cy="3517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9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71755" rIns="0" bIns="45720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800" dirty="0">
                <a:solidFill>
                  <a:srgbClr val="0098B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At the national level: Explore multidisciplinary, cross-field integrated innovation, and become the national strategic technological force in the green and low-carbon </a:t>
            </a:r>
            <a:r>
              <a:rPr lang="en-US" altLang="zh-CN" sz="800" dirty="0">
                <a:solidFill>
                  <a:srgbClr val="0098B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buildings area</a:t>
            </a:r>
            <a:endParaRPr lang="zh-CN" altLang="en-US" sz="800" dirty="0">
              <a:solidFill>
                <a:srgbClr val="0098B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777B1DFF-3673-9847-0B2D-366BCD7DE3D7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3286125" y="2569370"/>
            <a:ext cx="6902450" cy="3816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9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71755" rIns="0" bIns="45720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800" dirty="0">
                <a:solidFill>
                  <a:srgbClr val="0098B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At the international level: Promote international interconnectivity and mutual recognition, and advance international exchanges and cooperation in the green and low-carbon </a:t>
            </a:r>
            <a:r>
              <a:rPr lang="en-US" altLang="zh-CN" sz="800" dirty="0">
                <a:solidFill>
                  <a:srgbClr val="0098B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buildings area</a:t>
            </a:r>
            <a:endParaRPr lang="zh-CN" altLang="en-US" sz="800" dirty="0">
              <a:solidFill>
                <a:srgbClr val="0098B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A28A3C1D-A014-67DF-C77A-364C0C179B90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9615805" y="2334853"/>
            <a:ext cx="248285" cy="248285"/>
          </a:xfrm>
          <a:prstGeom prst="ellipse">
            <a:avLst/>
          </a:prstGeom>
          <a:solidFill>
            <a:srgbClr val="0098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9A90"/>
              </a:solidFill>
            </a:endParaRPr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3E2171EC-BF1F-B72B-B80B-3ADD78074CB1}"/>
              </a:ext>
            </a:extLst>
          </p:cNvPr>
          <p:cNvCxnSpPr>
            <a:stCxn id="35" idx="7"/>
          </p:cNvCxnSpPr>
          <p:nvPr>
            <p:custDataLst>
              <p:tags r:id="rId54"/>
            </p:custDataLst>
          </p:nvPr>
        </p:nvCxnSpPr>
        <p:spPr>
          <a:xfrm flipV="1">
            <a:off x="3785705" y="1270335"/>
            <a:ext cx="2780830" cy="1103463"/>
          </a:xfrm>
          <a:prstGeom prst="line">
            <a:avLst/>
          </a:prstGeom>
          <a:solidFill>
            <a:srgbClr val="0098B1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EE92376-1471-8CB2-9FD8-D52C003ED0DD}"/>
              </a:ext>
            </a:extLst>
          </p:cNvPr>
          <p:cNvCxnSpPr>
            <a:stCxn id="34" idx="6"/>
            <a:endCxn id="60" idx="1"/>
          </p:cNvCxnSpPr>
          <p:nvPr>
            <p:custDataLst>
              <p:tags r:id="rId55"/>
            </p:custDataLst>
          </p:nvPr>
        </p:nvCxnSpPr>
        <p:spPr>
          <a:xfrm>
            <a:off x="6814820" y="1303930"/>
            <a:ext cx="2837180" cy="1067435"/>
          </a:xfrm>
          <a:prstGeom prst="line">
            <a:avLst/>
          </a:prstGeom>
          <a:solidFill>
            <a:srgbClr val="0098B1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A8E04A3A-9095-5396-03F9-2C78E74ADE7A}"/>
              </a:ext>
            </a:extLst>
          </p:cNvPr>
          <p:cNvCxnSpPr/>
          <p:nvPr>
            <p:custDataLst>
              <p:tags r:id="rId56"/>
            </p:custDataLst>
          </p:nvPr>
        </p:nvCxnSpPr>
        <p:spPr>
          <a:xfrm>
            <a:off x="1388745" y="3031447"/>
            <a:ext cx="292735" cy="0"/>
          </a:xfrm>
          <a:prstGeom prst="straightConnector1">
            <a:avLst/>
          </a:prstGeom>
          <a:ln w="19050" cmpd="sng">
            <a:solidFill>
              <a:schemeClr val="tx1">
                <a:lumMod val="85000"/>
                <a:lumOff val="15000"/>
              </a:schemeClr>
            </a:solidFill>
            <a:prstDash val="sysDash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E9C8A6CC-BE01-92F8-A0B2-14FDF1944D08}"/>
              </a:ext>
            </a:extLst>
          </p:cNvPr>
          <p:cNvCxnSpPr/>
          <p:nvPr>
            <p:custDataLst>
              <p:tags r:id="rId57"/>
            </p:custDataLst>
          </p:nvPr>
        </p:nvCxnSpPr>
        <p:spPr>
          <a:xfrm>
            <a:off x="1303020" y="5880057"/>
            <a:ext cx="642620" cy="0"/>
          </a:xfrm>
          <a:prstGeom prst="straightConnector1">
            <a:avLst/>
          </a:prstGeom>
          <a:ln w="19050" cmpd="sng">
            <a:solidFill>
              <a:schemeClr val="tx1">
                <a:lumMod val="85000"/>
                <a:lumOff val="15000"/>
              </a:schemeClr>
            </a:solidFill>
            <a:prstDash val="sysDash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矩形 64">
            <a:extLst>
              <a:ext uri="{FF2B5EF4-FFF2-40B4-BE49-F238E27FC236}">
                <a16:creationId xmlns:a16="http://schemas.microsoft.com/office/drawing/2014/main" id="{6E568056-3133-A162-E099-445C730095BF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10417809" y="4038506"/>
            <a:ext cx="495165" cy="15259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71755" rIns="71755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</a:t>
            </a:r>
            <a:endParaRPr lang="zh-CN" altLang="en-US" sz="1200" b="1" dirty="0">
              <a:solidFill>
                <a:srgbClr val="009A9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0" name="AutoShape 3">
            <a:extLst>
              <a:ext uri="{FF2B5EF4-FFF2-40B4-BE49-F238E27FC236}">
                <a16:creationId xmlns:a16="http://schemas.microsoft.com/office/drawing/2014/main" id="{C1B5B65E-49DC-9069-DCCD-264E1FE3FF77}"/>
              </a:ext>
            </a:extLst>
          </p:cNvPr>
          <p:cNvSpPr/>
          <p:nvPr/>
        </p:nvSpPr>
        <p:spPr>
          <a:xfrm>
            <a:off x="233362" y="6235096"/>
            <a:ext cx="11725276" cy="48506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>
            <a:noAutofit/>
          </a:bodyPr>
          <a:lstStyle/>
          <a:p>
            <a:pPr lvl="1" algn="ctr">
              <a:lnSpc>
                <a:spcPct val="125000"/>
              </a:lnSpc>
              <a:spcBef>
                <a:spcPts val="600"/>
              </a:spcBef>
              <a:buClr>
                <a:srgbClr val="009B4E"/>
              </a:buClr>
            </a:pPr>
            <a:r>
              <a:rPr lang="en-US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NCTI-</a:t>
            </a:r>
            <a:r>
              <a:rPr lang="en-US" altLang="zh-CN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GB’s strategy and ongoing research projects to drive</a:t>
            </a:r>
            <a:r>
              <a:rPr lang="zh-CN" altLang="en-US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electrification and </a:t>
            </a:r>
            <a:r>
              <a:rPr lang="en-US" altLang="zh-CN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switching to net-zero emission resources in China</a:t>
            </a:r>
            <a:endParaRPr lang="zh-CN" altLang="en-US" b="1" dirty="0">
              <a:gradFill>
                <a:gsLst>
                  <a:gs pos="100000">
                    <a:srgbClr val="009B4C"/>
                  </a:gs>
                  <a:gs pos="0">
                    <a:srgbClr val="008FD7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72" name="AutoShape 2">
            <a:extLst>
              <a:ext uri="{FF2B5EF4-FFF2-40B4-BE49-F238E27FC236}">
                <a16:creationId xmlns:a16="http://schemas.microsoft.com/office/drawing/2014/main" id="{6A57C5CB-A96C-619B-4272-C502CD22C624}"/>
              </a:ext>
            </a:extLst>
          </p:cNvPr>
          <p:cNvSpPr/>
          <p:nvPr/>
        </p:nvSpPr>
        <p:spPr>
          <a:xfrm>
            <a:off x="304800" y="201017"/>
            <a:ext cx="11329957" cy="625529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95250" tIns="47625" rIns="95250" bIns="47625" rtlCol="0" anchor="t">
            <a:noAutofit/>
          </a:bodyPr>
          <a:lstStyle/>
          <a:p>
            <a:pPr>
              <a:defRPr/>
            </a:pPr>
            <a:r>
              <a:rPr lang="en-US" altLang="zh-CN" sz="23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Prospects</a:t>
            </a:r>
            <a:r>
              <a:rPr lang="zh-CN" altLang="en-US" sz="23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3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Empowering transformation through innovation centers</a:t>
            </a:r>
          </a:p>
        </p:txBody>
      </p:sp>
    </p:spTree>
    <p:extLst>
      <p:ext uri="{BB962C8B-B14F-4D97-AF65-F5344CB8AC3E}">
        <p14:creationId xmlns:p14="http://schemas.microsoft.com/office/powerpoint/2010/main" val="1291927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096204"/>
            <a:ext cx="12191365" cy="1198880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95250" tIns="47625" rIns="95250" bIns="47625" rtlCol="0" anchor="t">
            <a:noAutofit/>
          </a:bodyPr>
          <a:lstStyle/>
          <a:p>
            <a:pPr indent="0" algn="ctr">
              <a:lnSpc>
                <a:spcPct val="100000"/>
              </a:lnSpc>
              <a:defRPr/>
            </a:pPr>
            <a:r>
              <a:rPr lang="en-US" sz="5400" b="1" i="0" u="none" strike="noStrike" dirty="0">
                <a:gradFill>
                  <a:gsLst>
                    <a:gs pos="0">
                      <a:srgbClr val="008FD7">
                        <a:alpha val="100000"/>
                      </a:srgbClr>
                    </a:gs>
                    <a:gs pos="100000">
                      <a:srgbClr val="009B4C">
                        <a:alpha val="100000"/>
                      </a:srgbClr>
                    </a:gs>
                  </a:gsLst>
                  <a:lin ang="0"/>
                </a:gradFill>
                <a:latin typeface="微软雅黑" panose="020B0503020204020204" charset="-122"/>
              </a:rPr>
              <a:t>Thank you for you attention</a:t>
            </a:r>
            <a:endParaRPr lang="en-US" sz="5400"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6190" y="3663277"/>
            <a:ext cx="1181449" cy="1181449"/>
          </a:xfrm>
          <a:prstGeom prst="rect">
            <a:avLst/>
          </a:prstGeom>
          <a:ln w="9525">
            <a:noFill/>
            <a:prstDash val="solid"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9930D72-292D-CC61-4866-8D9179671CF2}"/>
              </a:ext>
            </a:extLst>
          </p:cNvPr>
          <p:cNvSpPr txBox="1"/>
          <p:nvPr/>
        </p:nvSpPr>
        <p:spPr>
          <a:xfrm>
            <a:off x="2538084" y="3481674"/>
            <a:ext cx="9113587" cy="15446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41275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Dr.</a:t>
            </a:r>
            <a:r>
              <a:rPr lang="en-GB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Hua Wang</a:t>
            </a:r>
          </a:p>
          <a:p>
            <a:pPr marL="0" marR="0" lvl="0" indent="0" defTabSz="41275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Senior Researcher</a:t>
            </a:r>
          </a:p>
          <a:p>
            <a:pPr marL="0" marR="0" lvl="0" indent="0" defTabSz="41275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National </a:t>
            </a:r>
            <a:r>
              <a:rPr lang="en-GB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Center</a:t>
            </a:r>
            <a:r>
              <a:rPr lang="en-GB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of Technology Innovation for Green and Low-Carbon Building, China</a:t>
            </a:r>
          </a:p>
          <a:p>
            <a:pPr marL="0" marR="0" lvl="0" indent="0" defTabSz="41275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No.36 </a:t>
            </a:r>
            <a:r>
              <a:rPr lang="en-GB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Deshengmenwai</a:t>
            </a:r>
            <a:r>
              <a:rPr lang="en-GB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Street, Xicheng District, Beijing 100088</a:t>
            </a:r>
          </a:p>
          <a:p>
            <a:pPr marL="0" marR="0" lvl="0" indent="0" defTabSz="41275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Email</a:t>
            </a:r>
            <a:r>
              <a:rPr lang="zh-CN" alt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GB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wanghua0704@126.com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9"/>
          <p:cNvSpPr/>
          <p:nvPr/>
        </p:nvSpPr>
        <p:spPr>
          <a:xfrm>
            <a:off x="2315528" y="3530800"/>
            <a:ext cx="9109709" cy="583882"/>
          </a:xfrm>
          <a:custGeom>
            <a:avLst/>
            <a:gdLst>
              <a:gd name="connsiteX0" fmla="*/ 0 w 9566031"/>
              <a:gd name="connsiteY0" fmla="*/ 0 h 416589"/>
              <a:gd name="connsiteX1" fmla="*/ 9566031 w 9566031"/>
              <a:gd name="connsiteY1" fmla="*/ 0 h 416589"/>
              <a:gd name="connsiteX2" fmla="*/ 9566031 w 9566031"/>
              <a:gd name="connsiteY2" fmla="*/ 416589 h 416589"/>
              <a:gd name="connsiteX3" fmla="*/ 0 w 9566031"/>
              <a:gd name="connsiteY3" fmla="*/ 416589 h 416589"/>
              <a:gd name="connsiteX4" fmla="*/ 0 w 9566031"/>
              <a:gd name="connsiteY4" fmla="*/ 0 h 416589"/>
              <a:gd name="connsiteX0-1" fmla="*/ 111760 w 9566031"/>
              <a:gd name="connsiteY0-2" fmla="*/ 10160 h 416589"/>
              <a:gd name="connsiteX1-3" fmla="*/ 9566031 w 9566031"/>
              <a:gd name="connsiteY1-4" fmla="*/ 0 h 416589"/>
              <a:gd name="connsiteX2-5" fmla="*/ 9566031 w 9566031"/>
              <a:gd name="connsiteY2-6" fmla="*/ 416589 h 416589"/>
              <a:gd name="connsiteX3-7" fmla="*/ 0 w 9566031"/>
              <a:gd name="connsiteY3-8" fmla="*/ 416589 h 416589"/>
              <a:gd name="connsiteX4-9" fmla="*/ 111760 w 9566031"/>
              <a:gd name="connsiteY4-10" fmla="*/ 10160 h 416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66031" h="416589">
                <a:moveTo>
                  <a:pt x="111760" y="10160"/>
                </a:moveTo>
                <a:lnTo>
                  <a:pt x="9566031" y="0"/>
                </a:lnTo>
                <a:lnTo>
                  <a:pt x="9566031" y="416589"/>
                </a:lnTo>
                <a:lnTo>
                  <a:pt x="0" y="416589"/>
                </a:lnTo>
                <a:lnTo>
                  <a:pt x="111760" y="10160"/>
                </a:lnTo>
                <a:close/>
              </a:path>
            </a:pathLst>
          </a:custGeom>
          <a:gradFill>
            <a:gsLst>
              <a:gs pos="34000">
                <a:srgbClr val="008FD7"/>
              </a:gs>
              <a:gs pos="82000">
                <a:srgbClr val="009966">
                  <a:alpha val="20000"/>
                </a:srgbClr>
              </a:gs>
              <a:gs pos="100000">
                <a:srgbClr val="009B4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 kern="1200"/>
          </a:p>
        </p:txBody>
      </p:sp>
      <p:sp>
        <p:nvSpPr>
          <p:cNvPr id="4" name="文本框 3"/>
          <p:cNvSpPr txBox="1"/>
          <p:nvPr/>
        </p:nvSpPr>
        <p:spPr>
          <a:xfrm>
            <a:off x="2682231" y="3461599"/>
            <a:ext cx="7194241" cy="7013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6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NCTI-GB was set up to implement the “dual carbon” commitment in the buildings sector  </a:t>
            </a:r>
            <a:endParaRPr lang="zh-CN" altLang="en-US" sz="1600" b="1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2147" y="4265030"/>
            <a:ext cx="6987445" cy="2461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 9th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May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2023, </a:t>
            </a:r>
            <a:r>
              <a:rPr lang="en-US" altLang="zh-CN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</a:t>
            </a:r>
            <a:r>
              <a:rPr lang="zh-CN" altLang="zh-CN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he inauguration ceremony of </a:t>
            </a:r>
            <a:r>
              <a:rPr lang="en-US" altLang="zh-CN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China</a:t>
            </a:r>
            <a:r>
              <a:rPr lang="en-US" altLang="zh-CN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’</a:t>
            </a:r>
            <a:r>
              <a:rPr lang="en-US" altLang="zh-CN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</a:t>
            </a:r>
            <a:r>
              <a:rPr lang="zh-CN" altLang="zh-CN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National Center of Technology Innovation for Green and Low-Carbon Building (NCTI-GB)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was held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 Beijing, leaders from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Ministry of Housing and Urban-Rural Development, Ministry of Science and Technology, the State-owned Assets Supervision and Administration Commission of the State Council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and the Beijing Municipal Government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attended the ceremony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algn="just" fontAlgn="auto">
              <a:lnSpc>
                <a:spcPct val="160000"/>
              </a:lnSpc>
              <a:buFont typeface="+mj-ea"/>
              <a:buNone/>
            </a:pPr>
            <a:endParaRPr lang="zh-CN" altLang="en-US" b="0" i="0" kern="1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8845" y="1573304"/>
            <a:ext cx="5842635" cy="13930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 22nd September 2020, </a:t>
            </a:r>
            <a:r>
              <a:rPr lang="en-US" altLang="zh-CN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“dual carbon” commitment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was made by China at the 75th session of the United Nations General Assembly that </a:t>
            </a:r>
            <a:r>
              <a:rPr lang="en-US" altLang="zh-CN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China would peak carbon emissions by 2030 and achieve carbon neutrality by 2060</a:t>
            </a:r>
            <a:endParaRPr lang="zh-CN" altLang="en-US" b="1" dirty="0">
              <a:gradFill>
                <a:gsLst>
                  <a:gs pos="100000">
                    <a:srgbClr val="009B4C"/>
                  </a:gs>
                  <a:gs pos="0">
                    <a:srgbClr val="008FD7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2147" y="3468798"/>
            <a:ext cx="1813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Sector-level action</a:t>
            </a:r>
            <a:endParaRPr lang="zh-CN" altLang="en-US" sz="2000" b="1" dirty="0">
              <a:gradFill>
                <a:gsLst>
                  <a:gs pos="100000">
                    <a:srgbClr val="009B4C"/>
                  </a:gs>
                  <a:gs pos="0">
                    <a:srgbClr val="008FD7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29"/>
          <p:cNvCxnSpPr>
            <a:cxnSpLocks/>
          </p:cNvCxnSpPr>
          <p:nvPr/>
        </p:nvCxnSpPr>
        <p:spPr>
          <a:xfrm>
            <a:off x="439919" y="4143101"/>
            <a:ext cx="11199933" cy="14518"/>
          </a:xfrm>
          <a:prstGeom prst="line">
            <a:avLst/>
          </a:prstGeom>
          <a:ln>
            <a:solidFill>
              <a:srgbClr val="008F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0"/>
          <p:cNvCxnSpPr>
            <a:cxnSpLocks/>
          </p:cNvCxnSpPr>
          <p:nvPr/>
        </p:nvCxnSpPr>
        <p:spPr>
          <a:xfrm>
            <a:off x="394199" y="6484437"/>
            <a:ext cx="11245653" cy="0"/>
          </a:xfrm>
          <a:prstGeom prst="line">
            <a:avLst/>
          </a:prstGeom>
          <a:ln>
            <a:solidFill>
              <a:srgbClr val="008F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/>
          <p:cNvCxnSpPr/>
          <p:nvPr/>
        </p:nvCxnSpPr>
        <p:spPr>
          <a:xfrm>
            <a:off x="321151" y="836613"/>
            <a:ext cx="11566049" cy="0"/>
          </a:xfrm>
          <a:prstGeom prst="line">
            <a:avLst/>
          </a:prstGeom>
          <a:ln w="19050">
            <a:gradFill>
              <a:gsLst>
                <a:gs pos="0">
                  <a:srgbClr val="008FD7"/>
                </a:gs>
                <a:gs pos="100000">
                  <a:srgbClr val="009B4F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304801" y="105767"/>
            <a:ext cx="10727960" cy="6255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Who are we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AD1DFF8-E3D6-D009-AA70-FC3AB4722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352" y="913824"/>
            <a:ext cx="3837500" cy="2547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揭幕后">
            <a:extLst>
              <a:ext uri="{FF2B5EF4-FFF2-40B4-BE49-F238E27FC236}">
                <a16:creationId xmlns:a16="http://schemas.microsoft.com/office/drawing/2014/main" id="{4C48AC8A-2CEF-5F4A-E959-E02AB59614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" t="13122" r="-7" b="3602"/>
          <a:stretch/>
        </p:blipFill>
        <p:spPr>
          <a:xfrm>
            <a:off x="7802351" y="4238527"/>
            <a:ext cx="3837501" cy="21330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>
            <p:custDataLst>
              <p:tags r:id="rId1"/>
            </p:custDataLst>
          </p:nvPr>
        </p:nvSpPr>
        <p:spPr>
          <a:xfrm>
            <a:off x="1032124" y="645555"/>
            <a:ext cx="1292662" cy="5260975"/>
          </a:xfrm>
          <a:prstGeom prst="rect">
            <a:avLst/>
          </a:prstGeom>
          <a:noFill/>
          <a:ln>
            <a:noFill/>
          </a:ln>
        </p:spPr>
        <p:txBody>
          <a:bodyPr vert="vert" wrap="square" rtlCol="0" anchor="t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en-US" sz="7200" b="1" cap="all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Contents 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89521" y="1328112"/>
            <a:ext cx="5083629" cy="978535"/>
            <a:chOff x="4623793" y="438013"/>
            <a:chExt cx="5083629" cy="978535"/>
          </a:xfrm>
        </p:grpSpPr>
        <p:sp>
          <p:nvSpPr>
            <p:cNvPr id="20" name="文本框 19"/>
            <p:cNvSpPr txBox="1"/>
            <p:nvPr>
              <p:custDataLst>
                <p:tags r:id="rId5"/>
              </p:custDataLst>
            </p:nvPr>
          </p:nvSpPr>
          <p:spPr>
            <a:xfrm>
              <a:off x="4623793" y="438013"/>
              <a:ext cx="1376045" cy="9785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indent="0" algn="ctr" fontAlgn="auto">
                <a:lnSpc>
                  <a:spcPct val="100000"/>
                </a:lnSpc>
              </a:pPr>
              <a:r>
                <a:rPr lang="en-US" altLang="zh-CN" sz="4000" b="1" cap="all" dirty="0">
                  <a:gradFill>
                    <a:gsLst>
                      <a:gs pos="90000">
                        <a:srgbClr val="008FD7"/>
                      </a:gs>
                      <a:gs pos="0">
                        <a:srgbClr val="009B4C"/>
                      </a:gs>
                    </a:gsLst>
                    <a:lin ang="15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096000" y="563985"/>
              <a:ext cx="36114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Introduction</a:t>
              </a:r>
              <a:endParaRPr kumimoji="1"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5980425" y="571902"/>
              <a:ext cx="0" cy="638175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589521" y="2461017"/>
            <a:ext cx="11247802" cy="978535"/>
            <a:chOff x="4623793" y="1600006"/>
            <a:chExt cx="11247802" cy="978535"/>
          </a:xfrm>
        </p:grpSpPr>
        <p:sp>
          <p:nvSpPr>
            <p:cNvPr id="22" name="文本框 21"/>
            <p:cNvSpPr txBox="1"/>
            <p:nvPr>
              <p:custDataLst>
                <p:tags r:id="rId4"/>
              </p:custDataLst>
            </p:nvPr>
          </p:nvSpPr>
          <p:spPr>
            <a:xfrm>
              <a:off x="4623793" y="1600006"/>
              <a:ext cx="1376045" cy="9785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4000" b="1" cap="all" dirty="0">
                  <a:gradFill>
                    <a:gsLst>
                      <a:gs pos="90000">
                        <a:srgbClr val="008FD7"/>
                      </a:gs>
                      <a:gs pos="0">
                        <a:srgbClr val="009B4C"/>
                      </a:gs>
                    </a:gsLst>
                    <a:lin ang="15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095998" y="1725978"/>
              <a:ext cx="97755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Buildings and urban systems electrification in China </a:t>
              </a:r>
              <a:endParaRPr kumimoji="1"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5980425" y="1740639"/>
              <a:ext cx="0" cy="638175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589521" y="3593922"/>
            <a:ext cx="12559135" cy="978535"/>
            <a:chOff x="4623793" y="2761999"/>
            <a:chExt cx="12559135" cy="978535"/>
          </a:xfrm>
        </p:grpSpPr>
        <p:sp>
          <p:nvSpPr>
            <p:cNvPr id="26" name="文本框 25"/>
            <p:cNvSpPr txBox="1"/>
            <p:nvPr>
              <p:custDataLst>
                <p:tags r:id="rId3"/>
              </p:custDataLst>
            </p:nvPr>
          </p:nvSpPr>
          <p:spPr>
            <a:xfrm>
              <a:off x="4623793" y="2761999"/>
              <a:ext cx="1376045" cy="9785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4000" b="1" cap="all" dirty="0">
                  <a:gradFill>
                    <a:gsLst>
                      <a:gs pos="90000">
                        <a:srgbClr val="008FD7"/>
                      </a:gs>
                      <a:gs pos="0">
                        <a:srgbClr val="009B4C"/>
                      </a:gs>
                    </a:gsLst>
                    <a:lin ang="15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096000" y="2887971"/>
              <a:ext cx="11086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Switching to net-zero emission resources in China</a:t>
              </a:r>
              <a:endParaRPr kumimoji="1"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5980425" y="2909376"/>
              <a:ext cx="0" cy="638175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139117C2-6C54-B9CA-4E07-123931027162}"/>
              </a:ext>
            </a:extLst>
          </p:cNvPr>
          <p:cNvGrpSpPr/>
          <p:nvPr/>
        </p:nvGrpSpPr>
        <p:grpSpPr>
          <a:xfrm>
            <a:off x="589521" y="4667766"/>
            <a:ext cx="10600591" cy="978535"/>
            <a:chOff x="4623793" y="2761999"/>
            <a:chExt cx="10600591" cy="97853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5E0810D0-258A-E6E2-5F88-F5C4C730E8A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4623793" y="2761999"/>
              <a:ext cx="1376045" cy="9785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4000" b="1" cap="all" dirty="0">
                  <a:gradFill>
                    <a:gsLst>
                      <a:gs pos="90000">
                        <a:srgbClr val="008FD7"/>
                      </a:gs>
                      <a:gs pos="0">
                        <a:srgbClr val="009B4C"/>
                      </a:gs>
                    </a:gsLst>
                    <a:lin ang="15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1CC4285-6E2D-2F25-16A6-B6F6F1A77D96}"/>
                </a:ext>
              </a:extLst>
            </p:cNvPr>
            <p:cNvSpPr txBox="1"/>
            <p:nvPr/>
          </p:nvSpPr>
          <p:spPr>
            <a:xfrm>
              <a:off x="6096000" y="2887971"/>
              <a:ext cx="9128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Prospects</a:t>
              </a:r>
              <a:endParaRPr kumimoji="1"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871AADA2-4C46-4013-7F12-90511E3A36FB}"/>
                </a:ext>
              </a:extLst>
            </p:cNvPr>
            <p:cNvCxnSpPr/>
            <p:nvPr/>
          </p:nvCxnSpPr>
          <p:spPr>
            <a:xfrm>
              <a:off x="5980425" y="2909376"/>
              <a:ext cx="0" cy="638175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8450" y="2251823"/>
            <a:ext cx="116350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</a:p>
          <a:p>
            <a:pPr algn="ctr"/>
            <a:endParaRPr lang="en-US" altLang="zh-CN" sz="24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48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4800" b="1" dirty="0">
              <a:gradFill>
                <a:gsLst>
                  <a:gs pos="100000">
                    <a:srgbClr val="009B4C"/>
                  </a:gs>
                  <a:gs pos="0">
                    <a:srgbClr val="008FD7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72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A6E5E69-DA11-02EE-1934-3DA2B103E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800" y="6267"/>
            <a:ext cx="3940183" cy="68517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0605D8E-92B5-228D-585A-3F3C34408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493" y="1009148"/>
            <a:ext cx="5019187" cy="378708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2DEC8B0-7AD3-CDFE-7628-1E8ABCF316C7}"/>
              </a:ext>
            </a:extLst>
          </p:cNvPr>
          <p:cNvSpPr txBox="1"/>
          <p:nvPr/>
        </p:nvSpPr>
        <p:spPr>
          <a:xfrm>
            <a:off x="152399" y="178151"/>
            <a:ext cx="75723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Cities are systems of interconnected sectors, activities and governance structures </a:t>
            </a:r>
            <a:endParaRPr lang="zh-CN" altLang="en-US" sz="2400" b="1" dirty="0">
              <a:gradFill>
                <a:gsLst>
                  <a:gs pos="100000">
                    <a:srgbClr val="009B4C"/>
                  </a:gs>
                  <a:gs pos="0">
                    <a:srgbClr val="008FD7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2152A4D-59C3-AE28-AB43-401A8EAFCF13}"/>
              </a:ext>
            </a:extLst>
          </p:cNvPr>
          <p:cNvSpPr txBox="1"/>
          <p:nvPr/>
        </p:nvSpPr>
        <p:spPr>
          <a:xfrm>
            <a:off x="152399" y="4846580"/>
            <a:ext cx="8002556" cy="1295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Clr>
                <a:srgbClr val="009B4E"/>
              </a:buClr>
              <a:buFont typeface="Wingdings" panose="05000000000000000000" pitchFamily="2" charset="2"/>
              <a:buChar char="ü"/>
            </a:pPr>
            <a:r>
              <a:rPr lang="en-US" altLang="zh-CN" sz="16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Climate change mitigation measure 1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16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Electrification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of energy end uses in cities and efficient energy demand for heating, transport and cooking through multiple options and urban infrastructure </a:t>
            </a:r>
            <a:r>
              <a:rPr lang="en-US" altLang="zh-CN" sz="1600" b="1" dirty="0">
                <a:solidFill>
                  <a:srgbClr val="009B4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16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en-US" altLang="zh-CN" sz="16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stimated mitigation potential</a:t>
            </a:r>
            <a:r>
              <a:rPr lang="en-GB" altLang="zh-CN" sz="16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16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at least 6.9 GtCO2-eq by 2030 and 15.3 GtCO2-eq by 2050</a:t>
            </a:r>
            <a:r>
              <a:rPr lang="zh-CN" altLang="en-US" sz="16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26F0BDE-B1CF-C221-486D-C097770705AE}"/>
              </a:ext>
            </a:extLst>
          </p:cNvPr>
          <p:cNvSpPr txBox="1"/>
          <p:nvPr/>
        </p:nvSpPr>
        <p:spPr>
          <a:xfrm>
            <a:off x="0" y="6222968"/>
            <a:ext cx="49149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Source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GB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IPCC_AR6_WGIII_Chapter08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728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19AD70B-828F-26FF-EB49-81A274B10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523" y="0"/>
            <a:ext cx="6157477" cy="675223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4C280F3-9655-6785-D457-268ADC303555}"/>
              </a:ext>
            </a:extLst>
          </p:cNvPr>
          <p:cNvSpPr txBox="1"/>
          <p:nvPr/>
        </p:nvSpPr>
        <p:spPr>
          <a:xfrm>
            <a:off x="206892" y="301182"/>
            <a:ext cx="677240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For the carbon embodied in supply chains to become net-zero, all key infrastructure and provisioning systems will need to be decarbonized, including electricity, mobility, food, water supply and construction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6DB818-A3C7-8F36-3C42-A5F25F2466AE}"/>
              </a:ext>
            </a:extLst>
          </p:cNvPr>
          <p:cNvSpPr txBox="1"/>
          <p:nvPr/>
        </p:nvSpPr>
        <p:spPr>
          <a:xfrm>
            <a:off x="0" y="6063406"/>
            <a:ext cx="6157476" cy="789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Source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GB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IPCC_AR6_WGIII_Chapter08</a:t>
            </a:r>
          </a:p>
          <a:p>
            <a:pPr>
              <a:lnSpc>
                <a:spcPct val="130000"/>
              </a:lnSpc>
            </a:pPr>
            <a:r>
              <a:rPr lang="en-GB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 courtesy of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China Construction Technology Consulting Corporation</a:t>
            </a:r>
          </a:p>
          <a:p>
            <a:pPr>
              <a:lnSpc>
                <a:spcPct val="13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0F1E2D5-DBDC-A4A3-4CEA-CC5390121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61" y="2566520"/>
            <a:ext cx="2532768" cy="162085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E5B4091-DE49-628D-3E3D-8FF6383E0C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5" t="21806" r="7951" b="8039"/>
          <a:stretch/>
        </p:blipFill>
        <p:spPr>
          <a:xfrm>
            <a:off x="3028502" y="2563393"/>
            <a:ext cx="2800927" cy="162398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32C4433-8B27-9AE7-1307-757BCF55224B}"/>
              </a:ext>
            </a:extLst>
          </p:cNvPr>
          <p:cNvSpPr txBox="1"/>
          <p:nvPr/>
        </p:nvSpPr>
        <p:spPr>
          <a:xfrm>
            <a:off x="140544" y="4326290"/>
            <a:ext cx="5987871" cy="1603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Clr>
                <a:srgbClr val="009B4E"/>
              </a:buClr>
              <a:buFont typeface="Wingdings" panose="05000000000000000000" pitchFamily="2" charset="2"/>
              <a:buChar char="ü"/>
            </a:pPr>
            <a:r>
              <a:rPr lang="en-US" altLang="zh-CN" sz="16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Climate change mitigation measure 2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16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Switching to net-zero materials and supply chains, 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 new and emerging structural assemblies in engineered timber offering the benefit of storing significant quantities of atmospheric carbon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473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251823"/>
            <a:ext cx="12192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</a:t>
            </a:r>
          </a:p>
          <a:p>
            <a:pPr algn="ctr"/>
            <a:endParaRPr lang="en-US" altLang="zh-CN" sz="24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tabLst>
                <a:tab pos="11931650" algn="l"/>
              </a:tabLst>
            </a:pPr>
            <a:r>
              <a:rPr lang="en-US" altLang="zh-CN" sz="46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Buildings and urban systems electrification in China</a:t>
            </a:r>
          </a:p>
        </p:txBody>
      </p:sp>
    </p:spTree>
    <p:extLst>
      <p:ext uri="{BB962C8B-B14F-4D97-AF65-F5344CB8AC3E}">
        <p14:creationId xmlns:p14="http://schemas.microsoft.com/office/powerpoint/2010/main" val="1290639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1331" y="915317"/>
            <a:ext cx="12069337" cy="144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lnSpc>
                <a:spcPct val="125000"/>
              </a:lnSpc>
              <a:buClr>
                <a:srgbClr val="009B4E"/>
              </a:buClr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 energy transformation, </a:t>
            </a:r>
            <a:r>
              <a:rPr lang="en-US" sz="18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buildings not only use energy, but also interact with </a:t>
            </a:r>
            <a:r>
              <a:rPr lang="en-GB" sz="18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power generation, power grid, power load and energy storage</a:t>
            </a:r>
            <a:endParaRPr lang="en-US" sz="1800" b="1" dirty="0">
              <a:gradFill>
                <a:gsLst>
                  <a:gs pos="100000">
                    <a:srgbClr val="009B4C"/>
                  </a:gs>
                  <a:gs pos="0">
                    <a:srgbClr val="008FD7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-285750">
              <a:lnSpc>
                <a:spcPct val="125000"/>
              </a:lnSpc>
              <a:buClr>
                <a:srgbClr val="009B4E"/>
              </a:buClr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Technology framework of urban system electrification includes five solutions – </a:t>
            </a:r>
            <a:r>
              <a:rPr lang="en-US" sz="1800" b="1" dirty="0">
                <a:gradFill>
                  <a:gsLst>
                    <a:gs pos="100000">
                      <a:srgbClr val="009B4C"/>
                    </a:gs>
                    <a:gs pos="0">
                      <a:srgbClr val="008FD7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clean source, digital grid, load management, expanded storage and efficient usage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BECD8FB-01AD-1D1C-A28F-6EA8EC9B4EDD}"/>
              </a:ext>
            </a:extLst>
          </p:cNvPr>
          <p:cNvSpPr txBox="1"/>
          <p:nvPr/>
        </p:nvSpPr>
        <p:spPr>
          <a:xfrm>
            <a:off x="304800" y="6475234"/>
            <a:ext cx="7727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Source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National Center of Technology Innovation for Green and Low-Carbon Building, China</a:t>
            </a:r>
          </a:p>
          <a:p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4FA3F31-18F4-FAE1-B652-BCDC3D4E8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00" y="2358096"/>
            <a:ext cx="7529548" cy="4120077"/>
          </a:xfrm>
          <a:prstGeom prst="rect">
            <a:avLst/>
          </a:prstGeom>
        </p:spPr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2A6644A9-5E33-39F9-4188-BC4541080A2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5F86A1D9-BEF5-1B40-8C23-EE522C9D51EE}"/>
              </a:ext>
            </a:extLst>
          </p:cNvPr>
          <p:cNvSpPr/>
          <p:nvPr/>
        </p:nvSpPr>
        <p:spPr>
          <a:xfrm>
            <a:off x="304800" y="126655"/>
            <a:ext cx="11329957" cy="625529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95250" tIns="47625" rIns="95250" bIns="47625" rtlCol="0" anchor="t">
            <a:noAutofit/>
          </a:bodyPr>
          <a:lstStyle/>
          <a:p>
            <a:pPr>
              <a:defRPr/>
            </a:pPr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NCTI-GB’s technology framework for electrification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>
            <a:extLst>
              <a:ext uri="{FF2B5EF4-FFF2-40B4-BE49-F238E27FC236}">
                <a16:creationId xmlns:a16="http://schemas.microsoft.com/office/drawing/2014/main" id="{BB397AAF-01F3-826B-41A1-2000D2B13ED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/>
          <a:srcRect l="19240" r="35341"/>
          <a:stretch>
            <a:fillRect/>
          </a:stretch>
        </p:blipFill>
        <p:spPr bwMode="auto">
          <a:xfrm>
            <a:off x="8954856" y="1823787"/>
            <a:ext cx="3237143" cy="472839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16AF661F-C827-B48A-6BBC-86A9C2F84FB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954856" y="960822"/>
            <a:ext cx="3237143" cy="862965"/>
          </a:xfrm>
          <a:prstGeom prst="rect">
            <a:avLst/>
          </a:prstGeom>
          <a:gradFill>
            <a:gsLst>
              <a:gs pos="0">
                <a:srgbClr val="008FD7"/>
              </a:gs>
              <a:gs pos="100000">
                <a:srgbClr val="009B4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1600" b="1" kern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CdTe</a:t>
            </a:r>
            <a:r>
              <a:rPr lang="en-GB" altLang="zh-CN" sz="1600" b="1" kern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power glass BIPV, Germany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2DBA9065-66C9-0947-0732-A76FC6FAA2B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1"/>
          <a:srcRect l="30310" t="11771" r="1178" b="3799"/>
          <a:stretch/>
        </p:blipFill>
        <p:spPr>
          <a:xfrm>
            <a:off x="6850571" y="3843448"/>
            <a:ext cx="2040354" cy="2691532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126AD9C2-2B68-E0B4-0BC9-89DECBB36A2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850570" y="5681238"/>
            <a:ext cx="2040355" cy="867260"/>
          </a:xfrm>
          <a:prstGeom prst="rect">
            <a:avLst/>
          </a:prstGeom>
          <a:gradFill>
            <a:gsLst>
              <a:gs pos="0">
                <a:srgbClr val="008FD7"/>
              </a:gs>
              <a:gs pos="100000">
                <a:srgbClr val="009B4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b="1" kern="1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Volg</a:t>
            </a:r>
            <a:r>
              <a:rPr lang="en-GB" altLang="zh-CN" b="1" kern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Logistics Distribution </a:t>
            </a:r>
            <a:r>
              <a:rPr lang="en-GB" altLang="zh-CN" b="1" kern="1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Center</a:t>
            </a:r>
            <a:r>
              <a:rPr lang="en-GB" altLang="zh-CN" b="1" kern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Switzerland</a:t>
            </a:r>
            <a:endParaRPr lang="zh-CN" altLang="en-US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A0209A7-0BEC-3096-E14D-CA9818572533}"/>
              </a:ext>
            </a:extLst>
          </p:cNvPr>
          <p:cNvSpPr txBox="1"/>
          <p:nvPr/>
        </p:nvSpPr>
        <p:spPr>
          <a:xfrm>
            <a:off x="4746283" y="6581001"/>
            <a:ext cx="49149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 courtesy of China Building Materials Group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DC7719A7-2210-5B0E-E29A-2EDA7E9381F7}"/>
              </a:ext>
            </a:extLst>
          </p:cNvPr>
          <p:cNvSpPr/>
          <p:nvPr/>
        </p:nvSpPr>
        <p:spPr>
          <a:xfrm>
            <a:off x="117443" y="939701"/>
            <a:ext cx="43156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kern="1200" dirty="0">
                <a:gradFill>
                  <a:gsLst>
                    <a:gs pos="0">
                      <a:srgbClr val="008FD7"/>
                    </a:gs>
                    <a:gs pos="100000">
                      <a:srgbClr val="009B4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What is the solution?</a:t>
            </a:r>
          </a:p>
          <a:p>
            <a:pPr algn="ctr"/>
            <a:endParaRPr lang="zh-CN" altLang="en-US" sz="2000" b="1" kern="1200" dirty="0">
              <a:gradFill>
                <a:gsLst>
                  <a:gs pos="0">
                    <a:srgbClr val="008FD7"/>
                  </a:gs>
                  <a:gs pos="100000">
                    <a:srgbClr val="009B4F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9E7C8BD1-3864-6E6F-1584-4EE1EAA2778E}"/>
              </a:ext>
            </a:extLst>
          </p:cNvPr>
          <p:cNvSpPr/>
          <p:nvPr/>
        </p:nvSpPr>
        <p:spPr>
          <a:xfrm>
            <a:off x="304800" y="3405199"/>
            <a:ext cx="99966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kern="1200" dirty="0">
                <a:gradFill>
                  <a:gsLst>
                    <a:gs pos="0">
                      <a:srgbClr val="008FD7"/>
                    </a:gs>
                    <a:gs pos="100000">
                      <a:srgbClr val="009B4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Cases</a:t>
            </a:r>
            <a:r>
              <a:rPr lang="zh-CN" altLang="en-US" sz="2400" b="1" kern="1200" dirty="0">
                <a:gradFill>
                  <a:gsLst>
                    <a:gs pos="0">
                      <a:srgbClr val="008FD7"/>
                    </a:gs>
                    <a:gs pos="100000">
                      <a:srgbClr val="009B4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GB" altLang="zh-CN" sz="2400" b="1" kern="1200" dirty="0">
                <a:gradFill>
                  <a:gsLst>
                    <a:gs pos="0">
                      <a:srgbClr val="008FD7"/>
                    </a:gs>
                    <a:gs pos="100000">
                      <a:srgbClr val="009B4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Worldwide BIPV solutions provided by China</a:t>
            </a:r>
          </a:p>
          <a:p>
            <a:endParaRPr lang="zh-CN" altLang="en-US" sz="1800" b="1" kern="1200" dirty="0">
              <a:gradFill>
                <a:gsLst>
                  <a:gs pos="0">
                    <a:srgbClr val="008FD7"/>
                  </a:gs>
                  <a:gs pos="100000">
                    <a:srgbClr val="009B4F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6E9A7CE-70FC-A036-117B-017BD7F89B75}"/>
              </a:ext>
            </a:extLst>
          </p:cNvPr>
          <p:cNvSpPr txBox="1"/>
          <p:nvPr/>
        </p:nvSpPr>
        <p:spPr>
          <a:xfrm>
            <a:off x="353997" y="1447855"/>
            <a:ext cx="8513778" cy="1910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Clr>
                <a:srgbClr val="009B4E"/>
              </a:buClr>
              <a:buFont typeface="Wingdings" panose="05000000000000000000" pitchFamily="2" charset="2"/>
              <a:buChar char="ü"/>
            </a:pPr>
            <a:r>
              <a:rPr lang="en-GB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BIPV/BAPV</a:t>
            </a:r>
          </a:p>
          <a:p>
            <a:pPr marL="285750" indent="-285750">
              <a:lnSpc>
                <a:spcPct val="125000"/>
              </a:lnSpc>
              <a:buClr>
                <a:srgbClr val="009B4E"/>
              </a:buClr>
              <a:buFont typeface="Wingdings" panose="05000000000000000000" pitchFamily="2" charset="2"/>
              <a:buChar char="ü"/>
            </a:pPr>
            <a:r>
              <a:rPr lang="en-GB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Distributed new energy aggregation technology</a:t>
            </a:r>
          </a:p>
          <a:p>
            <a:pPr marL="285750" indent="-285750">
              <a:lnSpc>
                <a:spcPct val="125000"/>
              </a:lnSpc>
              <a:buClr>
                <a:srgbClr val="009B4E"/>
              </a:buClr>
              <a:buFont typeface="Wingdings" panose="05000000000000000000" pitchFamily="2" charset="2"/>
              <a:buChar char="ü"/>
            </a:pPr>
            <a:r>
              <a:rPr lang="en-GB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Energy complementary and collaborative technology with solar photovoltaic consumption as the core at multiple spatial scales such as urban areas, blocks, and communities</a:t>
            </a:r>
          </a:p>
          <a:p>
            <a:pPr marL="285750" indent="-285750">
              <a:lnSpc>
                <a:spcPct val="125000"/>
              </a:lnSpc>
              <a:buClr>
                <a:srgbClr val="009B4E"/>
              </a:buClr>
              <a:buFont typeface="Wingdings" panose="05000000000000000000" pitchFamily="2" charset="2"/>
              <a:buChar char="ü"/>
            </a:pPr>
            <a:r>
              <a:rPr lang="en-GB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8BA8950-6DA9-5350-511D-9D0009F32BD6}"/>
              </a:ext>
            </a:extLst>
          </p:cNvPr>
          <p:cNvGrpSpPr/>
          <p:nvPr/>
        </p:nvGrpSpPr>
        <p:grpSpPr>
          <a:xfrm>
            <a:off x="317420" y="3870655"/>
            <a:ext cx="4049213" cy="2547925"/>
            <a:chOff x="-611086" y="3903352"/>
            <a:chExt cx="4696727" cy="2905760"/>
          </a:xfrm>
        </p:grpSpPr>
        <p:pic>
          <p:nvPicPr>
            <p:cNvPr id="7" name="图片 6" descr="v2-dc7babad41ec51559adf0f748db955b6_r">
              <a:extLst>
                <a:ext uri="{FF2B5EF4-FFF2-40B4-BE49-F238E27FC236}">
                  <a16:creationId xmlns:a16="http://schemas.microsoft.com/office/drawing/2014/main" id="{4970533D-8864-E0C1-5552-DA6B28944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36538" r="35624" b="3272"/>
            <a:stretch>
              <a:fillRect/>
            </a:stretch>
          </p:blipFill>
          <p:spPr>
            <a:xfrm>
              <a:off x="795500" y="3903352"/>
              <a:ext cx="2091690" cy="2905760"/>
            </a:xfrm>
            <a:prstGeom prst="rect">
              <a:avLst/>
            </a:prstGeom>
          </p:spPr>
        </p:pic>
        <p:pic>
          <p:nvPicPr>
            <p:cNvPr id="8" name="图片 7" descr="v2-dc7babad41ec51559adf0f748db955b6_r">
              <a:extLst>
                <a:ext uri="{FF2B5EF4-FFF2-40B4-BE49-F238E27FC236}">
                  <a16:creationId xmlns:a16="http://schemas.microsoft.com/office/drawing/2014/main" id="{A18DAF9A-A32F-1774-AAD2-A3CB8022A995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/>
            <a:srcRect l="3480" t="21761" r="65202" b="24997"/>
            <a:stretch>
              <a:fillRect/>
            </a:stretch>
          </p:blipFill>
          <p:spPr>
            <a:xfrm>
              <a:off x="-611086" y="5820053"/>
              <a:ext cx="1371600" cy="932180"/>
            </a:xfrm>
            <a:prstGeom prst="rect">
              <a:avLst/>
            </a:prstGeom>
          </p:spPr>
        </p:pic>
        <p:pic>
          <p:nvPicPr>
            <p:cNvPr id="9" name="图片 8" descr="v2-dc7babad41ec51559adf0f748db955b6_r">
              <a:extLst>
                <a:ext uri="{FF2B5EF4-FFF2-40B4-BE49-F238E27FC236}">
                  <a16:creationId xmlns:a16="http://schemas.microsoft.com/office/drawing/2014/main" id="{5ECB6FD9-E23B-8072-9A4A-1A3C46B281FB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/>
            <a:srcRect l="64376" t="18715" r="4306" b="21660"/>
            <a:stretch>
              <a:fillRect/>
            </a:stretch>
          </p:blipFill>
          <p:spPr>
            <a:xfrm>
              <a:off x="2714041" y="5637669"/>
              <a:ext cx="1371600" cy="1043940"/>
            </a:xfrm>
            <a:prstGeom prst="rect">
              <a:avLst/>
            </a:prstGeom>
          </p:spPr>
        </p:pic>
      </p:grpSp>
      <p:pic>
        <p:nvPicPr>
          <p:cNvPr id="11" name="图片 10" descr="国家电网100%新能源新型电力系统示范项目">
            <a:extLst>
              <a:ext uri="{FF2B5EF4-FFF2-40B4-BE49-F238E27FC236}">
                <a16:creationId xmlns:a16="http://schemas.microsoft.com/office/drawing/2014/main" id="{D34CEAB9-99A4-489C-E960-2FFA366F99FC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11453" r="17549"/>
          <a:stretch/>
        </p:blipFill>
        <p:spPr>
          <a:xfrm>
            <a:off x="4746283" y="3866917"/>
            <a:ext cx="2040356" cy="215567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106A83F5-DF89-2725-678B-08C14EA89F6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746284" y="5673340"/>
            <a:ext cx="2040355" cy="867260"/>
          </a:xfrm>
          <a:prstGeom prst="rect">
            <a:avLst/>
          </a:prstGeom>
          <a:gradFill>
            <a:gsLst>
              <a:gs pos="0">
                <a:srgbClr val="008FD7"/>
              </a:gs>
              <a:gs pos="100000">
                <a:srgbClr val="009B4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kern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BIPV curtain wall, Hubei, China</a:t>
            </a:r>
            <a:endParaRPr lang="zh-CN" altLang="en-US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D2D4BA-6023-7572-C7F7-229EEF8FC12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AutoShape 2">
            <a:extLst>
              <a:ext uri="{FF2B5EF4-FFF2-40B4-BE49-F238E27FC236}">
                <a16:creationId xmlns:a16="http://schemas.microsoft.com/office/drawing/2014/main" id="{950E8805-91A9-ACAB-16D8-55CA8270FD55}"/>
              </a:ext>
            </a:extLst>
          </p:cNvPr>
          <p:cNvSpPr/>
          <p:nvPr/>
        </p:nvSpPr>
        <p:spPr>
          <a:xfrm>
            <a:off x="304800" y="126655"/>
            <a:ext cx="11329957" cy="625529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lIns="95250" tIns="47625" rIns="95250" bIns="47625" rtlCol="0" anchor="t">
            <a:noAutofit/>
          </a:bodyPr>
          <a:lstStyle/>
          <a:p>
            <a:pPr>
              <a:defRPr/>
            </a:pPr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Urban system electrification solution: Clean source</a:t>
            </a:r>
          </a:p>
        </p:txBody>
      </p:sp>
    </p:spTree>
    <p:extLst>
      <p:ext uri="{BB962C8B-B14F-4D97-AF65-F5344CB8AC3E}">
        <p14:creationId xmlns:p14="http://schemas.microsoft.com/office/powerpoint/2010/main" val="25695421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JmYjk1YmIwNjY2MGRmNTU0YWI5ZGM5ZTM3ZTEzYmQifQ=="/>
  <p:tag name="RESOURCE_RECORD_KEY" val="{&quot;70&quot;:[3312357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32*134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0462_1*d*1"/>
  <p:tag name="KSO_WM_TEMPLATE_CATEGORY" val="diagram"/>
  <p:tag name="KSO_WM_TEMPLATE_INDEX" val="20200462"/>
  <p:tag name="KSO_WM_UNIT_LAYERLEVEL" val="1"/>
  <p:tag name="KSO_WM_TAG_VERSION" val="1.0"/>
  <p:tag name="KSO_WM_BEAUTIFY_FLAG" val=""/>
  <p:tag name="KSO_WM_UNIT_DEFAULT_FONT" val="0;0;0"/>
  <p:tag name="KSO_WM_UNIT_BLOCK" val="0"/>
  <p:tag name="KSO_WM_UNIT_PLACING_PICTURE" val="43635.6390292708"/>
  <p:tag name="KSO_WM_UNIT_PLACING_PICTURE_INFO" val="{&quot;code&quot;:&quot;&quot;,&quot;full_picture&quot;:false,&quot;last_crop_picture&quot;:&quot;3-5&quot;,&quot;scheme&quot;:&quot;&quot;,&quot;spacing&quot;:6}"/>
  <p:tag name="KSO_WM_UNIT_PLACING_PICTURE_COLLAGE_VIEWPORT" val="{&quot;height&quot;:8626.259842519685,&quot;width&quot;:9389.32245610326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7FFE90F61C854097DA07ED277BC344" ma:contentTypeVersion="25" ma:contentTypeDescription="Create a new document." ma:contentTypeScope="" ma:versionID="8ac4ad0a4d369fbe375368b7b272d860">
  <xsd:schema xmlns:xsd="http://www.w3.org/2001/XMLSchema" xmlns:xs="http://www.w3.org/2001/XMLSchema" xmlns:p="http://schemas.microsoft.com/office/2006/metadata/properties" xmlns:ns2="5f903c3c-4f52-4be0-a85f-c4d591ba69ef" xmlns:ns3="f870fda6-7c17-4a4b-8e4d-1fafecbc98e3" xmlns:ns4="eb4559c4-8463-4985-927f-f0d558bff8f0" targetNamespace="http://schemas.microsoft.com/office/2006/metadata/properties" ma:root="true" ma:fieldsID="3f194e8fff87f5ff49126d510c6b6ba7" ns2:_="" ns3:_="" ns4:_="">
    <xsd:import namespace="5f903c3c-4f52-4be0-a85f-c4d591ba69ef"/>
    <xsd:import namespace="f870fda6-7c17-4a4b-8e4d-1fafecbc98e3"/>
    <xsd:import namespace="eb4559c4-8463-4985-927f-f0d558bff8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TypeofDocument" minOccurs="0"/>
                <xsd:element ref="ns2:lcf76f155ced4ddcb4097134ff3c332f" minOccurs="0"/>
                <xsd:element ref="ns4:TaxCatchAll" minOccurs="0"/>
                <xsd:element ref="ns2:TOPIC" minOccurs="0"/>
                <xsd:element ref="ns2:MediaServiceObjectDetectorVersions" minOccurs="0"/>
                <xsd:element ref="ns2:MediaServiceSearchProperties" minOccurs="0"/>
                <xsd:element ref="ns2:Year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903c3c-4f52-4be0-a85f-c4d591ba69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TypeofDocument" ma:index="21" nillable="true" ma:displayName="Type of Document" ma:format="Dropdown" ma:indexed="true" ma:internalName="TypeofDocument">
      <xsd:simpleType>
        <xsd:union memberTypes="dms:Text">
          <xsd:simpleType>
            <xsd:restriction base="dms:Choice">
              <xsd:enumeration value="Agenda"/>
              <xsd:enumeration value="Attendance List"/>
              <xsd:enumeration value="Briefing Notes"/>
              <xsd:enumeration value="Budget &amp; Finance"/>
              <xsd:enumeration value="Concept Note"/>
              <xsd:enumeration value="Intervention"/>
              <xsd:enumeration value="Invitations"/>
              <xsd:enumeration value="Logistics/Admin doc"/>
              <xsd:enumeration value="Meeting Notes"/>
              <xsd:enumeration value="Message to the Parties"/>
              <xsd:enumeration value="Planning Document"/>
              <xsd:enumeration value="Recording"/>
              <xsd:enumeration value="Registration &amp; Attendance"/>
              <xsd:enumeration value="Reports"/>
              <xsd:enumeration value="Speaking Notes"/>
              <xsd:enumeration value="Submissions"/>
              <xsd:enumeration value="Travel &amp; DSA"/>
              <xsd:enumeration value="ARCHIVE"/>
            </xsd:restriction>
          </xsd:simpleType>
        </xsd:un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d8c265a-5436-43a7-80c1-713d2827ff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OPIC" ma:index="25" nillable="true" ma:displayName="TOPIC" ma:format="Dropdown" ma:internalName="TOPIC">
      <xsd:simpleType>
        <xsd:restriction base="dms:Choice">
          <xsd:enumeration value="MWP"/>
          <xsd:enumeration value="BUNKERS"/>
          <xsd:enumeration value="RCC"/>
          <xsd:enumeration value="NDC Activities"/>
        </xsd:restriction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Year" ma:index="28" nillable="true" ma:displayName="Year" ma:format="Dropdown" ma:internalName="Year">
      <xsd:simpleType>
        <xsd:restriction base="dms:Text">
          <xsd:maxLength value="255"/>
        </xsd:restriction>
      </xsd:simpleType>
    </xsd:element>
    <xsd:element name="Status" ma:index="29" nillable="true" ma:displayName="Status" ma:format="Dropdown" ma:internalName="Status">
      <xsd:simpleType>
        <xsd:restriction base="dms:Choice">
          <xsd:enumeration value="Registration received"/>
          <xsd:enumeration value="Itinarary requested"/>
          <xsd:enumeration value="Itinerary shared with participant"/>
          <xsd:enumeration value="itinerary confirmed"/>
          <xsd:enumeration value="TR requested"/>
          <xsd:enumeration value="Ticket Isssued"/>
          <xsd:enumeration value="Ticket send to Participan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0fda6-7c17-4a4b-8e4d-1fafecbc98e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559c4-8463-4985-927f-f0d558bff8f0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d4015c78-049a-4d79-be85-e4b313e07bd7}" ma:internalName="TaxCatchAll" ma:showField="CatchAllData" ma:web="f870fda6-7c17-4a4b-8e4d-1fafecbc98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9d8c265a-5436-43a7-80c1-713d2827ffde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7341B5-8B42-4839-89D6-CBC99AB8A033}"/>
</file>

<file path=customXml/itemProps2.xml><?xml version="1.0" encoding="utf-8"?>
<ds:datastoreItem xmlns:ds="http://schemas.openxmlformats.org/officeDocument/2006/customXml" ds:itemID="{56348AA1-1C9F-4899-9D48-EFE3F5A859D7}"/>
</file>

<file path=customXml/itemProps3.xml><?xml version="1.0" encoding="utf-8"?>
<ds:datastoreItem xmlns:ds="http://schemas.openxmlformats.org/officeDocument/2006/customXml" ds:itemID="{61470144-BC69-44FB-995B-B4C17D2C0A99}"/>
</file>

<file path=docProps/app.xml><?xml version="1.0" encoding="utf-8"?>
<Properties xmlns="http://schemas.openxmlformats.org/officeDocument/2006/extended-properties" xmlns:vt="http://schemas.openxmlformats.org/officeDocument/2006/docPropsVTypes">
  <TotalTime>3274</TotalTime>
  <Words>1399</Words>
  <Application>Microsoft Office PowerPoint</Application>
  <PresentationFormat>宽屏</PresentationFormat>
  <Paragraphs>146</Paragraphs>
  <Slides>17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等线</vt:lpstr>
      <vt:lpstr>微软雅黑</vt:lpstr>
      <vt:lpstr>Arial</vt:lpstr>
      <vt:lpstr>Calibri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Hua Wang</dc:creator>
  <cp:lastModifiedBy>Hua Wang</cp:lastModifiedBy>
  <cp:revision>18</cp:revision>
  <dcterms:created xsi:type="dcterms:W3CDTF">2024-09-19T03:24:40Z</dcterms:created>
  <dcterms:modified xsi:type="dcterms:W3CDTF">2024-10-03T22:23:36Z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FA7F659C0D224D00B716286F7583440A_12</vt:lpwstr>
  </property>
  <property fmtid="{D5CDD505-2E9C-101B-9397-08002B2CF9AE}" pid="3" name="KSOProductBuildVer">
    <vt:lpwstr>2052-12.1.0.18276</vt:lpwstr>
  </property>
</Properties>
</file>