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4630400" cy="8229600"/>
  <p:notesSz cx="8229600" cy="14630400"/>
  <p:embeddedFontLst>
    <p:embeddedFont>
      <p:font typeface="Lora" pitchFamily="2" charset="77"/>
      <p:regular r:id="rId10"/>
      <p:bold r:id="rId11"/>
      <p:italic r:id="rId12"/>
      <p:boldItalic r:id="rId13"/>
    </p:embeddedFont>
    <p:embeddedFont>
      <p:font typeface="Source Sans 3" panose="020B0303030403090204" pitchFamily="34" charset="0"/>
      <p:regular r:id="rId14"/>
      <p:italic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3" d="100"/>
          <a:sy n="103"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4.xml"/><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35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txBody>
          <a:bodyPr/>
          <a:lstStyle/>
          <a:p>
            <a:endParaRPr lang="fr-FR"/>
          </a:p>
        </p:txBody>
      </p:sp>
      <p:sp>
        <p:nvSpPr>
          <p:cNvPr id="3" name="Shape 1"/>
          <p:cNvSpPr/>
          <p:nvPr/>
        </p:nvSpPr>
        <p:spPr>
          <a:xfrm>
            <a:off x="0" y="0"/>
            <a:ext cx="14630400" cy="8229600"/>
          </a:xfrm>
          <a:prstGeom prst="rect">
            <a:avLst/>
          </a:prstGeom>
          <a:solidFill>
            <a:srgbClr val="FEF5E7"/>
          </a:solidFill>
          <a:ln/>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1655445" y="500698"/>
            <a:ext cx="7468553" cy="1231821"/>
          </a:xfrm>
          <a:prstGeom prst="rect">
            <a:avLst/>
          </a:prstGeom>
          <a:noFill/>
          <a:ln/>
        </p:spPr>
        <p:txBody>
          <a:bodyPr wrap="square" lIns="0" tIns="0" rIns="0" bIns="0" rtlCol="0" anchor="t"/>
          <a:lstStyle/>
          <a:p>
            <a:pPr marL="0" indent="0" algn="l">
              <a:lnSpc>
                <a:spcPts val="4850"/>
              </a:lnSpc>
              <a:buNone/>
            </a:pPr>
            <a:r>
              <a:rPr lang="en-US" sz="3850" dirty="0">
                <a:solidFill>
                  <a:srgbClr val="38512F"/>
                </a:solidFill>
                <a:latin typeface="Lora" pitchFamily="34" charset="0"/>
                <a:ea typeface="Lora" pitchFamily="34" charset="-122"/>
                <a:cs typeface="Lora" pitchFamily="34" charset="-120"/>
              </a:rPr>
              <a:t>Session 7 : Deal‑Room &amp; Marketplace</a:t>
            </a:r>
            <a:endParaRPr lang="en-US" sz="3850" dirty="0"/>
          </a:p>
        </p:txBody>
      </p:sp>
      <p:sp>
        <p:nvSpPr>
          <p:cNvPr id="4" name="Text 1"/>
          <p:cNvSpPr/>
          <p:nvPr/>
        </p:nvSpPr>
        <p:spPr>
          <a:xfrm>
            <a:off x="8290560" y="2624157"/>
            <a:ext cx="6081237" cy="616029"/>
          </a:xfrm>
          <a:prstGeom prst="rect">
            <a:avLst/>
          </a:prstGeom>
          <a:noFill/>
          <a:ln/>
        </p:spPr>
        <p:txBody>
          <a:bodyPr wrap="square" lIns="0" tIns="0" rIns="0" bIns="0" rtlCol="0" anchor="t"/>
          <a:lstStyle/>
          <a:p>
            <a:pPr marL="0" indent="0" algn="l">
              <a:lnSpc>
                <a:spcPts val="2400"/>
              </a:lnSpc>
              <a:buNone/>
            </a:pPr>
            <a:r>
              <a:rPr lang="en-US" sz="1900" dirty="0">
                <a:solidFill>
                  <a:srgbClr val="38512F"/>
                </a:solidFill>
                <a:latin typeface="Lora" pitchFamily="34" charset="0"/>
                <a:ea typeface="Lora" pitchFamily="34" charset="-122"/>
                <a:cs typeface="Lora" pitchFamily="34" charset="-120"/>
              </a:rPr>
              <a:t>Pitches &amp; partenariats pour financer l'adaptation climatique au Tchad</a:t>
            </a:r>
            <a:endParaRPr lang="en-US" sz="1900" dirty="0"/>
          </a:p>
        </p:txBody>
      </p:sp>
      <p:sp>
        <p:nvSpPr>
          <p:cNvPr id="5" name="Text 2"/>
          <p:cNvSpPr/>
          <p:nvPr/>
        </p:nvSpPr>
        <p:spPr>
          <a:xfrm>
            <a:off x="8290560" y="4747854"/>
            <a:ext cx="5502117" cy="570667"/>
          </a:xfrm>
          <a:prstGeom prst="rect">
            <a:avLst/>
          </a:prstGeom>
          <a:noFill/>
          <a:ln/>
        </p:spPr>
        <p:txBody>
          <a:bodyPr wrap="none" lIns="0" tIns="0" rIns="0" bIns="0" rtlCol="0" anchor="t"/>
          <a:lstStyle/>
          <a:p>
            <a:pPr marL="0" indent="0" algn="l">
              <a:lnSpc>
                <a:spcPts val="2600"/>
              </a:lnSpc>
              <a:buNone/>
            </a:pPr>
            <a:r>
              <a:rPr lang="en-US" sz="1600" b="1" dirty="0">
                <a:solidFill>
                  <a:srgbClr val="3A3630"/>
                </a:solidFill>
                <a:latin typeface="Source Sans 3" pitchFamily="34" charset="0"/>
                <a:ea typeface="Source Sans 3" pitchFamily="34" charset="-122"/>
                <a:cs typeface="Source Sans 3" pitchFamily="34" charset="-120"/>
              </a:rPr>
              <a:t>Climate Capital Marketplace — 24 avril 2026</a:t>
            </a:r>
            <a:endParaRPr lang="en-US" sz="1600" dirty="0"/>
          </a:p>
        </p:txBody>
      </p:sp>
      <p:sp>
        <p:nvSpPr>
          <p:cNvPr id="6" name="Shape 3"/>
          <p:cNvSpPr/>
          <p:nvPr/>
        </p:nvSpPr>
        <p:spPr>
          <a:xfrm>
            <a:off x="8345964" y="5326142"/>
            <a:ext cx="2695218" cy="393502"/>
          </a:xfrm>
          <a:prstGeom prst="roundRect">
            <a:avLst>
              <a:gd name="adj" fmla="val 6388"/>
            </a:avLst>
          </a:prstGeom>
          <a:solidFill>
            <a:srgbClr val="E2ECDF"/>
          </a:solidFill>
          <a:ln/>
        </p:spPr>
        <p:txBody>
          <a:bodyPr/>
          <a:lstStyle/>
          <a:p>
            <a:endParaRPr lang="fr-FR"/>
          </a:p>
        </p:txBody>
      </p:sp>
      <p:sp>
        <p:nvSpPr>
          <p:cNvPr id="7" name="Text 4"/>
          <p:cNvSpPr/>
          <p:nvPr/>
        </p:nvSpPr>
        <p:spPr>
          <a:xfrm>
            <a:off x="8471575" y="5388888"/>
            <a:ext cx="2443996" cy="268010"/>
          </a:xfrm>
          <a:prstGeom prst="rect">
            <a:avLst/>
          </a:prstGeom>
          <a:noFill/>
          <a:ln/>
        </p:spPr>
        <p:txBody>
          <a:bodyPr wrap="none" lIns="0" tIns="0" rIns="0" bIns="0" rtlCol="0" anchor="t"/>
          <a:lstStyle/>
          <a:p>
            <a:pPr marL="0" indent="0" algn="l">
              <a:lnSpc>
                <a:spcPts val="2100"/>
              </a:lnSpc>
              <a:buNone/>
            </a:pPr>
            <a:r>
              <a:rPr lang="en-US" sz="1300" dirty="0">
                <a:solidFill>
                  <a:srgbClr val="3A3630"/>
                </a:solidFill>
                <a:latin typeface="Source Sans 3" pitchFamily="34" charset="0"/>
                <a:ea typeface="Source Sans 3" pitchFamily="34" charset="-122"/>
                <a:cs typeface="Source Sans 3" pitchFamily="34" charset="-120"/>
              </a:rPr>
              <a:t>FSE · FONDS VERT POUR LE CLIMAT</a:t>
            </a:r>
            <a:endParaRPr lang="en-US" sz="1300" dirty="0"/>
          </a:p>
        </p:txBody>
      </p:sp>
      <p:sp>
        <p:nvSpPr>
          <p:cNvPr id="9" name="Text 6"/>
          <p:cNvSpPr/>
          <p:nvPr/>
        </p:nvSpPr>
        <p:spPr>
          <a:xfrm>
            <a:off x="11279068" y="5388888"/>
            <a:ext cx="1884640" cy="268010"/>
          </a:xfrm>
          <a:prstGeom prst="rect">
            <a:avLst/>
          </a:prstGeom>
          <a:noFill/>
          <a:ln/>
        </p:spPr>
        <p:txBody>
          <a:bodyPr wrap="none" lIns="0" tIns="0" rIns="0" bIns="0" rtlCol="0" anchor="t"/>
          <a:lstStyle/>
          <a:p>
            <a:pPr marL="0" indent="0" algn="l">
              <a:lnSpc>
                <a:spcPts val="2100"/>
              </a:lnSpc>
              <a:buNone/>
            </a:pPr>
            <a:r>
              <a:rPr lang="en-US" sz="1300" dirty="0">
                <a:solidFill>
                  <a:srgbClr val="38512F"/>
                </a:solidFill>
                <a:latin typeface="Source Sans 3" pitchFamily="34" charset="0"/>
                <a:ea typeface="Source Sans 3" pitchFamily="34" charset="-122"/>
                <a:cs typeface="Source Sans 3" pitchFamily="34" charset="-120"/>
              </a:rPr>
              <a:t>ADAPTATION &amp; RÉSILIENCE</a:t>
            </a:r>
            <a:endParaRPr lang="en-US" sz="1300" dirty="0"/>
          </a:p>
        </p:txBody>
      </p:sp>
      <p:pic>
        <p:nvPicPr>
          <p:cNvPr id="10" name="Picture 2">
            <a:extLst>
              <a:ext uri="{FF2B5EF4-FFF2-40B4-BE49-F238E27FC236}">
                <a16:creationId xmlns:a16="http://schemas.microsoft.com/office/drawing/2014/main" id="{9630F97A-9E67-B945-8839-47440B9E82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 y="2773244"/>
            <a:ext cx="7095021" cy="386123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754856"/>
            <a:ext cx="4997648" cy="585192"/>
          </a:xfrm>
          <a:prstGeom prst="rect">
            <a:avLst/>
          </a:prstGeom>
          <a:noFill/>
          <a:ln/>
        </p:spPr>
        <p:txBody>
          <a:bodyPr wrap="none" lIns="0" tIns="0" rIns="0" bIns="0" rtlCol="0" anchor="t"/>
          <a:lstStyle/>
          <a:p>
            <a:pPr marL="0" indent="0" algn="l">
              <a:lnSpc>
                <a:spcPts val="4600"/>
              </a:lnSpc>
              <a:buNone/>
            </a:pPr>
            <a:r>
              <a:rPr lang="en-US" sz="3650" dirty="0">
                <a:solidFill>
                  <a:srgbClr val="38512F"/>
                </a:solidFill>
                <a:latin typeface="Lora" pitchFamily="34" charset="0"/>
                <a:ea typeface="Lora" pitchFamily="34" charset="-122"/>
                <a:cs typeface="Lora" pitchFamily="34" charset="-120"/>
              </a:rPr>
              <a:t>Objectif du Deal‑Room</a:t>
            </a:r>
            <a:endParaRPr lang="en-US" sz="3650" dirty="0"/>
          </a:p>
        </p:txBody>
      </p:sp>
      <p:sp>
        <p:nvSpPr>
          <p:cNvPr id="3" name="Text 1"/>
          <p:cNvSpPr/>
          <p:nvPr/>
        </p:nvSpPr>
        <p:spPr>
          <a:xfrm>
            <a:off x="837724" y="1718072"/>
            <a:ext cx="12954952" cy="620554"/>
          </a:xfrm>
          <a:prstGeom prst="rect">
            <a:avLst/>
          </a:prstGeom>
          <a:noFill/>
          <a:ln/>
        </p:spPr>
        <p:txBody>
          <a:bodyPr wrap="square" lIns="0" tIns="0" rIns="0" bIns="0" rtlCol="0" anchor="t"/>
          <a:lstStyle/>
          <a:p>
            <a:pPr marL="0" indent="0" algn="l">
              <a:lnSpc>
                <a:spcPts val="2400"/>
              </a:lnSpc>
              <a:buNone/>
            </a:pPr>
            <a:r>
              <a:rPr lang="en-US" sz="1550" dirty="0">
                <a:solidFill>
                  <a:srgbClr val="3A3630"/>
                </a:solidFill>
                <a:latin typeface="Source Sans 3" pitchFamily="34" charset="0"/>
                <a:ea typeface="Source Sans 3" pitchFamily="34" charset="-122"/>
                <a:cs typeface="Source Sans 3" pitchFamily="34" charset="-120"/>
              </a:rPr>
              <a:t>Cette session constitue un espace de dialogue structuré entre porteurs de projets, entités accréditées et bailleurs de fonds. Elle vise à transformer des idées prometteuses en projets bancables grâce à des engagements concrets et un calendrier partagé.</a:t>
            </a:r>
            <a:endParaRPr lang="en-US" sz="1550" dirty="0"/>
          </a:p>
        </p:txBody>
      </p:sp>
      <p:sp>
        <p:nvSpPr>
          <p:cNvPr id="4" name="Shape 2"/>
          <p:cNvSpPr/>
          <p:nvPr/>
        </p:nvSpPr>
        <p:spPr>
          <a:xfrm>
            <a:off x="837724" y="2551271"/>
            <a:ext cx="6382941" cy="2367201"/>
          </a:xfrm>
          <a:prstGeom prst="roundRect">
            <a:avLst>
              <a:gd name="adj" fmla="val 1261"/>
            </a:avLst>
          </a:prstGeom>
          <a:solidFill>
            <a:srgbClr val="FEF5E7"/>
          </a:solidFill>
          <a:ln w="22860">
            <a:solidFill>
              <a:srgbClr val="D9CDBA"/>
            </a:solidFill>
            <a:prstDash val="solid"/>
          </a:ln>
        </p:spPr>
        <p:txBody>
          <a:bodyPr/>
          <a:lstStyle/>
          <a:p>
            <a:endParaRPr lang="fr-FR"/>
          </a:p>
        </p:txBody>
      </p:sp>
      <p:sp>
        <p:nvSpPr>
          <p:cNvPr id="5" name="Shape 3"/>
          <p:cNvSpPr/>
          <p:nvPr/>
        </p:nvSpPr>
        <p:spPr>
          <a:xfrm>
            <a:off x="860584" y="2574131"/>
            <a:ext cx="6337221" cy="596860"/>
          </a:xfrm>
          <a:prstGeom prst="roundRect">
            <a:avLst>
              <a:gd name="adj" fmla="val 405"/>
            </a:avLst>
          </a:prstGeom>
          <a:solidFill>
            <a:srgbClr val="F3E7D4"/>
          </a:solidFill>
          <a:ln/>
        </p:spPr>
        <p:txBody>
          <a:bodyPr/>
          <a:lstStyle/>
          <a:p>
            <a:endParaRPr lang="fr-FR"/>
          </a:p>
        </p:txBody>
      </p:sp>
      <p:sp>
        <p:nvSpPr>
          <p:cNvPr id="6" name="Text 4"/>
          <p:cNvSpPr/>
          <p:nvPr/>
        </p:nvSpPr>
        <p:spPr>
          <a:xfrm>
            <a:off x="3880009" y="2686050"/>
            <a:ext cx="298371" cy="373023"/>
          </a:xfrm>
          <a:prstGeom prst="rect">
            <a:avLst/>
          </a:prstGeom>
          <a:noFill/>
          <a:ln/>
        </p:spPr>
        <p:txBody>
          <a:bodyPr wrap="none" lIns="0" tIns="0" rIns="0" bIns="0" rtlCol="0" anchor="t"/>
          <a:lstStyle/>
          <a:p>
            <a:pPr marL="0" indent="0" algn="l">
              <a:lnSpc>
                <a:spcPts val="2350"/>
              </a:lnSpc>
              <a:buNone/>
            </a:pPr>
            <a:r>
              <a:rPr lang="en-US" sz="2350" dirty="0">
                <a:solidFill>
                  <a:srgbClr val="3A3630"/>
                </a:solidFill>
                <a:latin typeface="Lora" pitchFamily="34" charset="0"/>
                <a:ea typeface="Lora" pitchFamily="34" charset="-122"/>
                <a:cs typeface="Lora" pitchFamily="34" charset="-120"/>
              </a:rPr>
              <a:t>1</a:t>
            </a:r>
            <a:endParaRPr lang="en-US" sz="2350" dirty="0"/>
          </a:p>
        </p:txBody>
      </p:sp>
      <p:sp>
        <p:nvSpPr>
          <p:cNvPr id="7" name="Text 5"/>
          <p:cNvSpPr/>
          <p:nvPr/>
        </p:nvSpPr>
        <p:spPr>
          <a:xfrm>
            <a:off x="1059537" y="3359944"/>
            <a:ext cx="3084314" cy="292537"/>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Faciliter des échanges ciblés</a:t>
            </a:r>
            <a:endParaRPr lang="en-US" sz="1800" dirty="0"/>
          </a:p>
        </p:txBody>
      </p:sp>
      <p:sp>
        <p:nvSpPr>
          <p:cNvPr id="8" name="Text 6"/>
          <p:cNvSpPr/>
          <p:nvPr/>
        </p:nvSpPr>
        <p:spPr>
          <a:xfrm>
            <a:off x="1059537" y="3765828"/>
            <a:ext cx="5939314" cy="930831"/>
          </a:xfrm>
          <a:prstGeom prst="rect">
            <a:avLst/>
          </a:prstGeom>
          <a:noFill/>
          <a:ln/>
        </p:spPr>
        <p:txBody>
          <a:bodyPr wrap="square" lIns="0" tIns="0" rIns="0" bIns="0" rtlCol="0" anchor="t"/>
          <a:lstStyle/>
          <a:p>
            <a:pPr marL="0" indent="0" algn="l">
              <a:lnSpc>
                <a:spcPts val="2400"/>
              </a:lnSpc>
              <a:buNone/>
            </a:pPr>
            <a:r>
              <a:rPr lang="en-US" sz="1550" dirty="0">
                <a:solidFill>
                  <a:srgbClr val="3A3630"/>
                </a:solidFill>
                <a:latin typeface="Source Sans 3" pitchFamily="34" charset="0"/>
                <a:ea typeface="Source Sans 3" pitchFamily="34" charset="-122"/>
                <a:cs typeface="Source Sans 3" pitchFamily="34" charset="-120"/>
              </a:rPr>
              <a:t>Mettre en relation directe les porteurs de projets avec les entités accréditées et les bailleurs, afin d'identifier des complémentarités et d'activer des synergies de financement climatique.</a:t>
            </a:r>
            <a:endParaRPr lang="en-US" sz="1550" dirty="0"/>
          </a:p>
        </p:txBody>
      </p:sp>
      <p:sp>
        <p:nvSpPr>
          <p:cNvPr id="9" name="Shape 7"/>
          <p:cNvSpPr/>
          <p:nvPr/>
        </p:nvSpPr>
        <p:spPr>
          <a:xfrm>
            <a:off x="7409617" y="2551271"/>
            <a:ext cx="6383060" cy="2367201"/>
          </a:xfrm>
          <a:prstGeom prst="roundRect">
            <a:avLst>
              <a:gd name="adj" fmla="val 1261"/>
            </a:avLst>
          </a:prstGeom>
          <a:solidFill>
            <a:srgbClr val="FEF5E7"/>
          </a:solidFill>
          <a:ln w="22860">
            <a:solidFill>
              <a:srgbClr val="D9CDBA"/>
            </a:solidFill>
            <a:prstDash val="solid"/>
          </a:ln>
        </p:spPr>
        <p:txBody>
          <a:bodyPr/>
          <a:lstStyle/>
          <a:p>
            <a:endParaRPr lang="fr-FR"/>
          </a:p>
        </p:txBody>
      </p:sp>
      <p:sp>
        <p:nvSpPr>
          <p:cNvPr id="10" name="Shape 8"/>
          <p:cNvSpPr/>
          <p:nvPr/>
        </p:nvSpPr>
        <p:spPr>
          <a:xfrm>
            <a:off x="7432477" y="2574131"/>
            <a:ext cx="6337340" cy="596860"/>
          </a:xfrm>
          <a:prstGeom prst="roundRect">
            <a:avLst>
              <a:gd name="adj" fmla="val 405"/>
            </a:avLst>
          </a:prstGeom>
          <a:solidFill>
            <a:srgbClr val="F3E7D4"/>
          </a:solidFill>
          <a:ln/>
        </p:spPr>
        <p:txBody>
          <a:bodyPr/>
          <a:lstStyle/>
          <a:p>
            <a:endParaRPr lang="fr-FR"/>
          </a:p>
        </p:txBody>
      </p:sp>
      <p:sp>
        <p:nvSpPr>
          <p:cNvPr id="11" name="Text 9"/>
          <p:cNvSpPr/>
          <p:nvPr/>
        </p:nvSpPr>
        <p:spPr>
          <a:xfrm>
            <a:off x="10451902" y="2686050"/>
            <a:ext cx="298371" cy="373023"/>
          </a:xfrm>
          <a:prstGeom prst="rect">
            <a:avLst/>
          </a:prstGeom>
          <a:noFill/>
          <a:ln/>
        </p:spPr>
        <p:txBody>
          <a:bodyPr wrap="none" lIns="0" tIns="0" rIns="0" bIns="0" rtlCol="0" anchor="t"/>
          <a:lstStyle/>
          <a:p>
            <a:pPr marL="0" indent="0" algn="l">
              <a:lnSpc>
                <a:spcPts val="2350"/>
              </a:lnSpc>
              <a:buNone/>
            </a:pPr>
            <a:r>
              <a:rPr lang="en-US" sz="2350" dirty="0">
                <a:solidFill>
                  <a:srgbClr val="3A3630"/>
                </a:solidFill>
                <a:latin typeface="Lora" pitchFamily="34" charset="0"/>
                <a:ea typeface="Lora" pitchFamily="34" charset="-122"/>
                <a:cs typeface="Lora" pitchFamily="34" charset="-120"/>
              </a:rPr>
              <a:t>2</a:t>
            </a:r>
            <a:endParaRPr lang="en-US" sz="2350" dirty="0"/>
          </a:p>
        </p:txBody>
      </p:sp>
      <p:sp>
        <p:nvSpPr>
          <p:cNvPr id="12" name="Text 10"/>
          <p:cNvSpPr/>
          <p:nvPr/>
        </p:nvSpPr>
        <p:spPr>
          <a:xfrm>
            <a:off x="7631430" y="3359944"/>
            <a:ext cx="2431852" cy="292537"/>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Clarifier les demandes</a:t>
            </a:r>
            <a:endParaRPr lang="en-US" sz="1800" dirty="0"/>
          </a:p>
        </p:txBody>
      </p:sp>
      <p:sp>
        <p:nvSpPr>
          <p:cNvPr id="13" name="Text 11"/>
          <p:cNvSpPr/>
          <p:nvPr/>
        </p:nvSpPr>
        <p:spPr>
          <a:xfrm>
            <a:off x="7631430" y="3765828"/>
            <a:ext cx="5939433" cy="930831"/>
          </a:xfrm>
          <a:prstGeom prst="rect">
            <a:avLst/>
          </a:prstGeom>
          <a:noFill/>
          <a:ln/>
        </p:spPr>
        <p:txBody>
          <a:bodyPr wrap="square" lIns="0" tIns="0" rIns="0" bIns="0" rtlCol="0" anchor="t"/>
          <a:lstStyle/>
          <a:p>
            <a:pPr marL="0" indent="0" algn="l">
              <a:lnSpc>
                <a:spcPts val="2400"/>
              </a:lnSpc>
              <a:buNone/>
            </a:pPr>
            <a:r>
              <a:rPr lang="en-US" sz="1550" dirty="0">
                <a:solidFill>
                  <a:srgbClr val="3A3630"/>
                </a:solidFill>
                <a:latin typeface="Source Sans 3" pitchFamily="34" charset="0"/>
                <a:ea typeface="Source Sans 3" pitchFamily="34" charset="-122"/>
                <a:cs typeface="Source Sans 3" pitchFamily="34" charset="-120"/>
              </a:rPr>
              <a:t>Préciser la nature exacte des besoins : soutien readiness, développement de concept, partenariat d'accréditation, assistance technique (TA), co-financement ou garanties financières.</a:t>
            </a:r>
            <a:endParaRPr lang="en-US" sz="1550" dirty="0"/>
          </a:p>
        </p:txBody>
      </p:sp>
      <p:sp>
        <p:nvSpPr>
          <p:cNvPr id="14" name="Shape 12"/>
          <p:cNvSpPr/>
          <p:nvPr/>
        </p:nvSpPr>
        <p:spPr>
          <a:xfrm>
            <a:off x="837724" y="5107424"/>
            <a:ext cx="6382941" cy="2367201"/>
          </a:xfrm>
          <a:prstGeom prst="roundRect">
            <a:avLst>
              <a:gd name="adj" fmla="val 1261"/>
            </a:avLst>
          </a:prstGeom>
          <a:solidFill>
            <a:srgbClr val="FEF5E7"/>
          </a:solidFill>
          <a:ln w="22860">
            <a:solidFill>
              <a:srgbClr val="D9CDBA"/>
            </a:solidFill>
            <a:prstDash val="solid"/>
          </a:ln>
        </p:spPr>
        <p:txBody>
          <a:bodyPr/>
          <a:lstStyle/>
          <a:p>
            <a:endParaRPr lang="fr-FR"/>
          </a:p>
        </p:txBody>
      </p:sp>
      <p:sp>
        <p:nvSpPr>
          <p:cNvPr id="15" name="Shape 13"/>
          <p:cNvSpPr/>
          <p:nvPr/>
        </p:nvSpPr>
        <p:spPr>
          <a:xfrm>
            <a:off x="860584" y="5130284"/>
            <a:ext cx="6337221" cy="596860"/>
          </a:xfrm>
          <a:prstGeom prst="roundRect">
            <a:avLst>
              <a:gd name="adj" fmla="val 405"/>
            </a:avLst>
          </a:prstGeom>
          <a:solidFill>
            <a:srgbClr val="F3E7D4"/>
          </a:solidFill>
          <a:ln/>
        </p:spPr>
        <p:txBody>
          <a:bodyPr/>
          <a:lstStyle/>
          <a:p>
            <a:endParaRPr lang="fr-FR"/>
          </a:p>
        </p:txBody>
      </p:sp>
      <p:sp>
        <p:nvSpPr>
          <p:cNvPr id="16" name="Text 14"/>
          <p:cNvSpPr/>
          <p:nvPr/>
        </p:nvSpPr>
        <p:spPr>
          <a:xfrm>
            <a:off x="3880009" y="5242203"/>
            <a:ext cx="298371" cy="373023"/>
          </a:xfrm>
          <a:prstGeom prst="rect">
            <a:avLst/>
          </a:prstGeom>
          <a:noFill/>
          <a:ln/>
        </p:spPr>
        <p:txBody>
          <a:bodyPr wrap="none" lIns="0" tIns="0" rIns="0" bIns="0" rtlCol="0" anchor="t"/>
          <a:lstStyle/>
          <a:p>
            <a:pPr marL="0" indent="0" algn="l">
              <a:lnSpc>
                <a:spcPts val="2350"/>
              </a:lnSpc>
              <a:buNone/>
            </a:pPr>
            <a:r>
              <a:rPr lang="en-US" sz="2350" dirty="0">
                <a:solidFill>
                  <a:srgbClr val="3A3630"/>
                </a:solidFill>
                <a:latin typeface="Lora" pitchFamily="34" charset="0"/>
                <a:ea typeface="Lora" pitchFamily="34" charset="-122"/>
                <a:cs typeface="Lora" pitchFamily="34" charset="-120"/>
              </a:rPr>
              <a:t>3</a:t>
            </a:r>
            <a:endParaRPr lang="en-US" sz="2350" dirty="0"/>
          </a:p>
        </p:txBody>
      </p:sp>
      <p:sp>
        <p:nvSpPr>
          <p:cNvPr id="17" name="Text 15"/>
          <p:cNvSpPr/>
          <p:nvPr/>
        </p:nvSpPr>
        <p:spPr>
          <a:xfrm>
            <a:off x="1059537" y="5916097"/>
            <a:ext cx="3407331" cy="292537"/>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Identifier les blocages critiques</a:t>
            </a:r>
            <a:endParaRPr lang="en-US" sz="1800" dirty="0"/>
          </a:p>
        </p:txBody>
      </p:sp>
      <p:sp>
        <p:nvSpPr>
          <p:cNvPr id="18" name="Text 16"/>
          <p:cNvSpPr/>
          <p:nvPr/>
        </p:nvSpPr>
        <p:spPr>
          <a:xfrm>
            <a:off x="1059537" y="6321981"/>
            <a:ext cx="5939314" cy="930831"/>
          </a:xfrm>
          <a:prstGeom prst="rect">
            <a:avLst/>
          </a:prstGeom>
          <a:noFill/>
          <a:ln/>
        </p:spPr>
        <p:txBody>
          <a:bodyPr wrap="square" lIns="0" tIns="0" rIns="0" bIns="0" rtlCol="0" anchor="t"/>
          <a:lstStyle/>
          <a:p>
            <a:pPr marL="0" indent="0" algn="l">
              <a:lnSpc>
                <a:spcPts val="2400"/>
              </a:lnSpc>
              <a:buNone/>
            </a:pPr>
            <a:r>
              <a:rPr lang="en-US" sz="1550" dirty="0">
                <a:solidFill>
                  <a:srgbClr val="3A3630"/>
                </a:solidFill>
                <a:latin typeface="Source Sans 3" pitchFamily="34" charset="0"/>
                <a:ea typeface="Source Sans 3" pitchFamily="34" charset="-122"/>
                <a:cs typeface="Source Sans 3" pitchFamily="34" charset="-120"/>
              </a:rPr>
              <a:t>Cibler l'obstacle majeur qui freine la progression de chaque initiative dans les 6 mois à venir, afin de mobiliser les ressources et l'appui technique appropriés sans délai.</a:t>
            </a:r>
            <a:endParaRPr lang="en-US" sz="1550" dirty="0"/>
          </a:p>
        </p:txBody>
      </p:sp>
      <p:sp>
        <p:nvSpPr>
          <p:cNvPr id="19" name="Shape 17"/>
          <p:cNvSpPr/>
          <p:nvPr/>
        </p:nvSpPr>
        <p:spPr>
          <a:xfrm>
            <a:off x="7409617" y="5107424"/>
            <a:ext cx="6383060" cy="2367201"/>
          </a:xfrm>
          <a:prstGeom prst="roundRect">
            <a:avLst>
              <a:gd name="adj" fmla="val 1261"/>
            </a:avLst>
          </a:prstGeom>
          <a:solidFill>
            <a:srgbClr val="FEF5E7"/>
          </a:solidFill>
          <a:ln w="22860">
            <a:solidFill>
              <a:srgbClr val="D9CDBA"/>
            </a:solidFill>
            <a:prstDash val="solid"/>
          </a:ln>
        </p:spPr>
        <p:txBody>
          <a:bodyPr/>
          <a:lstStyle/>
          <a:p>
            <a:endParaRPr lang="fr-FR"/>
          </a:p>
        </p:txBody>
      </p:sp>
      <p:sp>
        <p:nvSpPr>
          <p:cNvPr id="20" name="Shape 18"/>
          <p:cNvSpPr/>
          <p:nvPr/>
        </p:nvSpPr>
        <p:spPr>
          <a:xfrm>
            <a:off x="7432477" y="5130284"/>
            <a:ext cx="6337340" cy="596860"/>
          </a:xfrm>
          <a:prstGeom prst="roundRect">
            <a:avLst>
              <a:gd name="adj" fmla="val 405"/>
            </a:avLst>
          </a:prstGeom>
          <a:solidFill>
            <a:srgbClr val="F3E7D4"/>
          </a:solidFill>
          <a:ln/>
        </p:spPr>
        <p:txBody>
          <a:bodyPr/>
          <a:lstStyle/>
          <a:p>
            <a:endParaRPr lang="fr-FR"/>
          </a:p>
        </p:txBody>
      </p:sp>
      <p:sp>
        <p:nvSpPr>
          <p:cNvPr id="21" name="Text 19"/>
          <p:cNvSpPr/>
          <p:nvPr/>
        </p:nvSpPr>
        <p:spPr>
          <a:xfrm>
            <a:off x="10451902" y="5242203"/>
            <a:ext cx="298371" cy="373023"/>
          </a:xfrm>
          <a:prstGeom prst="rect">
            <a:avLst/>
          </a:prstGeom>
          <a:noFill/>
          <a:ln/>
        </p:spPr>
        <p:txBody>
          <a:bodyPr wrap="none" lIns="0" tIns="0" rIns="0" bIns="0" rtlCol="0" anchor="t"/>
          <a:lstStyle/>
          <a:p>
            <a:pPr marL="0" indent="0" algn="l">
              <a:lnSpc>
                <a:spcPts val="2350"/>
              </a:lnSpc>
              <a:buNone/>
            </a:pPr>
            <a:r>
              <a:rPr lang="en-US" sz="2350" dirty="0">
                <a:solidFill>
                  <a:srgbClr val="3A3630"/>
                </a:solidFill>
                <a:latin typeface="Lora" pitchFamily="34" charset="0"/>
                <a:ea typeface="Lora" pitchFamily="34" charset="-122"/>
                <a:cs typeface="Lora" pitchFamily="34" charset="-120"/>
              </a:rPr>
              <a:t>4</a:t>
            </a:r>
            <a:endParaRPr lang="en-US" sz="2350" dirty="0"/>
          </a:p>
        </p:txBody>
      </p:sp>
      <p:sp>
        <p:nvSpPr>
          <p:cNvPr id="22" name="Text 20"/>
          <p:cNvSpPr/>
          <p:nvPr/>
        </p:nvSpPr>
        <p:spPr>
          <a:xfrm>
            <a:off x="7631430" y="5916097"/>
            <a:ext cx="2796540" cy="292537"/>
          </a:xfrm>
          <a:prstGeom prst="rect">
            <a:avLst/>
          </a:prstGeom>
          <a:noFill/>
          <a:ln/>
        </p:spPr>
        <p:txBody>
          <a:bodyPr wrap="none" lIns="0" tIns="0" rIns="0" bIns="0" rtlCol="0" anchor="t"/>
          <a:lstStyle/>
          <a:p>
            <a:pPr marL="0" indent="0" algn="l">
              <a:lnSpc>
                <a:spcPts val="2300"/>
              </a:lnSpc>
              <a:buNone/>
            </a:pPr>
            <a:r>
              <a:rPr lang="en-US" sz="1800" dirty="0">
                <a:solidFill>
                  <a:srgbClr val="3A3630"/>
                </a:solidFill>
                <a:latin typeface="Lora" pitchFamily="34" charset="0"/>
                <a:ea typeface="Lora" pitchFamily="34" charset="-122"/>
                <a:cs typeface="Lora" pitchFamily="34" charset="-120"/>
              </a:rPr>
              <a:t>Obtenir des engagements</a:t>
            </a:r>
            <a:endParaRPr lang="en-US" sz="1800" dirty="0"/>
          </a:p>
        </p:txBody>
      </p:sp>
      <p:sp>
        <p:nvSpPr>
          <p:cNvPr id="23" name="Text 21"/>
          <p:cNvSpPr/>
          <p:nvPr/>
        </p:nvSpPr>
        <p:spPr>
          <a:xfrm>
            <a:off x="7631430" y="6321981"/>
            <a:ext cx="5939433" cy="930831"/>
          </a:xfrm>
          <a:prstGeom prst="rect">
            <a:avLst/>
          </a:prstGeom>
          <a:noFill/>
          <a:ln/>
        </p:spPr>
        <p:txBody>
          <a:bodyPr wrap="square" lIns="0" tIns="0" rIns="0" bIns="0" rtlCol="0" anchor="t"/>
          <a:lstStyle/>
          <a:p>
            <a:pPr marL="0" indent="0" algn="l">
              <a:lnSpc>
                <a:spcPts val="2400"/>
              </a:lnSpc>
              <a:buNone/>
            </a:pPr>
            <a:r>
              <a:rPr lang="en-US" sz="1550" dirty="0">
                <a:solidFill>
                  <a:srgbClr val="3A3630"/>
                </a:solidFill>
                <a:latin typeface="Source Sans 3" pitchFamily="34" charset="0"/>
                <a:ea typeface="Source Sans 3" pitchFamily="34" charset="-122"/>
                <a:cs typeface="Source Sans 3" pitchFamily="34" charset="-120"/>
              </a:rPr>
              <a:t>Formaliser les prochaines étapes avec chaque partenaire potentiel et convenir d'un calendrier indicatif permettant de passer des idées à des propositions soumises au Fonds Vert pour le Climat.</a:t>
            </a:r>
            <a:endParaRPr lang="en-US" sz="1550" dirty="0"/>
          </a:p>
        </p:txBody>
      </p:sp>
      <p:sp>
        <p:nvSpPr>
          <p:cNvPr id="24" name="TextBox 23">
            <a:extLst>
              <a:ext uri="{FF2B5EF4-FFF2-40B4-BE49-F238E27FC236}">
                <a16:creationId xmlns:a16="http://schemas.microsoft.com/office/drawing/2014/main" id="{AEF2C476-918E-3EDE-DB1D-800482C567FA}"/>
              </a:ext>
            </a:extLst>
          </p:cNvPr>
          <p:cNvSpPr txBox="1"/>
          <p:nvPr/>
        </p:nvSpPr>
        <p:spPr>
          <a:xfrm>
            <a:off x="6190735" y="234778"/>
            <a:ext cx="8019535" cy="1223319"/>
          </a:xfrm>
          <a:prstGeom prst="rect">
            <a:avLst/>
          </a:prstGeom>
          <a:noFill/>
        </p:spPr>
        <p:txBody>
          <a:bodyPr wrap="square" rtlCol="0">
            <a:spAutoFit/>
          </a:bodyPr>
          <a:lstStyle/>
          <a:p>
            <a:r>
              <a:rPr lang="en-US" i="1" dirty="0"/>
              <a:t>This session is designed as a structured dialogue space between project promoters, accredited entities, and financiers to turn promising ideas into bankable climate projects. Its purpose is to clarify needs, identify the main bottlenecks, and secure concrete next steps and commitments from potential partners.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657106"/>
            <a:ext cx="5293995" cy="492681"/>
          </a:xfrm>
          <a:prstGeom prst="rect">
            <a:avLst/>
          </a:prstGeom>
          <a:noFill/>
          <a:ln/>
        </p:spPr>
        <p:txBody>
          <a:bodyPr wrap="none" lIns="0" tIns="0" rIns="0" bIns="0" rtlCol="0" anchor="t"/>
          <a:lstStyle/>
          <a:p>
            <a:pPr marL="0" indent="0" algn="l">
              <a:lnSpc>
                <a:spcPts val="3850"/>
              </a:lnSpc>
              <a:buNone/>
            </a:pPr>
            <a:r>
              <a:rPr lang="en-US" sz="3100" dirty="0">
                <a:solidFill>
                  <a:srgbClr val="38512F"/>
                </a:solidFill>
                <a:latin typeface="Lora" pitchFamily="34" charset="0"/>
                <a:ea typeface="Lora" pitchFamily="34" charset="-122"/>
                <a:cs typeface="Lora" pitchFamily="34" charset="-120"/>
              </a:rPr>
              <a:t>Pitch : Projet REFORT‑Tchad</a:t>
            </a:r>
            <a:endParaRPr lang="en-US" sz="3100" dirty="0"/>
          </a:p>
        </p:txBody>
      </p:sp>
      <p:sp>
        <p:nvSpPr>
          <p:cNvPr id="3" name="Shape 1"/>
          <p:cNvSpPr/>
          <p:nvPr/>
        </p:nvSpPr>
        <p:spPr>
          <a:xfrm>
            <a:off x="837724" y="1417796"/>
            <a:ext cx="2970609" cy="293489"/>
          </a:xfrm>
          <a:prstGeom prst="roundRect">
            <a:avLst>
              <a:gd name="adj" fmla="val 6851"/>
            </a:avLst>
          </a:prstGeom>
          <a:solidFill>
            <a:srgbClr val="E2ECDF"/>
          </a:solidFill>
          <a:ln/>
        </p:spPr>
        <p:txBody>
          <a:bodyPr/>
          <a:lstStyle/>
          <a:p>
            <a:endParaRPr lang="fr-FR"/>
          </a:p>
        </p:txBody>
      </p:sp>
      <p:sp>
        <p:nvSpPr>
          <p:cNvPr id="4" name="Text 2"/>
          <p:cNvSpPr/>
          <p:nvPr/>
        </p:nvSpPr>
        <p:spPr>
          <a:xfrm>
            <a:off x="938213" y="1468041"/>
            <a:ext cx="2769632" cy="193000"/>
          </a:xfrm>
          <a:prstGeom prst="rect">
            <a:avLst/>
          </a:prstGeom>
          <a:noFill/>
          <a:ln/>
        </p:spPr>
        <p:txBody>
          <a:bodyPr wrap="none" lIns="0" tIns="0" rIns="0" bIns="0" rtlCol="0" anchor="t"/>
          <a:lstStyle/>
          <a:p>
            <a:pPr marL="0" indent="0" algn="l">
              <a:lnSpc>
                <a:spcPts val="1500"/>
              </a:lnSpc>
              <a:buNone/>
            </a:pPr>
            <a:r>
              <a:rPr lang="en-US" sz="1050" dirty="0">
                <a:solidFill>
                  <a:srgbClr val="3A3630"/>
                </a:solidFill>
                <a:latin typeface="Source Sans 3" pitchFamily="34" charset="0"/>
                <a:ea typeface="Source Sans 3" pitchFamily="34" charset="-122"/>
                <a:cs typeface="Source Sans 3" pitchFamily="34" charset="-120"/>
              </a:rPr>
              <a:t>RESTAURATION FORESTIÈRE &amp; ÉNERGIE DURABLE</a:t>
            </a:r>
            <a:endParaRPr lang="en-US" sz="1050" dirty="0"/>
          </a:p>
        </p:txBody>
      </p:sp>
      <p:sp>
        <p:nvSpPr>
          <p:cNvPr id="5" name="Text 3"/>
          <p:cNvSpPr/>
          <p:nvPr/>
        </p:nvSpPr>
        <p:spPr>
          <a:xfrm>
            <a:off x="837724" y="1995964"/>
            <a:ext cx="3024307" cy="246459"/>
          </a:xfrm>
          <a:prstGeom prst="rect">
            <a:avLst/>
          </a:prstGeom>
          <a:noFill/>
          <a:ln/>
        </p:spPr>
        <p:txBody>
          <a:bodyPr wrap="none" lIns="0" tIns="0" rIns="0" bIns="0" rtlCol="0" anchor="t"/>
          <a:lstStyle/>
          <a:p>
            <a:pPr marL="0" indent="0" algn="l">
              <a:lnSpc>
                <a:spcPts val="1900"/>
              </a:lnSpc>
              <a:buNone/>
            </a:pPr>
            <a:r>
              <a:rPr lang="en-US" sz="1550" dirty="0">
                <a:solidFill>
                  <a:srgbClr val="38512F"/>
                </a:solidFill>
                <a:latin typeface="Lora" pitchFamily="34" charset="0"/>
                <a:ea typeface="Lora" pitchFamily="34" charset="-122"/>
                <a:cs typeface="Lora" pitchFamily="34" charset="-120"/>
              </a:rPr>
              <a:t>Concept &amp; Objectifs stratégiques</a:t>
            </a:r>
            <a:endParaRPr lang="en-US" sz="1550" dirty="0"/>
          </a:p>
        </p:txBody>
      </p:sp>
      <p:sp>
        <p:nvSpPr>
          <p:cNvPr id="6" name="Text 4"/>
          <p:cNvSpPr/>
          <p:nvPr/>
        </p:nvSpPr>
        <p:spPr>
          <a:xfrm>
            <a:off x="837724" y="2376368"/>
            <a:ext cx="6941225" cy="964882"/>
          </a:xfrm>
          <a:prstGeom prst="rect">
            <a:avLst/>
          </a:prstGeom>
          <a:noFill/>
          <a:ln/>
        </p:spPr>
        <p:txBody>
          <a:bodyPr wrap="square" lIns="0" tIns="0" rIns="0" bIns="0" rtlCol="0" anchor="t"/>
          <a:lstStyle/>
          <a:p>
            <a:pPr marL="0" indent="0" algn="l">
              <a:lnSpc>
                <a:spcPts val="1850"/>
              </a:lnSpc>
              <a:buNone/>
            </a:pPr>
            <a:r>
              <a:rPr lang="en-US" sz="1300" dirty="0">
                <a:solidFill>
                  <a:srgbClr val="3A3630"/>
                </a:solidFill>
                <a:latin typeface="Source Sans 3" pitchFamily="34" charset="0"/>
                <a:ea typeface="Source Sans 3" pitchFamily="34" charset="-122"/>
                <a:cs typeface="Source Sans 3" pitchFamily="34" charset="-120"/>
              </a:rPr>
              <a:t>REFORT-Tchad est une initiative intégrée de restauration des forêts dégradées combinée à une transition énergétique durable dans les zones rurales les plus vulnérables. Le projet repose sur une approche systémique alliant reboisement, autonomisation économique des femmes et développement de chaînes de valeur forestières.</a:t>
            </a:r>
            <a:endParaRPr lang="en-US" sz="1300" dirty="0"/>
          </a:p>
        </p:txBody>
      </p:sp>
      <p:sp>
        <p:nvSpPr>
          <p:cNvPr id="7" name="Text 5"/>
          <p:cNvSpPr/>
          <p:nvPr/>
        </p:nvSpPr>
        <p:spPr>
          <a:xfrm>
            <a:off x="837724" y="3461861"/>
            <a:ext cx="6941225" cy="1346835"/>
          </a:xfrm>
          <a:prstGeom prst="rect">
            <a:avLst/>
          </a:prstGeom>
          <a:noFill/>
          <a:ln/>
        </p:spPr>
        <p:txBody>
          <a:bodyPr wrap="square" lIns="0" tIns="0" rIns="0" bIns="0" rtlCol="0" anchor="t"/>
          <a:lstStyle/>
          <a:p>
            <a:pPr marL="342900" indent="-342900" algn="l">
              <a:lnSpc>
                <a:spcPts val="1850"/>
              </a:lnSpc>
              <a:buSzPct val="100000"/>
              <a:buChar char="•"/>
            </a:pPr>
            <a:r>
              <a:rPr lang="en-US" sz="1300" b="1" dirty="0">
                <a:solidFill>
                  <a:srgbClr val="3A3630"/>
                </a:solidFill>
                <a:latin typeface="Source Sans 3" pitchFamily="34" charset="0"/>
                <a:ea typeface="Source Sans 3" pitchFamily="34" charset="-122"/>
                <a:cs typeface="Source Sans 3" pitchFamily="34" charset="-120"/>
              </a:rPr>
              <a:t>Restaurer 50 000 ha</a:t>
            </a:r>
            <a:r>
              <a:rPr lang="en-US" sz="1300" dirty="0">
                <a:solidFill>
                  <a:srgbClr val="3A3630"/>
                </a:solidFill>
                <a:latin typeface="Source Sans 3" pitchFamily="34" charset="0"/>
                <a:ea typeface="Source Sans 3" pitchFamily="34" charset="-122"/>
                <a:cs typeface="Source Sans 3" pitchFamily="34" charset="-120"/>
              </a:rPr>
              <a:t> de forêts et terres dégradées en 5 ans</a:t>
            </a:r>
            <a:endParaRPr lang="en-US" sz="1300" dirty="0"/>
          </a:p>
          <a:p>
            <a:pPr marL="342900" indent="-342900" algn="l">
              <a:lnSpc>
                <a:spcPts val="1850"/>
              </a:lnSpc>
              <a:buSzPct val="100000"/>
              <a:buChar char="•"/>
            </a:pPr>
            <a:r>
              <a:rPr lang="en-US" sz="1300" b="1" dirty="0">
                <a:solidFill>
                  <a:srgbClr val="3A3630"/>
                </a:solidFill>
                <a:latin typeface="Source Sans 3" pitchFamily="34" charset="0"/>
                <a:ea typeface="Source Sans 3" pitchFamily="34" charset="-122"/>
                <a:cs typeface="Source Sans 3" pitchFamily="34" charset="-120"/>
              </a:rPr>
              <a:t>Créer 30 pépinières communautaires</a:t>
            </a:r>
            <a:r>
              <a:rPr lang="en-US" sz="1300" dirty="0">
                <a:solidFill>
                  <a:srgbClr val="3A3630"/>
                </a:solidFill>
                <a:latin typeface="Source Sans 3" pitchFamily="34" charset="0"/>
                <a:ea typeface="Source Sans 3" pitchFamily="34" charset="-122"/>
                <a:cs typeface="Source Sans 3" pitchFamily="34" charset="-120"/>
              </a:rPr>
              <a:t> gérées exclusivement par des femmes</a:t>
            </a:r>
            <a:endParaRPr lang="en-US" sz="1300" dirty="0"/>
          </a:p>
          <a:p>
            <a:pPr marL="342900" indent="-342900" algn="l">
              <a:lnSpc>
                <a:spcPts val="1850"/>
              </a:lnSpc>
              <a:buSzPct val="100000"/>
              <a:buChar char="•"/>
            </a:pPr>
            <a:r>
              <a:rPr lang="en-US" sz="1300" b="1" dirty="0">
                <a:solidFill>
                  <a:srgbClr val="3A3630"/>
                </a:solidFill>
                <a:latin typeface="Source Sans 3" pitchFamily="34" charset="0"/>
                <a:ea typeface="Source Sans 3" pitchFamily="34" charset="-122"/>
                <a:cs typeface="Source Sans 3" pitchFamily="34" charset="-120"/>
              </a:rPr>
              <a:t>Déployer 18 000 kits solaires</a:t>
            </a:r>
            <a:r>
              <a:rPr lang="en-US" sz="1300" dirty="0">
                <a:solidFill>
                  <a:srgbClr val="3A3630"/>
                </a:solidFill>
                <a:latin typeface="Source Sans 3" pitchFamily="34" charset="0"/>
                <a:ea typeface="Source Sans 3" pitchFamily="34" charset="-122"/>
                <a:cs typeface="Source Sans 3" pitchFamily="34" charset="-120"/>
              </a:rPr>
              <a:t> et 45 plateformes multifonctionnelles dans les villages cibles</a:t>
            </a:r>
            <a:endParaRPr lang="en-US" sz="1300" dirty="0"/>
          </a:p>
          <a:p>
            <a:pPr marL="342900" indent="-342900" algn="l">
              <a:lnSpc>
                <a:spcPts val="1850"/>
              </a:lnSpc>
              <a:buSzPct val="100000"/>
              <a:buChar char="•"/>
            </a:pPr>
            <a:r>
              <a:rPr lang="en-US" sz="1300" b="1" dirty="0">
                <a:solidFill>
                  <a:srgbClr val="3A3630"/>
                </a:solidFill>
                <a:latin typeface="Source Sans 3" pitchFamily="34" charset="0"/>
                <a:ea typeface="Source Sans 3" pitchFamily="34" charset="-122"/>
                <a:cs typeface="Source Sans 3" pitchFamily="34" charset="-120"/>
              </a:rPr>
              <a:t>Développer des chaînes de valeur</a:t>
            </a:r>
            <a:r>
              <a:rPr lang="en-US" sz="1300" dirty="0">
                <a:solidFill>
                  <a:srgbClr val="3A3630"/>
                </a:solidFill>
                <a:latin typeface="Source Sans 3" pitchFamily="34" charset="0"/>
                <a:ea typeface="Source Sans 3" pitchFamily="34" charset="-122"/>
                <a:cs typeface="Source Sans 3" pitchFamily="34" charset="-120"/>
              </a:rPr>
              <a:t> durables : gommes arabiques, produits forestiers non ligneux (PFNL)</a:t>
            </a:r>
            <a:endParaRPr lang="en-US" sz="1300" dirty="0"/>
          </a:p>
        </p:txBody>
      </p:sp>
      <p:sp>
        <p:nvSpPr>
          <p:cNvPr id="8" name="Text 6"/>
          <p:cNvSpPr/>
          <p:nvPr/>
        </p:nvSpPr>
        <p:spPr>
          <a:xfrm>
            <a:off x="837724" y="4942642"/>
            <a:ext cx="2600920" cy="246459"/>
          </a:xfrm>
          <a:prstGeom prst="rect">
            <a:avLst/>
          </a:prstGeom>
          <a:noFill/>
          <a:ln/>
        </p:spPr>
        <p:txBody>
          <a:bodyPr wrap="none" lIns="0" tIns="0" rIns="0" bIns="0" rtlCol="0" anchor="t"/>
          <a:lstStyle/>
          <a:p>
            <a:pPr marL="0" indent="0" algn="l">
              <a:lnSpc>
                <a:spcPts val="1900"/>
              </a:lnSpc>
              <a:buNone/>
            </a:pPr>
            <a:r>
              <a:rPr lang="en-US" sz="1550" dirty="0">
                <a:solidFill>
                  <a:srgbClr val="38512F"/>
                </a:solidFill>
                <a:latin typeface="Lora" pitchFamily="34" charset="0"/>
                <a:ea typeface="Lora" pitchFamily="34" charset="-122"/>
                <a:cs typeface="Lora" pitchFamily="34" charset="-120"/>
              </a:rPr>
              <a:t>Demande &amp; Prochaine étape</a:t>
            </a:r>
            <a:endParaRPr lang="en-US" sz="1550" dirty="0"/>
          </a:p>
        </p:txBody>
      </p:sp>
      <p:sp>
        <p:nvSpPr>
          <p:cNvPr id="9" name="Text 7"/>
          <p:cNvSpPr/>
          <p:nvPr/>
        </p:nvSpPr>
        <p:spPr>
          <a:xfrm>
            <a:off x="837724" y="5323046"/>
            <a:ext cx="6941225" cy="482441"/>
          </a:xfrm>
          <a:prstGeom prst="rect">
            <a:avLst/>
          </a:prstGeom>
          <a:noFill/>
          <a:ln/>
        </p:spPr>
        <p:txBody>
          <a:bodyPr wrap="square" lIns="0" tIns="0" rIns="0" bIns="0" rtlCol="0" anchor="t"/>
          <a:lstStyle/>
          <a:p>
            <a:pPr marL="0" indent="0" algn="l">
              <a:lnSpc>
                <a:spcPts val="1850"/>
              </a:lnSpc>
              <a:buNone/>
            </a:pPr>
            <a:r>
              <a:rPr lang="en-US" sz="1300" b="1" dirty="0">
                <a:solidFill>
                  <a:srgbClr val="3A3630"/>
                </a:solidFill>
                <a:latin typeface="Source Sans 3" pitchFamily="34" charset="0"/>
                <a:ea typeface="Source Sans 3" pitchFamily="34" charset="-122"/>
                <a:cs typeface="Source Sans 3" pitchFamily="34" charset="-120"/>
              </a:rPr>
              <a:t>Demande :</a:t>
            </a:r>
            <a:r>
              <a:rPr lang="en-US" sz="1300" dirty="0">
                <a:solidFill>
                  <a:srgbClr val="3A3630"/>
                </a:solidFill>
                <a:latin typeface="Source Sans 3" pitchFamily="34" charset="0"/>
                <a:ea typeface="Source Sans 3" pitchFamily="34" charset="-122"/>
                <a:cs typeface="Source Sans 3" pitchFamily="34" charset="-120"/>
              </a:rPr>
              <a:t> Readiness &amp; PSAA (Programme de Soutien aux Activités d'Accréditation), co-financement et assistance technique spécialisée.</a:t>
            </a:r>
            <a:endParaRPr lang="en-US" sz="1300" dirty="0"/>
          </a:p>
        </p:txBody>
      </p:sp>
      <p:sp>
        <p:nvSpPr>
          <p:cNvPr id="10" name="Text 8"/>
          <p:cNvSpPr/>
          <p:nvPr/>
        </p:nvSpPr>
        <p:spPr>
          <a:xfrm>
            <a:off x="837724" y="5926098"/>
            <a:ext cx="6941225" cy="482441"/>
          </a:xfrm>
          <a:prstGeom prst="rect">
            <a:avLst/>
          </a:prstGeom>
          <a:noFill/>
          <a:ln/>
        </p:spPr>
        <p:txBody>
          <a:bodyPr wrap="square" lIns="0" tIns="0" rIns="0" bIns="0" rtlCol="0" anchor="t"/>
          <a:lstStyle/>
          <a:p>
            <a:pPr marL="0" indent="0" algn="l">
              <a:lnSpc>
                <a:spcPts val="1850"/>
              </a:lnSpc>
              <a:buNone/>
            </a:pPr>
            <a:r>
              <a:rPr lang="en-US" sz="1300" b="1" dirty="0">
                <a:solidFill>
                  <a:srgbClr val="3A3630"/>
                </a:solidFill>
                <a:latin typeface="Source Sans 3" pitchFamily="34" charset="0"/>
                <a:ea typeface="Source Sans 3" pitchFamily="34" charset="-122"/>
                <a:cs typeface="Source Sans 3" pitchFamily="34" charset="-120"/>
              </a:rPr>
              <a:t>Blocage principal :</a:t>
            </a:r>
            <a:r>
              <a:rPr lang="en-US" sz="1300" dirty="0">
                <a:solidFill>
                  <a:srgbClr val="3A3630"/>
                </a:solidFill>
                <a:latin typeface="Source Sans 3" pitchFamily="34" charset="0"/>
                <a:ea typeface="Source Sans 3" pitchFamily="34" charset="-122"/>
                <a:cs typeface="Source Sans 3" pitchFamily="34" charset="-120"/>
              </a:rPr>
              <a:t> Absence d'accréditation directe du FSE auprès du FVC et capacités institutionnelles limitées pour gérer un projet de cette envergure.</a:t>
            </a:r>
            <a:endParaRPr lang="en-US" sz="1300" dirty="0"/>
          </a:p>
        </p:txBody>
      </p:sp>
      <p:sp>
        <p:nvSpPr>
          <p:cNvPr id="11" name="Shape 9"/>
          <p:cNvSpPr/>
          <p:nvPr/>
        </p:nvSpPr>
        <p:spPr>
          <a:xfrm>
            <a:off x="837724" y="6559272"/>
            <a:ext cx="6941225" cy="862489"/>
          </a:xfrm>
          <a:prstGeom prst="roundRect">
            <a:avLst>
              <a:gd name="adj" fmla="val 2914"/>
            </a:avLst>
          </a:prstGeom>
          <a:solidFill>
            <a:srgbClr val="B6D6FC"/>
          </a:solidFill>
          <a:ln/>
        </p:spPr>
        <p:txBody>
          <a:bodyPr/>
          <a:lstStyle/>
          <a:p>
            <a:endParaRPr lang="fr-FR"/>
          </a:p>
        </p:txBody>
      </p:sp>
      <p:pic>
        <p:nvPicPr>
          <p:cNvPr id="12" name="Image 0" descr="preencoded.png"/>
          <p:cNvPicPr>
            <a:picLocks noChangeAspect="1"/>
          </p:cNvPicPr>
          <p:nvPr/>
        </p:nvPicPr>
        <p:blipFill>
          <a:blip r:embed="rId3"/>
          <a:stretch>
            <a:fillRect/>
          </a:stretch>
        </p:blipFill>
        <p:spPr>
          <a:xfrm>
            <a:off x="1005245" y="6789539"/>
            <a:ext cx="209431" cy="167521"/>
          </a:xfrm>
          <a:prstGeom prst="rect">
            <a:avLst/>
          </a:prstGeom>
        </p:spPr>
      </p:pic>
      <p:sp>
        <p:nvSpPr>
          <p:cNvPr id="13" name="Text 10"/>
          <p:cNvSpPr/>
          <p:nvPr/>
        </p:nvSpPr>
        <p:spPr>
          <a:xfrm>
            <a:off x="1382197" y="6735008"/>
            <a:ext cx="6229231" cy="482441"/>
          </a:xfrm>
          <a:prstGeom prst="rect">
            <a:avLst/>
          </a:prstGeom>
          <a:noFill/>
          <a:ln/>
        </p:spPr>
        <p:txBody>
          <a:bodyPr wrap="square" lIns="0" tIns="0" rIns="0" bIns="0" rtlCol="0" anchor="t"/>
          <a:lstStyle/>
          <a:p>
            <a:pPr marL="0" indent="0" algn="l">
              <a:lnSpc>
                <a:spcPts val="1850"/>
              </a:lnSpc>
              <a:buNone/>
            </a:pPr>
            <a:r>
              <a:rPr lang="en-US" sz="1300" dirty="0">
                <a:solidFill>
                  <a:srgbClr val="000000"/>
                </a:solidFill>
                <a:latin typeface="Source Sans 3" pitchFamily="34" charset="0"/>
                <a:ea typeface="Source Sans 3" pitchFamily="34" charset="-122"/>
                <a:cs typeface="Source Sans 3" pitchFamily="34" charset="-120"/>
              </a:rPr>
              <a:t>Prochaine étape : Préparer la note conceptuelle, obtenir la non-objection de l'AND, puis soumettre la demande d'appui à l'élaboration de la stratégie de projet (AESP) au FVC.</a:t>
            </a:r>
            <a:endParaRPr lang="en-US" sz="1300" dirty="0"/>
          </a:p>
        </p:txBody>
      </p:sp>
      <p:sp>
        <p:nvSpPr>
          <p:cNvPr id="14" name="Shape 11"/>
          <p:cNvSpPr/>
          <p:nvPr/>
        </p:nvSpPr>
        <p:spPr>
          <a:xfrm>
            <a:off x="8074700" y="1862018"/>
            <a:ext cx="5846207" cy="5710476"/>
          </a:xfrm>
          <a:prstGeom prst="roundRect">
            <a:avLst>
              <a:gd name="adj" fmla="val 440"/>
            </a:avLst>
          </a:prstGeom>
          <a:solidFill>
            <a:srgbClr val="38512F"/>
          </a:solidFill>
          <a:ln/>
        </p:spPr>
        <p:txBody>
          <a:bodyPr/>
          <a:lstStyle/>
          <a:p>
            <a:endParaRPr lang="fr-FR"/>
          </a:p>
        </p:txBody>
      </p:sp>
      <p:sp>
        <p:nvSpPr>
          <p:cNvPr id="15" name="Text 12"/>
          <p:cNvSpPr/>
          <p:nvPr/>
        </p:nvSpPr>
        <p:spPr>
          <a:xfrm>
            <a:off x="8242221" y="1995964"/>
            <a:ext cx="3022640" cy="246459"/>
          </a:xfrm>
          <a:prstGeom prst="rect">
            <a:avLst/>
          </a:prstGeom>
          <a:noFill/>
          <a:ln/>
        </p:spPr>
        <p:txBody>
          <a:bodyPr wrap="none" lIns="0" tIns="0" rIns="0" bIns="0" rtlCol="0" anchor="t"/>
          <a:lstStyle/>
          <a:p>
            <a:pPr marL="0" indent="0" algn="l">
              <a:lnSpc>
                <a:spcPts val="1900"/>
              </a:lnSpc>
              <a:buNone/>
            </a:pPr>
            <a:r>
              <a:rPr lang="en-US" sz="1550" dirty="0">
                <a:solidFill>
                  <a:srgbClr val="FFFFFF"/>
                </a:solidFill>
                <a:latin typeface="Lora" pitchFamily="34" charset="0"/>
                <a:ea typeface="Lora" pitchFamily="34" charset="-122"/>
                <a:cs typeface="Lora" pitchFamily="34" charset="-120"/>
              </a:rPr>
              <a:t>Financement &amp; Impacts attendus</a:t>
            </a:r>
            <a:endParaRPr lang="en-US" sz="1550" dirty="0"/>
          </a:p>
        </p:txBody>
      </p:sp>
      <p:sp>
        <p:nvSpPr>
          <p:cNvPr id="16" name="Text 13"/>
          <p:cNvSpPr/>
          <p:nvPr/>
        </p:nvSpPr>
        <p:spPr>
          <a:xfrm>
            <a:off x="8242221" y="2376368"/>
            <a:ext cx="5511165" cy="723662"/>
          </a:xfrm>
          <a:prstGeom prst="rect">
            <a:avLst/>
          </a:prstGeom>
          <a:noFill/>
          <a:ln/>
        </p:spPr>
        <p:txBody>
          <a:bodyPr wrap="square" lIns="0" tIns="0" rIns="0" bIns="0" rtlCol="0" anchor="t"/>
          <a:lstStyle/>
          <a:p>
            <a:pPr marL="0" indent="0" algn="l">
              <a:lnSpc>
                <a:spcPts val="1850"/>
              </a:lnSpc>
              <a:buNone/>
            </a:pPr>
            <a:r>
              <a:rPr lang="en-US" sz="1300" dirty="0">
                <a:solidFill>
                  <a:srgbClr val="FFFFFF"/>
                </a:solidFill>
                <a:latin typeface="Source Sans 3" pitchFamily="34" charset="0"/>
                <a:ea typeface="Source Sans 3" pitchFamily="34" charset="-122"/>
                <a:cs typeface="Source Sans 3" pitchFamily="34" charset="-120"/>
              </a:rPr>
              <a:t>Le projet REFORT-Tchad représente un investissement à fort effet de levier, alliant performance climatique et impact social mesurable sur les populations les plus exposées.</a:t>
            </a:r>
            <a:endParaRPr lang="en-US" sz="1300" dirty="0"/>
          </a:p>
        </p:txBody>
      </p:sp>
      <p:sp>
        <p:nvSpPr>
          <p:cNvPr id="17" name="Text 14"/>
          <p:cNvSpPr/>
          <p:nvPr/>
        </p:nvSpPr>
        <p:spPr>
          <a:xfrm>
            <a:off x="8509397" y="3334464"/>
            <a:ext cx="2137410" cy="552926"/>
          </a:xfrm>
          <a:prstGeom prst="rect">
            <a:avLst/>
          </a:prstGeom>
          <a:noFill/>
          <a:ln/>
        </p:spPr>
        <p:txBody>
          <a:bodyPr wrap="none" lIns="0" tIns="0" rIns="0" bIns="0" rtlCol="0" anchor="t"/>
          <a:lstStyle/>
          <a:p>
            <a:pPr marL="0" indent="0" algn="ctr">
              <a:lnSpc>
                <a:spcPts val="4350"/>
              </a:lnSpc>
              <a:buNone/>
            </a:pPr>
            <a:r>
              <a:rPr lang="en-US" sz="4350" dirty="0">
                <a:solidFill>
                  <a:srgbClr val="FFFFFF"/>
                </a:solidFill>
                <a:latin typeface="Lora" pitchFamily="34" charset="0"/>
                <a:ea typeface="Lora" pitchFamily="34" charset="-122"/>
                <a:cs typeface="Lora" pitchFamily="34" charset="-120"/>
              </a:rPr>
              <a:t>12,7M</a:t>
            </a:r>
            <a:endParaRPr lang="en-US" sz="4350" dirty="0"/>
          </a:p>
        </p:txBody>
      </p:sp>
      <p:sp>
        <p:nvSpPr>
          <p:cNvPr id="18" name="Text 15"/>
          <p:cNvSpPr/>
          <p:nvPr/>
        </p:nvSpPr>
        <p:spPr>
          <a:xfrm>
            <a:off x="8592383" y="4071580"/>
            <a:ext cx="1971318" cy="246459"/>
          </a:xfrm>
          <a:prstGeom prst="rect">
            <a:avLst/>
          </a:prstGeom>
          <a:noFill/>
          <a:ln/>
        </p:spPr>
        <p:txBody>
          <a:bodyPr wrap="none" lIns="0" tIns="0" rIns="0" bIns="0" rtlCol="0" anchor="t"/>
          <a:lstStyle/>
          <a:p>
            <a:pPr marL="0" indent="0" algn="ctr">
              <a:lnSpc>
                <a:spcPts val="1900"/>
              </a:lnSpc>
              <a:buNone/>
            </a:pPr>
            <a:r>
              <a:rPr lang="en-US" sz="1550" dirty="0">
                <a:solidFill>
                  <a:srgbClr val="FFFFFF"/>
                </a:solidFill>
                <a:latin typeface="Lora" pitchFamily="34" charset="0"/>
                <a:ea typeface="Lora" pitchFamily="34" charset="-122"/>
                <a:cs typeface="Lora" pitchFamily="34" charset="-120"/>
              </a:rPr>
              <a:t>USD Budget total</a:t>
            </a:r>
            <a:endParaRPr lang="en-US" sz="1550" dirty="0"/>
          </a:p>
        </p:txBody>
      </p:sp>
      <p:sp>
        <p:nvSpPr>
          <p:cNvPr id="19" name="Text 16"/>
          <p:cNvSpPr/>
          <p:nvPr/>
        </p:nvSpPr>
        <p:spPr>
          <a:xfrm>
            <a:off x="8242221" y="4451985"/>
            <a:ext cx="2671763" cy="241221"/>
          </a:xfrm>
          <a:prstGeom prst="rect">
            <a:avLst/>
          </a:prstGeom>
          <a:noFill/>
          <a:ln/>
        </p:spPr>
        <p:txBody>
          <a:bodyPr wrap="none" lIns="0" tIns="0" rIns="0" bIns="0" rtlCol="0" anchor="t"/>
          <a:lstStyle/>
          <a:p>
            <a:pPr marL="0" indent="0" algn="ctr">
              <a:lnSpc>
                <a:spcPts val="1850"/>
              </a:lnSpc>
              <a:buNone/>
            </a:pPr>
            <a:r>
              <a:rPr lang="en-US" sz="1300" dirty="0">
                <a:solidFill>
                  <a:srgbClr val="FFFFFF"/>
                </a:solidFill>
                <a:latin typeface="Source Sans 3" pitchFamily="34" charset="0"/>
                <a:ea typeface="Source Sans 3" pitchFamily="34" charset="-122"/>
                <a:cs typeface="Source Sans 3" pitchFamily="34" charset="-120"/>
              </a:rPr>
              <a:t>10M FVC / 2,7M FSE</a:t>
            </a:r>
            <a:endParaRPr lang="en-US" sz="1300" dirty="0"/>
          </a:p>
        </p:txBody>
      </p:sp>
      <p:sp>
        <p:nvSpPr>
          <p:cNvPr id="20" name="Text 17"/>
          <p:cNvSpPr/>
          <p:nvPr/>
        </p:nvSpPr>
        <p:spPr>
          <a:xfrm>
            <a:off x="11348680" y="3334464"/>
            <a:ext cx="2137410" cy="552926"/>
          </a:xfrm>
          <a:prstGeom prst="rect">
            <a:avLst/>
          </a:prstGeom>
          <a:noFill/>
          <a:ln/>
        </p:spPr>
        <p:txBody>
          <a:bodyPr wrap="none" lIns="0" tIns="0" rIns="0" bIns="0" rtlCol="0" anchor="t"/>
          <a:lstStyle/>
          <a:p>
            <a:pPr marL="0" indent="0" algn="ctr">
              <a:lnSpc>
                <a:spcPts val="4350"/>
              </a:lnSpc>
              <a:buNone/>
            </a:pPr>
            <a:r>
              <a:rPr lang="en-US" sz="4350" dirty="0">
                <a:solidFill>
                  <a:srgbClr val="FFFFFF"/>
                </a:solidFill>
                <a:latin typeface="Lora" pitchFamily="34" charset="0"/>
                <a:ea typeface="Lora" pitchFamily="34" charset="-122"/>
                <a:cs typeface="Lora" pitchFamily="34" charset="-120"/>
              </a:rPr>
              <a:t>375K</a:t>
            </a:r>
            <a:endParaRPr lang="en-US" sz="4350" dirty="0"/>
          </a:p>
        </p:txBody>
      </p:sp>
      <p:sp>
        <p:nvSpPr>
          <p:cNvPr id="21" name="Text 18"/>
          <p:cNvSpPr/>
          <p:nvPr/>
        </p:nvSpPr>
        <p:spPr>
          <a:xfrm>
            <a:off x="11431786" y="4071580"/>
            <a:ext cx="1971318" cy="246459"/>
          </a:xfrm>
          <a:prstGeom prst="rect">
            <a:avLst/>
          </a:prstGeom>
          <a:noFill/>
          <a:ln/>
        </p:spPr>
        <p:txBody>
          <a:bodyPr wrap="none" lIns="0" tIns="0" rIns="0" bIns="0" rtlCol="0" anchor="t"/>
          <a:lstStyle/>
          <a:p>
            <a:pPr marL="0" indent="0" algn="ctr">
              <a:lnSpc>
                <a:spcPts val="1900"/>
              </a:lnSpc>
              <a:buNone/>
            </a:pPr>
            <a:r>
              <a:rPr lang="en-US" sz="1550" dirty="0">
                <a:solidFill>
                  <a:srgbClr val="FFFFFF"/>
                </a:solidFill>
                <a:latin typeface="Lora" pitchFamily="34" charset="0"/>
                <a:ea typeface="Lora" pitchFamily="34" charset="-122"/>
                <a:cs typeface="Lora" pitchFamily="34" charset="-120"/>
              </a:rPr>
              <a:t>tCO2eq séquestrés</a:t>
            </a:r>
            <a:endParaRPr lang="en-US" sz="1550" dirty="0"/>
          </a:p>
        </p:txBody>
      </p:sp>
      <p:sp>
        <p:nvSpPr>
          <p:cNvPr id="22" name="Text 19"/>
          <p:cNvSpPr/>
          <p:nvPr/>
        </p:nvSpPr>
        <p:spPr>
          <a:xfrm>
            <a:off x="11081504" y="4451985"/>
            <a:ext cx="2671882" cy="241221"/>
          </a:xfrm>
          <a:prstGeom prst="rect">
            <a:avLst/>
          </a:prstGeom>
          <a:noFill/>
          <a:ln/>
        </p:spPr>
        <p:txBody>
          <a:bodyPr wrap="none" lIns="0" tIns="0" rIns="0" bIns="0" rtlCol="0" anchor="t"/>
          <a:lstStyle/>
          <a:p>
            <a:pPr marL="0" indent="0" algn="ctr">
              <a:lnSpc>
                <a:spcPts val="1850"/>
              </a:lnSpc>
              <a:buNone/>
            </a:pPr>
            <a:r>
              <a:rPr lang="en-US" sz="1300" dirty="0">
                <a:solidFill>
                  <a:srgbClr val="FFFFFF"/>
                </a:solidFill>
                <a:latin typeface="Source Sans 3" pitchFamily="34" charset="0"/>
                <a:ea typeface="Source Sans 3" pitchFamily="34" charset="-122"/>
                <a:cs typeface="Source Sans 3" pitchFamily="34" charset="-120"/>
              </a:rPr>
              <a:t>Sur 20 ans</a:t>
            </a:r>
            <a:endParaRPr lang="en-US" sz="1300" dirty="0"/>
          </a:p>
        </p:txBody>
      </p:sp>
      <p:sp>
        <p:nvSpPr>
          <p:cNvPr id="23" name="Text 20"/>
          <p:cNvSpPr/>
          <p:nvPr/>
        </p:nvSpPr>
        <p:spPr>
          <a:xfrm>
            <a:off x="8509397" y="5044916"/>
            <a:ext cx="2137410" cy="552926"/>
          </a:xfrm>
          <a:prstGeom prst="rect">
            <a:avLst/>
          </a:prstGeom>
          <a:noFill/>
          <a:ln/>
        </p:spPr>
        <p:txBody>
          <a:bodyPr wrap="none" lIns="0" tIns="0" rIns="0" bIns="0" rtlCol="0" anchor="t"/>
          <a:lstStyle/>
          <a:p>
            <a:pPr marL="0" indent="0" algn="ctr">
              <a:lnSpc>
                <a:spcPts val="4350"/>
              </a:lnSpc>
              <a:buNone/>
            </a:pPr>
            <a:r>
              <a:rPr lang="en-US" sz="4350" dirty="0">
                <a:solidFill>
                  <a:srgbClr val="FFFFFF"/>
                </a:solidFill>
                <a:latin typeface="Lora" pitchFamily="34" charset="0"/>
                <a:ea typeface="Lora" pitchFamily="34" charset="-122"/>
                <a:cs typeface="Lora" pitchFamily="34" charset="-120"/>
              </a:rPr>
              <a:t>85K</a:t>
            </a:r>
            <a:endParaRPr lang="en-US" sz="4350" dirty="0"/>
          </a:p>
        </p:txBody>
      </p:sp>
      <p:sp>
        <p:nvSpPr>
          <p:cNvPr id="24" name="Text 21"/>
          <p:cNvSpPr/>
          <p:nvPr/>
        </p:nvSpPr>
        <p:spPr>
          <a:xfrm>
            <a:off x="8592383" y="5782032"/>
            <a:ext cx="1971318" cy="246459"/>
          </a:xfrm>
          <a:prstGeom prst="rect">
            <a:avLst/>
          </a:prstGeom>
          <a:noFill/>
          <a:ln/>
        </p:spPr>
        <p:txBody>
          <a:bodyPr wrap="none" lIns="0" tIns="0" rIns="0" bIns="0" rtlCol="0" anchor="t"/>
          <a:lstStyle/>
          <a:p>
            <a:pPr marL="0" indent="0" algn="ctr">
              <a:lnSpc>
                <a:spcPts val="1900"/>
              </a:lnSpc>
              <a:buNone/>
            </a:pPr>
            <a:r>
              <a:rPr lang="en-US" sz="1550" dirty="0">
                <a:solidFill>
                  <a:srgbClr val="FFFFFF"/>
                </a:solidFill>
                <a:latin typeface="Lora" pitchFamily="34" charset="0"/>
                <a:ea typeface="Lora" pitchFamily="34" charset="-122"/>
                <a:cs typeface="Lora" pitchFamily="34" charset="-120"/>
              </a:rPr>
              <a:t>Personnes résilientes</a:t>
            </a:r>
            <a:endParaRPr lang="en-US" sz="1550" dirty="0"/>
          </a:p>
        </p:txBody>
      </p:sp>
      <p:sp>
        <p:nvSpPr>
          <p:cNvPr id="25" name="Text 22"/>
          <p:cNvSpPr/>
          <p:nvPr/>
        </p:nvSpPr>
        <p:spPr>
          <a:xfrm>
            <a:off x="8242221" y="6162437"/>
            <a:ext cx="2671763" cy="241221"/>
          </a:xfrm>
          <a:prstGeom prst="rect">
            <a:avLst/>
          </a:prstGeom>
          <a:noFill/>
          <a:ln/>
        </p:spPr>
        <p:txBody>
          <a:bodyPr wrap="none" lIns="0" tIns="0" rIns="0" bIns="0" rtlCol="0" anchor="t"/>
          <a:lstStyle/>
          <a:p>
            <a:pPr marL="0" indent="0" algn="ctr">
              <a:lnSpc>
                <a:spcPts val="1850"/>
              </a:lnSpc>
              <a:buNone/>
            </a:pPr>
            <a:r>
              <a:rPr lang="en-US" sz="1300" dirty="0">
                <a:solidFill>
                  <a:srgbClr val="FFFFFF"/>
                </a:solidFill>
                <a:latin typeface="Source Sans 3" pitchFamily="34" charset="0"/>
                <a:ea typeface="Source Sans 3" pitchFamily="34" charset="-122"/>
                <a:cs typeface="Source Sans 3" pitchFamily="34" charset="-120"/>
              </a:rPr>
              <a:t>Bénéficiaires directs</a:t>
            </a:r>
            <a:endParaRPr lang="en-US" sz="1300" dirty="0"/>
          </a:p>
        </p:txBody>
      </p:sp>
      <p:sp>
        <p:nvSpPr>
          <p:cNvPr id="26" name="Text 23"/>
          <p:cNvSpPr/>
          <p:nvPr/>
        </p:nvSpPr>
        <p:spPr>
          <a:xfrm>
            <a:off x="11348680" y="5044916"/>
            <a:ext cx="2137410" cy="552926"/>
          </a:xfrm>
          <a:prstGeom prst="rect">
            <a:avLst/>
          </a:prstGeom>
          <a:noFill/>
          <a:ln/>
        </p:spPr>
        <p:txBody>
          <a:bodyPr wrap="none" lIns="0" tIns="0" rIns="0" bIns="0" rtlCol="0" anchor="t"/>
          <a:lstStyle/>
          <a:p>
            <a:pPr marL="0" indent="0" algn="ctr">
              <a:lnSpc>
                <a:spcPts val="4350"/>
              </a:lnSpc>
              <a:buNone/>
            </a:pPr>
            <a:r>
              <a:rPr lang="en-US" sz="4350" dirty="0">
                <a:solidFill>
                  <a:srgbClr val="FFFFFF"/>
                </a:solidFill>
                <a:latin typeface="Lora" pitchFamily="34" charset="0"/>
                <a:ea typeface="Lora" pitchFamily="34" charset="-122"/>
                <a:cs typeface="Lora" pitchFamily="34" charset="-120"/>
              </a:rPr>
              <a:t>5 000</a:t>
            </a:r>
            <a:endParaRPr lang="en-US" sz="4350" dirty="0"/>
          </a:p>
        </p:txBody>
      </p:sp>
      <p:sp>
        <p:nvSpPr>
          <p:cNvPr id="27" name="Text 24"/>
          <p:cNvSpPr/>
          <p:nvPr/>
        </p:nvSpPr>
        <p:spPr>
          <a:xfrm>
            <a:off x="11431786" y="5782032"/>
            <a:ext cx="1971318" cy="246459"/>
          </a:xfrm>
          <a:prstGeom prst="rect">
            <a:avLst/>
          </a:prstGeom>
          <a:noFill/>
          <a:ln/>
        </p:spPr>
        <p:txBody>
          <a:bodyPr wrap="none" lIns="0" tIns="0" rIns="0" bIns="0" rtlCol="0" anchor="t"/>
          <a:lstStyle/>
          <a:p>
            <a:pPr marL="0" indent="0" algn="ctr">
              <a:lnSpc>
                <a:spcPts val="1900"/>
              </a:lnSpc>
              <a:buNone/>
            </a:pPr>
            <a:r>
              <a:rPr lang="en-US" sz="1550" dirty="0">
                <a:solidFill>
                  <a:srgbClr val="FFFFFF"/>
                </a:solidFill>
                <a:latin typeface="Lora" pitchFamily="34" charset="0"/>
                <a:ea typeface="Lora" pitchFamily="34" charset="-122"/>
                <a:cs typeface="Lora" pitchFamily="34" charset="-120"/>
              </a:rPr>
              <a:t>Emplois verts créés</a:t>
            </a:r>
            <a:endParaRPr lang="en-US" sz="1550" dirty="0"/>
          </a:p>
        </p:txBody>
      </p:sp>
      <p:sp>
        <p:nvSpPr>
          <p:cNvPr id="28" name="Text 25"/>
          <p:cNvSpPr/>
          <p:nvPr/>
        </p:nvSpPr>
        <p:spPr>
          <a:xfrm>
            <a:off x="11081504" y="6162437"/>
            <a:ext cx="2671882" cy="241221"/>
          </a:xfrm>
          <a:prstGeom prst="rect">
            <a:avLst/>
          </a:prstGeom>
          <a:noFill/>
          <a:ln/>
        </p:spPr>
        <p:txBody>
          <a:bodyPr wrap="none" lIns="0" tIns="0" rIns="0" bIns="0" rtlCol="0" anchor="t"/>
          <a:lstStyle/>
          <a:p>
            <a:pPr marL="0" indent="0" algn="ctr">
              <a:lnSpc>
                <a:spcPts val="1850"/>
              </a:lnSpc>
              <a:buNone/>
            </a:pPr>
            <a:r>
              <a:rPr lang="en-US" sz="1300" dirty="0">
                <a:solidFill>
                  <a:srgbClr val="FFFFFF"/>
                </a:solidFill>
                <a:latin typeface="Source Sans 3" pitchFamily="34" charset="0"/>
                <a:ea typeface="Source Sans 3" pitchFamily="34" charset="-122"/>
                <a:cs typeface="Source Sans 3" pitchFamily="34" charset="-120"/>
              </a:rPr>
              <a:t>Dont majorité femmes</a:t>
            </a:r>
            <a:endParaRPr lang="en-US" sz="1300" dirty="0"/>
          </a:p>
        </p:txBody>
      </p:sp>
      <p:sp>
        <p:nvSpPr>
          <p:cNvPr id="29" name="Text 26"/>
          <p:cNvSpPr/>
          <p:nvPr/>
        </p:nvSpPr>
        <p:spPr>
          <a:xfrm>
            <a:off x="8242221" y="6554391"/>
            <a:ext cx="5511165" cy="723662"/>
          </a:xfrm>
          <a:prstGeom prst="rect">
            <a:avLst/>
          </a:prstGeom>
          <a:noFill/>
          <a:ln/>
        </p:spPr>
        <p:txBody>
          <a:bodyPr wrap="square" lIns="0" tIns="0" rIns="0" bIns="0" rtlCol="0" anchor="t"/>
          <a:lstStyle/>
          <a:p>
            <a:pPr marL="0" indent="0" algn="l">
              <a:lnSpc>
                <a:spcPts val="1850"/>
              </a:lnSpc>
              <a:buNone/>
            </a:pPr>
            <a:r>
              <a:rPr lang="en-US" sz="1300" dirty="0">
                <a:solidFill>
                  <a:srgbClr val="FFFFFF"/>
                </a:solidFill>
                <a:latin typeface="Source Sans 3" pitchFamily="34" charset="0"/>
                <a:ea typeface="Source Sans 3" pitchFamily="34" charset="-122"/>
                <a:cs typeface="Source Sans 3" pitchFamily="34" charset="-120"/>
              </a:rPr>
              <a:t>Réduction additionnelle : </a:t>
            </a:r>
            <a:r>
              <a:rPr lang="en-US" sz="1300" b="1" dirty="0">
                <a:solidFill>
                  <a:srgbClr val="FFFFFF"/>
                </a:solidFill>
                <a:latin typeface="Source Sans 3" pitchFamily="34" charset="0"/>
                <a:ea typeface="Source Sans 3" pitchFamily="34" charset="-122"/>
                <a:cs typeface="Source Sans 3" pitchFamily="34" charset="-120"/>
              </a:rPr>
              <a:t>210 000 tCO2eq</a:t>
            </a:r>
            <a:r>
              <a:rPr lang="en-US" sz="1300" dirty="0">
                <a:solidFill>
                  <a:srgbClr val="FFFFFF"/>
                </a:solidFill>
                <a:latin typeface="Source Sans 3" pitchFamily="34" charset="0"/>
                <a:ea typeface="Source Sans 3" pitchFamily="34" charset="-122"/>
                <a:cs typeface="Source Sans 3" pitchFamily="34" charset="-120"/>
              </a:rPr>
              <a:t> | Ratio co-financement : </a:t>
            </a:r>
            <a:r>
              <a:rPr lang="en-US" sz="1300" b="1" dirty="0">
                <a:solidFill>
                  <a:srgbClr val="FFFFFF"/>
                </a:solidFill>
                <a:latin typeface="Source Sans 3" pitchFamily="34" charset="0"/>
                <a:ea typeface="Source Sans 3" pitchFamily="34" charset="-122"/>
                <a:cs typeface="Source Sans 3" pitchFamily="34" charset="-120"/>
              </a:rPr>
              <a:t>1:2</a:t>
            </a:r>
            <a:r>
              <a:rPr lang="en-US" sz="1300" dirty="0">
                <a:solidFill>
                  <a:srgbClr val="FFFFFF"/>
                </a:solidFill>
                <a:latin typeface="Source Sans 3" pitchFamily="34" charset="0"/>
                <a:ea typeface="Source Sans 3" pitchFamily="34" charset="-122"/>
                <a:cs typeface="Source Sans 3" pitchFamily="34" charset="-120"/>
              </a:rPr>
              <a:t> | Coût carbone : </a:t>
            </a:r>
            <a:r>
              <a:rPr lang="en-US" sz="1300" b="1" dirty="0">
                <a:solidFill>
                  <a:srgbClr val="FFFFFF"/>
                </a:solidFill>
                <a:latin typeface="Source Sans 3" pitchFamily="34" charset="0"/>
                <a:ea typeface="Source Sans 3" pitchFamily="34" charset="-122"/>
                <a:cs typeface="Source Sans 3" pitchFamily="34" charset="-120"/>
              </a:rPr>
              <a:t>12 USD/tCO2</a:t>
            </a:r>
            <a:r>
              <a:rPr lang="en-US" sz="1300" dirty="0">
                <a:solidFill>
                  <a:srgbClr val="FFFFFF"/>
                </a:solidFill>
                <a:latin typeface="Source Sans 3" pitchFamily="34" charset="0"/>
                <a:ea typeface="Source Sans 3" pitchFamily="34" charset="-122"/>
                <a:cs typeface="Source Sans 3" pitchFamily="34" charset="-120"/>
              </a:rPr>
              <a:t> — une proposition compétitive à l'échelle internationale.</a:t>
            </a:r>
            <a:endParaRPr lang="en-US" sz="1300" dirty="0"/>
          </a:p>
        </p:txBody>
      </p:sp>
      <p:sp>
        <p:nvSpPr>
          <p:cNvPr id="30" name="TextBox 29">
            <a:extLst>
              <a:ext uri="{FF2B5EF4-FFF2-40B4-BE49-F238E27FC236}">
                <a16:creationId xmlns:a16="http://schemas.microsoft.com/office/drawing/2014/main" id="{1BE273E9-90E2-23FA-C8F8-74FA07F266EF}"/>
              </a:ext>
            </a:extLst>
          </p:cNvPr>
          <p:cNvSpPr txBox="1"/>
          <p:nvPr/>
        </p:nvSpPr>
        <p:spPr>
          <a:xfrm>
            <a:off x="6425514" y="247135"/>
            <a:ext cx="7920681" cy="1477328"/>
          </a:xfrm>
          <a:prstGeom prst="rect">
            <a:avLst/>
          </a:prstGeom>
          <a:noFill/>
        </p:spPr>
        <p:txBody>
          <a:bodyPr wrap="square" rtlCol="0">
            <a:spAutoFit/>
          </a:bodyPr>
          <a:lstStyle/>
          <a:p>
            <a:r>
              <a:rPr lang="en-US" i="1" dirty="0"/>
              <a:t>REFORT-Chad is an integrated project to restore degraded forests while promoting sustainable energy access and women-led green livelihoods in vulnerable rural areas. The project seeks readiness, accreditation support, co-financing, and technical assistance, but its main constraint is limited institutional capacity and the lack of direct accreditation of the national environmental fund.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32648"/>
            <a:ext cx="4546758" cy="790099"/>
          </a:xfrm>
          <a:prstGeom prst="rect">
            <a:avLst/>
          </a:prstGeom>
          <a:noFill/>
          <a:ln/>
        </p:spPr>
        <p:txBody>
          <a:bodyPr wrap="none" lIns="0" tIns="0" rIns="0" bIns="0" rtlCol="0" anchor="t"/>
          <a:lstStyle/>
          <a:p>
            <a:pPr marL="0" indent="0" algn="l">
              <a:lnSpc>
                <a:spcPts val="4100"/>
              </a:lnSpc>
              <a:buNone/>
            </a:pPr>
            <a:r>
              <a:rPr lang="en-US" sz="3250" dirty="0">
                <a:solidFill>
                  <a:srgbClr val="38512F"/>
                </a:solidFill>
                <a:latin typeface="Lora" pitchFamily="34" charset="0"/>
                <a:ea typeface="Lora" pitchFamily="34" charset="-122"/>
                <a:cs typeface="Lora" pitchFamily="34" charset="-120"/>
              </a:rPr>
              <a:t>Pitch : </a:t>
            </a:r>
            <a:r>
              <a:rPr lang="en-US" sz="3250" dirty="0" err="1">
                <a:solidFill>
                  <a:srgbClr val="38512F"/>
                </a:solidFill>
                <a:latin typeface="Lora" pitchFamily="34" charset="0"/>
                <a:ea typeface="Lora" pitchFamily="34" charset="-122"/>
                <a:cs typeface="Lora" pitchFamily="34" charset="-120"/>
              </a:rPr>
              <a:t>Renforcement</a:t>
            </a:r>
            <a:r>
              <a:rPr lang="en-US" sz="3250" dirty="0">
                <a:solidFill>
                  <a:srgbClr val="38512F"/>
                </a:solidFill>
                <a:latin typeface="Lora" pitchFamily="34" charset="0"/>
                <a:ea typeface="Lora" pitchFamily="34" charset="-122"/>
                <a:cs typeface="Lora" pitchFamily="34" charset="-120"/>
              </a:rPr>
              <a:t> </a:t>
            </a:r>
          </a:p>
          <a:p>
            <a:pPr marL="0" indent="0" algn="l">
              <a:lnSpc>
                <a:spcPts val="4100"/>
              </a:lnSpc>
              <a:buNone/>
            </a:pPr>
            <a:r>
              <a:rPr lang="en-US" sz="3250" dirty="0" err="1">
                <a:solidFill>
                  <a:srgbClr val="38512F"/>
                </a:solidFill>
                <a:latin typeface="Lora" pitchFamily="34" charset="0"/>
                <a:ea typeface="Lora" pitchFamily="34" charset="-122"/>
                <a:cs typeface="Lora" pitchFamily="34" charset="-120"/>
              </a:rPr>
              <a:t>institutionnel</a:t>
            </a:r>
            <a:r>
              <a:rPr lang="en-US" sz="3250" dirty="0">
                <a:solidFill>
                  <a:srgbClr val="38512F"/>
                </a:solidFill>
                <a:latin typeface="Lora" pitchFamily="34" charset="0"/>
                <a:ea typeface="Lora" pitchFamily="34" charset="-122"/>
                <a:cs typeface="Lora" pitchFamily="34" charset="-120"/>
              </a:rPr>
              <a:t> du FSE</a:t>
            </a:r>
            <a:endParaRPr lang="en-US" sz="3250" dirty="0"/>
          </a:p>
        </p:txBody>
      </p:sp>
      <p:sp>
        <p:nvSpPr>
          <p:cNvPr id="3" name="Text 1"/>
          <p:cNvSpPr/>
          <p:nvPr/>
        </p:nvSpPr>
        <p:spPr>
          <a:xfrm>
            <a:off x="837724" y="1463159"/>
            <a:ext cx="12954952" cy="790099"/>
          </a:xfrm>
          <a:prstGeom prst="rect">
            <a:avLst/>
          </a:prstGeom>
          <a:noFill/>
          <a:ln/>
        </p:spPr>
        <p:txBody>
          <a:bodyPr wrap="square" lIns="0" tIns="0" rIns="0" bIns="0" rtlCol="0" anchor="t"/>
          <a:lstStyle/>
          <a:p>
            <a:pPr marL="0" indent="0" algn="l">
              <a:lnSpc>
                <a:spcPts val="2050"/>
              </a:lnSpc>
              <a:buNone/>
            </a:pPr>
            <a:r>
              <a:rPr lang="en-US" sz="1400" dirty="0">
                <a:solidFill>
                  <a:srgbClr val="3A3630"/>
                </a:solidFill>
                <a:latin typeface="Source Sans 3" pitchFamily="34" charset="0"/>
                <a:ea typeface="Source Sans 3" pitchFamily="34" charset="-122"/>
                <a:cs typeface="Source Sans 3" pitchFamily="34" charset="-120"/>
              </a:rPr>
              <a:t>Le Fonds Spécial pour l'Environnement du Tchad (FSE) doit renforcer ses capacités fiduciaires, environnementales, sociales et de genre afin d'obtenir l'accréditation auprès du FVC et de gérer directement des financements climatiques à grande échelle. Ce chantier institutionnel est un prérequis indispensable à tout accès direct au financement climatique international.</a:t>
            </a:r>
            <a:endParaRPr lang="en-US" sz="1400" dirty="0"/>
          </a:p>
        </p:txBody>
      </p:sp>
      <p:sp>
        <p:nvSpPr>
          <p:cNvPr id="4" name="Shape 2"/>
          <p:cNvSpPr/>
          <p:nvPr/>
        </p:nvSpPr>
        <p:spPr>
          <a:xfrm>
            <a:off x="837724" y="2423398"/>
            <a:ext cx="4217432" cy="2921079"/>
          </a:xfrm>
          <a:prstGeom prst="roundRect">
            <a:avLst>
              <a:gd name="adj" fmla="val 914"/>
            </a:avLst>
          </a:prstGeom>
          <a:solidFill>
            <a:srgbClr val="F3E7D4"/>
          </a:solidFill>
          <a:ln/>
        </p:spPr>
        <p:txBody>
          <a:bodyPr/>
          <a:lstStyle/>
          <a:p>
            <a:endParaRPr lang="fr-FR"/>
          </a:p>
        </p:txBody>
      </p:sp>
      <p:sp>
        <p:nvSpPr>
          <p:cNvPr id="5" name="Text 3"/>
          <p:cNvSpPr/>
          <p:nvPr/>
        </p:nvSpPr>
        <p:spPr>
          <a:xfrm>
            <a:off x="1015722" y="2601397"/>
            <a:ext cx="2094548" cy="261699"/>
          </a:xfrm>
          <a:prstGeom prst="rect">
            <a:avLst/>
          </a:prstGeom>
          <a:noFill/>
          <a:ln/>
        </p:spPr>
        <p:txBody>
          <a:bodyPr wrap="none" lIns="0" tIns="0" rIns="0" bIns="0" rtlCol="0" anchor="t"/>
          <a:lstStyle/>
          <a:p>
            <a:pPr marL="0" indent="0" algn="l">
              <a:lnSpc>
                <a:spcPts val="2050"/>
              </a:lnSpc>
              <a:buNone/>
            </a:pPr>
            <a:r>
              <a:rPr lang="en-US" sz="1600" dirty="0">
                <a:solidFill>
                  <a:srgbClr val="3A3630"/>
                </a:solidFill>
                <a:latin typeface="Lora" pitchFamily="34" charset="0"/>
                <a:ea typeface="Lora" pitchFamily="34" charset="-122"/>
                <a:cs typeface="Lora" pitchFamily="34" charset="-120"/>
              </a:rPr>
              <a:t>Fiduciaire</a:t>
            </a:r>
            <a:endParaRPr lang="en-US" sz="1600" dirty="0"/>
          </a:p>
        </p:txBody>
      </p:sp>
      <p:sp>
        <p:nvSpPr>
          <p:cNvPr id="6" name="Text 4"/>
          <p:cNvSpPr/>
          <p:nvPr/>
        </p:nvSpPr>
        <p:spPr>
          <a:xfrm>
            <a:off x="1015722" y="2953822"/>
            <a:ext cx="3861435" cy="2212657"/>
          </a:xfrm>
          <a:prstGeom prst="rect">
            <a:avLst/>
          </a:prstGeom>
          <a:noFill/>
          <a:ln/>
        </p:spPr>
        <p:txBody>
          <a:bodyPr wrap="square" lIns="0" tIns="0" rIns="0" bIns="0" rtlCol="0" anchor="t"/>
          <a:lstStyle/>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Moderniser les systèmes de gestion financière et les contrôles internes</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Formaliser les procédures de passation des marchés conformément aux normes internationales</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Améliorer la transparence comptable et mettre en place des mécanismes robustes de prévention de la fraude</a:t>
            </a:r>
            <a:endParaRPr lang="en-US" sz="1400" dirty="0"/>
          </a:p>
        </p:txBody>
      </p:sp>
      <p:sp>
        <p:nvSpPr>
          <p:cNvPr id="7" name="Shape 5"/>
          <p:cNvSpPr/>
          <p:nvPr/>
        </p:nvSpPr>
        <p:spPr>
          <a:xfrm>
            <a:off x="5206484" y="2423398"/>
            <a:ext cx="4217432" cy="2921079"/>
          </a:xfrm>
          <a:prstGeom prst="roundRect">
            <a:avLst>
              <a:gd name="adj" fmla="val 914"/>
            </a:avLst>
          </a:prstGeom>
          <a:solidFill>
            <a:srgbClr val="F3E7D4"/>
          </a:solidFill>
          <a:ln/>
        </p:spPr>
        <p:txBody>
          <a:bodyPr/>
          <a:lstStyle/>
          <a:p>
            <a:endParaRPr lang="fr-FR"/>
          </a:p>
        </p:txBody>
      </p:sp>
      <p:sp>
        <p:nvSpPr>
          <p:cNvPr id="8" name="Text 6"/>
          <p:cNvSpPr/>
          <p:nvPr/>
        </p:nvSpPr>
        <p:spPr>
          <a:xfrm>
            <a:off x="5384482" y="2601397"/>
            <a:ext cx="2336363" cy="261699"/>
          </a:xfrm>
          <a:prstGeom prst="rect">
            <a:avLst/>
          </a:prstGeom>
          <a:noFill/>
          <a:ln/>
        </p:spPr>
        <p:txBody>
          <a:bodyPr wrap="none" lIns="0" tIns="0" rIns="0" bIns="0" rtlCol="0" anchor="t"/>
          <a:lstStyle/>
          <a:p>
            <a:pPr marL="0" indent="0" algn="l">
              <a:lnSpc>
                <a:spcPts val="2050"/>
              </a:lnSpc>
              <a:buNone/>
            </a:pPr>
            <a:r>
              <a:rPr lang="en-US" sz="1600" dirty="0">
                <a:solidFill>
                  <a:srgbClr val="3A3630"/>
                </a:solidFill>
                <a:latin typeface="Lora" pitchFamily="34" charset="0"/>
                <a:ea typeface="Lora" pitchFamily="34" charset="-122"/>
                <a:cs typeface="Lora" pitchFamily="34" charset="-120"/>
              </a:rPr>
              <a:t>Environnement &amp; Social</a:t>
            </a:r>
            <a:endParaRPr lang="en-US" sz="1600" dirty="0"/>
          </a:p>
        </p:txBody>
      </p:sp>
      <p:sp>
        <p:nvSpPr>
          <p:cNvPr id="9" name="Text 7"/>
          <p:cNvSpPr/>
          <p:nvPr/>
        </p:nvSpPr>
        <p:spPr>
          <a:xfrm>
            <a:off x="5384482" y="2953822"/>
            <a:ext cx="3861435" cy="2212657"/>
          </a:xfrm>
          <a:prstGeom prst="rect">
            <a:avLst/>
          </a:prstGeom>
          <a:noFill/>
          <a:ln/>
        </p:spPr>
        <p:txBody>
          <a:bodyPr wrap="square" lIns="0" tIns="0" rIns="0" bIns="0" rtlCol="0" anchor="t"/>
          <a:lstStyle/>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Mettre en place un Système de Gestion Environnementale et Sociale (SGES) conforme aux normes du FVC</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Évaluer rigoureusement les impacts des projets et organiser des consultations inclusives avec les communautés</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Établir un mécanisme de traitement des plaintes accessible et indépendant</a:t>
            </a:r>
            <a:endParaRPr lang="en-US" sz="1400" dirty="0"/>
          </a:p>
        </p:txBody>
      </p:sp>
      <p:sp>
        <p:nvSpPr>
          <p:cNvPr id="10" name="Shape 8"/>
          <p:cNvSpPr/>
          <p:nvPr/>
        </p:nvSpPr>
        <p:spPr>
          <a:xfrm>
            <a:off x="9575244" y="2423398"/>
            <a:ext cx="4217432" cy="2921079"/>
          </a:xfrm>
          <a:prstGeom prst="roundRect">
            <a:avLst>
              <a:gd name="adj" fmla="val 914"/>
            </a:avLst>
          </a:prstGeom>
          <a:solidFill>
            <a:srgbClr val="F3E7D4"/>
          </a:solidFill>
          <a:ln/>
        </p:spPr>
        <p:txBody>
          <a:bodyPr/>
          <a:lstStyle/>
          <a:p>
            <a:endParaRPr lang="fr-FR"/>
          </a:p>
        </p:txBody>
      </p:sp>
      <p:sp>
        <p:nvSpPr>
          <p:cNvPr id="11" name="Text 9"/>
          <p:cNvSpPr/>
          <p:nvPr/>
        </p:nvSpPr>
        <p:spPr>
          <a:xfrm>
            <a:off x="9753243" y="2601397"/>
            <a:ext cx="2094548" cy="261699"/>
          </a:xfrm>
          <a:prstGeom prst="rect">
            <a:avLst/>
          </a:prstGeom>
          <a:noFill/>
          <a:ln/>
        </p:spPr>
        <p:txBody>
          <a:bodyPr wrap="none" lIns="0" tIns="0" rIns="0" bIns="0" rtlCol="0" anchor="t"/>
          <a:lstStyle/>
          <a:p>
            <a:pPr marL="0" indent="0" algn="l">
              <a:lnSpc>
                <a:spcPts val="2050"/>
              </a:lnSpc>
              <a:buNone/>
            </a:pPr>
            <a:r>
              <a:rPr lang="en-US" sz="1600" dirty="0">
                <a:solidFill>
                  <a:srgbClr val="3A3630"/>
                </a:solidFill>
                <a:latin typeface="Lora" pitchFamily="34" charset="0"/>
                <a:ea typeface="Lora" pitchFamily="34" charset="-122"/>
                <a:cs typeface="Lora" pitchFamily="34" charset="-120"/>
              </a:rPr>
              <a:t>Genre &amp; Inclusion</a:t>
            </a:r>
            <a:endParaRPr lang="en-US" sz="1600" dirty="0"/>
          </a:p>
        </p:txBody>
      </p:sp>
      <p:sp>
        <p:nvSpPr>
          <p:cNvPr id="12" name="Text 10"/>
          <p:cNvSpPr/>
          <p:nvPr/>
        </p:nvSpPr>
        <p:spPr>
          <a:xfrm>
            <a:off x="9753243" y="2953822"/>
            <a:ext cx="3861435" cy="2212657"/>
          </a:xfrm>
          <a:prstGeom prst="rect">
            <a:avLst/>
          </a:prstGeom>
          <a:noFill/>
          <a:ln/>
        </p:spPr>
        <p:txBody>
          <a:bodyPr wrap="square" lIns="0" tIns="0" rIns="0" bIns="0" rtlCol="0" anchor="t"/>
          <a:lstStyle/>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Élaborer une politique institutionnelle d'égalité de genre alignée sur les standards du FVC</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Former l'ensemble du personnel aux approches sensibles au genre et définir des indicateurs de suivi</a:t>
            </a:r>
            <a:endParaRPr lang="en-US" sz="1400" dirty="0"/>
          </a:p>
          <a:p>
            <a:pPr marL="342900" indent="-342900" algn="l">
              <a:lnSpc>
                <a:spcPts val="2050"/>
              </a:lnSpc>
              <a:buSzPct val="100000"/>
              <a:buChar char="•"/>
            </a:pPr>
            <a:r>
              <a:rPr lang="en-US" sz="1400" dirty="0">
                <a:solidFill>
                  <a:srgbClr val="3A3630"/>
                </a:solidFill>
                <a:latin typeface="Source Sans 3" pitchFamily="34" charset="0"/>
                <a:ea typeface="Source Sans 3" pitchFamily="34" charset="-122"/>
                <a:cs typeface="Source Sans 3" pitchFamily="34" charset="-120"/>
              </a:rPr>
              <a:t>Intégrer systématiquement la dimension genre dans la conception et la mise en œuvre de tous les projets</a:t>
            </a:r>
            <a:endParaRPr lang="en-US" sz="1400" dirty="0"/>
          </a:p>
        </p:txBody>
      </p:sp>
      <p:sp>
        <p:nvSpPr>
          <p:cNvPr id="13" name="Shape 11"/>
          <p:cNvSpPr/>
          <p:nvPr/>
        </p:nvSpPr>
        <p:spPr>
          <a:xfrm>
            <a:off x="837724" y="5684758"/>
            <a:ext cx="6260306" cy="1210866"/>
          </a:xfrm>
          <a:prstGeom prst="roundRect">
            <a:avLst>
              <a:gd name="adj" fmla="val 2206"/>
            </a:avLst>
          </a:prstGeom>
          <a:solidFill>
            <a:srgbClr val="FCF2B5"/>
          </a:solidFill>
          <a:ln/>
        </p:spPr>
        <p:txBody>
          <a:bodyPr/>
          <a:lstStyle/>
          <a:p>
            <a:endParaRPr lang="fr-FR"/>
          </a:p>
        </p:txBody>
      </p:sp>
      <p:pic>
        <p:nvPicPr>
          <p:cNvPr id="14" name="Image 0" descr="preencoded.png"/>
          <p:cNvPicPr>
            <a:picLocks noChangeAspect="1"/>
          </p:cNvPicPr>
          <p:nvPr/>
        </p:nvPicPr>
        <p:blipFill>
          <a:blip r:embed="rId3"/>
          <a:stretch>
            <a:fillRect/>
          </a:stretch>
        </p:blipFill>
        <p:spPr>
          <a:xfrm>
            <a:off x="1015722" y="5934194"/>
            <a:ext cx="222528" cy="177998"/>
          </a:xfrm>
          <a:prstGeom prst="rect">
            <a:avLst/>
          </a:prstGeom>
        </p:spPr>
      </p:pic>
      <p:sp>
        <p:nvSpPr>
          <p:cNvPr id="15" name="Text 12"/>
          <p:cNvSpPr/>
          <p:nvPr/>
        </p:nvSpPr>
        <p:spPr>
          <a:xfrm>
            <a:off x="1416248" y="5880497"/>
            <a:ext cx="5503783" cy="790099"/>
          </a:xfrm>
          <a:prstGeom prst="rect">
            <a:avLst/>
          </a:prstGeom>
          <a:noFill/>
          <a:ln/>
        </p:spPr>
        <p:txBody>
          <a:bodyPr wrap="square" lIns="0" tIns="0" rIns="0" bIns="0" rtlCol="0" anchor="t"/>
          <a:lstStyle/>
          <a:p>
            <a:pPr marL="0" indent="0" algn="l">
              <a:lnSpc>
                <a:spcPts val="2050"/>
              </a:lnSpc>
              <a:buNone/>
            </a:pPr>
            <a:r>
              <a:rPr lang="en-US" sz="1400" b="1" dirty="0">
                <a:solidFill>
                  <a:srgbClr val="000000"/>
                </a:solidFill>
                <a:latin typeface="Source Sans 3" pitchFamily="34" charset="0"/>
                <a:ea typeface="Source Sans 3" pitchFamily="34" charset="-122"/>
                <a:cs typeface="Source Sans 3" pitchFamily="34" charset="-120"/>
              </a:rPr>
              <a:t>Blocage principal :</a:t>
            </a:r>
            <a:r>
              <a:rPr lang="en-US" sz="1400" dirty="0">
                <a:solidFill>
                  <a:srgbClr val="000000"/>
                </a:solidFill>
                <a:latin typeface="Source Sans 3" pitchFamily="34" charset="0"/>
                <a:ea typeface="Source Sans 3" pitchFamily="34" charset="-122"/>
                <a:cs typeface="Source Sans 3" pitchFamily="34" charset="-120"/>
              </a:rPr>
              <a:t> Capacités institutionnelles insuffisantes et processus d'accréditation FVC particulièrement complexe et exigeant pour une entité nationale naissante comme le FSE.</a:t>
            </a:r>
            <a:endParaRPr lang="en-US" sz="1400" dirty="0"/>
          </a:p>
        </p:txBody>
      </p:sp>
      <p:sp>
        <p:nvSpPr>
          <p:cNvPr id="16" name="Shape 13"/>
          <p:cNvSpPr/>
          <p:nvPr/>
        </p:nvSpPr>
        <p:spPr>
          <a:xfrm>
            <a:off x="7539990" y="5684758"/>
            <a:ext cx="6260306" cy="1737598"/>
          </a:xfrm>
          <a:prstGeom prst="roundRect">
            <a:avLst>
              <a:gd name="adj" fmla="val 1537"/>
            </a:avLst>
          </a:prstGeom>
          <a:solidFill>
            <a:srgbClr val="B6D6FC"/>
          </a:solidFill>
          <a:ln/>
        </p:spPr>
        <p:txBody>
          <a:bodyPr/>
          <a:lstStyle/>
          <a:p>
            <a:endParaRPr lang="fr-FR"/>
          </a:p>
        </p:txBody>
      </p:sp>
      <p:pic>
        <p:nvPicPr>
          <p:cNvPr id="17" name="Image 1" descr="preencoded.png"/>
          <p:cNvPicPr>
            <a:picLocks noChangeAspect="1"/>
          </p:cNvPicPr>
          <p:nvPr/>
        </p:nvPicPr>
        <p:blipFill>
          <a:blip r:embed="rId4"/>
          <a:stretch>
            <a:fillRect/>
          </a:stretch>
        </p:blipFill>
        <p:spPr>
          <a:xfrm>
            <a:off x="7717988" y="5934194"/>
            <a:ext cx="222528" cy="177998"/>
          </a:xfrm>
          <a:prstGeom prst="rect">
            <a:avLst/>
          </a:prstGeom>
        </p:spPr>
      </p:pic>
      <p:sp>
        <p:nvSpPr>
          <p:cNvPr id="18" name="Text 14"/>
          <p:cNvSpPr/>
          <p:nvPr/>
        </p:nvSpPr>
        <p:spPr>
          <a:xfrm>
            <a:off x="8118515" y="5880497"/>
            <a:ext cx="5503783" cy="1316831"/>
          </a:xfrm>
          <a:prstGeom prst="rect">
            <a:avLst/>
          </a:prstGeom>
          <a:noFill/>
          <a:ln/>
        </p:spPr>
        <p:txBody>
          <a:bodyPr wrap="square" lIns="0" tIns="0" rIns="0" bIns="0" rtlCol="0" anchor="t"/>
          <a:lstStyle/>
          <a:p>
            <a:pPr marL="0" indent="0" algn="l">
              <a:lnSpc>
                <a:spcPts val="2050"/>
              </a:lnSpc>
              <a:buNone/>
            </a:pPr>
            <a:r>
              <a:rPr lang="en-US" sz="1400" b="1" dirty="0">
                <a:solidFill>
                  <a:srgbClr val="000000"/>
                </a:solidFill>
                <a:latin typeface="Source Sans 3" pitchFamily="34" charset="0"/>
                <a:ea typeface="Source Sans 3" pitchFamily="34" charset="-122"/>
                <a:cs typeface="Source Sans 3" pitchFamily="34" charset="-120"/>
              </a:rPr>
              <a:t>Demande :</a:t>
            </a:r>
            <a:r>
              <a:rPr lang="en-US" sz="1400" dirty="0">
                <a:solidFill>
                  <a:srgbClr val="000000"/>
                </a:solidFill>
                <a:latin typeface="Source Sans 3" pitchFamily="34" charset="0"/>
                <a:ea typeface="Source Sans 3" pitchFamily="34" charset="-122"/>
                <a:cs typeface="Source Sans 3" pitchFamily="34" charset="-120"/>
              </a:rPr>
              <a:t> Financement Readiness pour moderniser les systèmes internes et assistance PSAA pour accompagner le parcours d'accréditation. </a:t>
            </a:r>
            <a:r>
              <a:rPr lang="en-US" sz="1400" b="1" dirty="0">
                <a:solidFill>
                  <a:srgbClr val="000000"/>
                </a:solidFill>
                <a:latin typeface="Source Sans 3" pitchFamily="34" charset="0"/>
                <a:ea typeface="Source Sans 3" pitchFamily="34" charset="-122"/>
                <a:cs typeface="Source Sans 3" pitchFamily="34" charset="-120"/>
              </a:rPr>
              <a:t>Prochaine étape :</a:t>
            </a:r>
            <a:r>
              <a:rPr lang="en-US" sz="1400" dirty="0">
                <a:solidFill>
                  <a:srgbClr val="000000"/>
                </a:solidFill>
                <a:latin typeface="Source Sans 3" pitchFamily="34" charset="0"/>
                <a:ea typeface="Source Sans 3" pitchFamily="34" charset="-122"/>
                <a:cs typeface="Source Sans 3" pitchFamily="34" charset="-120"/>
              </a:rPr>
              <a:t> Auto-évaluation institutionnelle, plan de renforcement, dépôt de la demande de readiness et soumission du PSAA.</a:t>
            </a:r>
            <a:endParaRPr lang="en-US" sz="1400" dirty="0"/>
          </a:p>
        </p:txBody>
      </p:sp>
      <p:sp>
        <p:nvSpPr>
          <p:cNvPr id="19" name="TextBox 18">
            <a:extLst>
              <a:ext uri="{FF2B5EF4-FFF2-40B4-BE49-F238E27FC236}">
                <a16:creationId xmlns:a16="http://schemas.microsoft.com/office/drawing/2014/main" id="{D0C31D79-4D96-2965-18C5-DA39FC9B4A0C}"/>
              </a:ext>
            </a:extLst>
          </p:cNvPr>
          <p:cNvSpPr txBox="1"/>
          <p:nvPr/>
        </p:nvSpPr>
        <p:spPr>
          <a:xfrm>
            <a:off x="5470979" y="207079"/>
            <a:ext cx="9011140" cy="1200329"/>
          </a:xfrm>
          <a:prstGeom prst="rect">
            <a:avLst/>
          </a:prstGeom>
          <a:noFill/>
        </p:spPr>
        <p:txBody>
          <a:bodyPr wrap="square" rtlCol="0">
            <a:spAutoFit/>
          </a:bodyPr>
          <a:lstStyle/>
          <a:p>
            <a:r>
              <a:rPr lang="en-US" i="1" dirty="0"/>
              <a:t>The Special Environment Fund of Chad (FSE) aims to strengthen its fiduciary, environmental, social, and gender systems in order to obtain GCF accreditation and directly manage large-scale climate finance. This institutional strengthening is presented as a necessary precondition for Chad to access international climate finance more directly and effectively.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14864" y="369660"/>
            <a:ext cx="4205288" cy="554355"/>
          </a:xfrm>
          <a:prstGeom prst="rect">
            <a:avLst/>
          </a:prstGeom>
          <a:noFill/>
          <a:ln/>
        </p:spPr>
        <p:txBody>
          <a:bodyPr wrap="none" lIns="0" tIns="0" rIns="0" bIns="0" rtlCol="0" anchor="t"/>
          <a:lstStyle/>
          <a:p>
            <a:pPr marL="0" indent="0" algn="l">
              <a:lnSpc>
                <a:spcPts val="4350"/>
              </a:lnSpc>
              <a:buNone/>
            </a:pPr>
            <a:r>
              <a:rPr lang="en-US" sz="3450" dirty="0">
                <a:solidFill>
                  <a:srgbClr val="38512F"/>
                </a:solidFill>
                <a:latin typeface="Lora" pitchFamily="34" charset="0"/>
                <a:ea typeface="Lora" pitchFamily="34" charset="-122"/>
                <a:cs typeface="Lora" pitchFamily="34" charset="-120"/>
              </a:rPr>
              <a:t>Défis principaux à </a:t>
            </a:r>
          </a:p>
          <a:p>
            <a:pPr marL="0" indent="0" algn="l">
              <a:lnSpc>
                <a:spcPts val="4350"/>
              </a:lnSpc>
              <a:buNone/>
            </a:pPr>
            <a:r>
              <a:rPr lang="en-US" sz="3450" dirty="0" err="1">
                <a:solidFill>
                  <a:srgbClr val="38512F"/>
                </a:solidFill>
                <a:latin typeface="Lora" pitchFamily="34" charset="0"/>
                <a:ea typeface="Lora" pitchFamily="34" charset="-122"/>
                <a:cs typeface="Lora" pitchFamily="34" charset="-120"/>
              </a:rPr>
              <a:t>surmonter</a:t>
            </a:r>
            <a:endParaRPr lang="en-US" sz="3450" dirty="0"/>
          </a:p>
        </p:txBody>
      </p:sp>
      <p:sp>
        <p:nvSpPr>
          <p:cNvPr id="3" name="Text 1"/>
          <p:cNvSpPr/>
          <p:nvPr/>
        </p:nvSpPr>
        <p:spPr>
          <a:xfrm>
            <a:off x="837724" y="1575792"/>
            <a:ext cx="12954952" cy="572929"/>
          </a:xfrm>
          <a:prstGeom prst="rect">
            <a:avLst/>
          </a:prstGeom>
          <a:noFill/>
          <a:ln/>
        </p:spPr>
        <p:txBody>
          <a:bodyPr wrap="square" lIns="0" tIns="0" rIns="0" bIns="0" rtlCol="0" anchor="t"/>
          <a:lstStyle/>
          <a:p>
            <a:pPr marL="0" indent="0" algn="l">
              <a:lnSpc>
                <a:spcPts val="2250"/>
              </a:lnSpc>
              <a:buNone/>
            </a:pPr>
            <a:r>
              <a:rPr lang="en-US" sz="1450" dirty="0">
                <a:solidFill>
                  <a:srgbClr val="3A3630"/>
                </a:solidFill>
                <a:latin typeface="Source Sans 3" pitchFamily="34" charset="0"/>
                <a:ea typeface="Source Sans 3" pitchFamily="34" charset="-122"/>
                <a:cs typeface="Source Sans 3" pitchFamily="34" charset="-120"/>
              </a:rPr>
              <a:t>La progression des deux initiatives vers un financement FVC se heurte à trois catégories de défis interconnectés. Leur identification précise est la première étape pour concevoir des réponses ciblées et mobiliser les partenaires adéquats.</a:t>
            </a:r>
            <a:endParaRPr lang="en-US" sz="1450" dirty="0"/>
          </a:p>
        </p:txBody>
      </p:sp>
      <p:sp>
        <p:nvSpPr>
          <p:cNvPr id="4" name="Shape 2"/>
          <p:cNvSpPr/>
          <p:nvPr/>
        </p:nvSpPr>
        <p:spPr>
          <a:xfrm>
            <a:off x="837724" y="2339578"/>
            <a:ext cx="4205288" cy="5207794"/>
          </a:xfrm>
          <a:prstGeom prst="roundRect">
            <a:avLst>
              <a:gd name="adj" fmla="val 2609"/>
            </a:avLst>
          </a:prstGeom>
          <a:solidFill>
            <a:srgbClr val="FEF5E7"/>
          </a:solidFill>
          <a:ln w="22860">
            <a:solidFill>
              <a:srgbClr val="D9CDBA"/>
            </a:solidFill>
            <a:prstDash val="solid"/>
          </a:ln>
        </p:spPr>
        <p:txBody>
          <a:bodyPr/>
          <a:lstStyle/>
          <a:p>
            <a:endParaRPr lang="fr-FR"/>
          </a:p>
        </p:txBody>
      </p:sp>
      <p:sp>
        <p:nvSpPr>
          <p:cNvPr id="5" name="Shape 3"/>
          <p:cNvSpPr/>
          <p:nvPr/>
        </p:nvSpPr>
        <p:spPr>
          <a:xfrm>
            <a:off x="814864" y="2339578"/>
            <a:ext cx="91440" cy="5207794"/>
          </a:xfrm>
          <a:prstGeom prst="roundRect">
            <a:avLst>
              <a:gd name="adj" fmla="val 30924"/>
            </a:avLst>
          </a:prstGeom>
          <a:solidFill>
            <a:srgbClr val="38512F"/>
          </a:solidFill>
          <a:ln/>
        </p:spPr>
        <p:txBody>
          <a:bodyPr/>
          <a:lstStyle/>
          <a:p>
            <a:endParaRPr lang="fr-FR"/>
          </a:p>
        </p:txBody>
      </p:sp>
      <p:sp>
        <p:nvSpPr>
          <p:cNvPr id="6" name="Text 4"/>
          <p:cNvSpPr/>
          <p:nvPr/>
        </p:nvSpPr>
        <p:spPr>
          <a:xfrm>
            <a:off x="1117640" y="2550914"/>
            <a:ext cx="2675692" cy="277178"/>
          </a:xfrm>
          <a:prstGeom prst="rect">
            <a:avLst/>
          </a:prstGeom>
          <a:noFill/>
          <a:ln/>
        </p:spPr>
        <p:txBody>
          <a:bodyPr wrap="none" lIns="0" tIns="0" rIns="0" bIns="0" rtlCol="0" anchor="t"/>
          <a:lstStyle/>
          <a:p>
            <a:pPr marL="0" indent="0" algn="l">
              <a:lnSpc>
                <a:spcPts val="2150"/>
              </a:lnSpc>
              <a:buNone/>
            </a:pPr>
            <a:r>
              <a:rPr lang="en-US" sz="1700" dirty="0">
                <a:solidFill>
                  <a:srgbClr val="3A3630"/>
                </a:solidFill>
                <a:latin typeface="Lora" pitchFamily="34" charset="0"/>
                <a:ea typeface="Lora" pitchFamily="34" charset="-122"/>
                <a:cs typeface="Lora" pitchFamily="34" charset="-120"/>
              </a:rPr>
              <a:t>Capacités &amp; Accréditation</a:t>
            </a:r>
            <a:endParaRPr lang="en-US" sz="1700" dirty="0"/>
          </a:p>
        </p:txBody>
      </p:sp>
      <p:sp>
        <p:nvSpPr>
          <p:cNvPr id="7" name="Text 5"/>
          <p:cNvSpPr/>
          <p:nvPr/>
        </p:nvSpPr>
        <p:spPr>
          <a:xfrm>
            <a:off x="1117640" y="2929771"/>
            <a:ext cx="3714036" cy="4129088"/>
          </a:xfrm>
          <a:prstGeom prst="rect">
            <a:avLst/>
          </a:prstGeom>
          <a:noFill/>
          <a:ln/>
        </p:spPr>
        <p:txBody>
          <a:bodyPr wrap="square" lIns="0" tIns="0" rIns="0" bIns="0" rtlCol="0" anchor="t"/>
          <a:lstStyle/>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Le FSE n'est pas encore accrédité auprès du FVC, ce qui bloque l'accès direct au financement climatique international et contraint le Tchad à passer uniquement par des entités accréditées externes</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Manque de ressources techniques spécialisées pour élaborer des notes conceptuelles solides, gérer des projets complexes et assurer le suivi-évaluation selon les standards du FVC</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Besoin urgent de renforcer la planification stratégique et les outils de suivi alignés sur le </a:t>
            </a:r>
            <a:r>
              <a:rPr lang="en-US" sz="1450" dirty="0" err="1">
                <a:solidFill>
                  <a:srgbClr val="3A3630"/>
                </a:solidFill>
                <a:latin typeface="Source Sans 3" pitchFamily="34" charset="0"/>
                <a:ea typeface="Source Sans 3" pitchFamily="34" charset="-122"/>
                <a:cs typeface="Source Sans 3" pitchFamily="34" charset="-120"/>
              </a:rPr>
              <a:t>projet</a:t>
            </a:r>
            <a:r>
              <a:rPr lang="en-US" sz="1450" dirty="0">
                <a:solidFill>
                  <a:srgbClr val="3A3630"/>
                </a:solidFill>
                <a:latin typeface="Source Sans 3" pitchFamily="34" charset="0"/>
                <a:ea typeface="Source Sans 3" pitchFamily="34" charset="-122"/>
                <a:cs typeface="Source Sans 3" pitchFamily="34" charset="-120"/>
              </a:rPr>
              <a:t> Needs Based Finance (NBF), la NDC et le Plan National d'Adaptation (NAP) du Tchad</a:t>
            </a:r>
            <a:endParaRPr lang="en-US" sz="1450" dirty="0"/>
          </a:p>
        </p:txBody>
      </p:sp>
      <p:sp>
        <p:nvSpPr>
          <p:cNvPr id="8" name="Shape 6"/>
          <p:cNvSpPr/>
          <p:nvPr/>
        </p:nvSpPr>
        <p:spPr>
          <a:xfrm>
            <a:off x="5212556" y="2339578"/>
            <a:ext cx="4205288" cy="5207794"/>
          </a:xfrm>
          <a:prstGeom prst="roundRect">
            <a:avLst>
              <a:gd name="adj" fmla="val 2609"/>
            </a:avLst>
          </a:prstGeom>
          <a:solidFill>
            <a:srgbClr val="FEF5E7"/>
          </a:solidFill>
          <a:ln w="22860">
            <a:solidFill>
              <a:srgbClr val="D9CDBA"/>
            </a:solidFill>
            <a:prstDash val="solid"/>
          </a:ln>
        </p:spPr>
        <p:txBody>
          <a:bodyPr/>
          <a:lstStyle/>
          <a:p>
            <a:endParaRPr lang="fr-FR"/>
          </a:p>
        </p:txBody>
      </p:sp>
      <p:sp>
        <p:nvSpPr>
          <p:cNvPr id="9" name="Shape 7"/>
          <p:cNvSpPr/>
          <p:nvPr/>
        </p:nvSpPr>
        <p:spPr>
          <a:xfrm>
            <a:off x="5189696" y="2339578"/>
            <a:ext cx="91440" cy="5207794"/>
          </a:xfrm>
          <a:prstGeom prst="roundRect">
            <a:avLst>
              <a:gd name="adj" fmla="val 30924"/>
            </a:avLst>
          </a:prstGeom>
          <a:solidFill>
            <a:srgbClr val="38512F"/>
          </a:solidFill>
          <a:ln/>
        </p:spPr>
        <p:txBody>
          <a:bodyPr/>
          <a:lstStyle/>
          <a:p>
            <a:endParaRPr lang="fr-FR"/>
          </a:p>
        </p:txBody>
      </p:sp>
      <p:sp>
        <p:nvSpPr>
          <p:cNvPr id="10" name="Text 8"/>
          <p:cNvSpPr/>
          <p:nvPr/>
        </p:nvSpPr>
        <p:spPr>
          <a:xfrm>
            <a:off x="5492472" y="2550914"/>
            <a:ext cx="3714036" cy="554355"/>
          </a:xfrm>
          <a:prstGeom prst="rect">
            <a:avLst/>
          </a:prstGeom>
          <a:noFill/>
          <a:ln/>
        </p:spPr>
        <p:txBody>
          <a:bodyPr wrap="square" lIns="0" tIns="0" rIns="0" bIns="0" rtlCol="0" anchor="t"/>
          <a:lstStyle/>
          <a:p>
            <a:pPr marL="0" indent="0" algn="l">
              <a:lnSpc>
                <a:spcPts val="2150"/>
              </a:lnSpc>
              <a:buNone/>
            </a:pPr>
            <a:r>
              <a:rPr lang="en-US" sz="1700" dirty="0">
                <a:solidFill>
                  <a:srgbClr val="3A3630"/>
                </a:solidFill>
                <a:latin typeface="Lora" pitchFamily="34" charset="0"/>
                <a:ea typeface="Lora" pitchFamily="34" charset="-122"/>
                <a:cs typeface="Lora" pitchFamily="34" charset="-120"/>
              </a:rPr>
              <a:t>Co‑financement &amp; Instruments financiers</a:t>
            </a:r>
            <a:endParaRPr lang="en-US" sz="1700" dirty="0"/>
          </a:p>
        </p:txBody>
      </p:sp>
      <p:sp>
        <p:nvSpPr>
          <p:cNvPr id="11" name="Text 9"/>
          <p:cNvSpPr/>
          <p:nvPr/>
        </p:nvSpPr>
        <p:spPr>
          <a:xfrm>
            <a:off x="5492472" y="3206948"/>
            <a:ext cx="3714036" cy="4129088"/>
          </a:xfrm>
          <a:prstGeom prst="rect">
            <a:avLst/>
          </a:prstGeom>
          <a:noFill/>
          <a:ln/>
        </p:spPr>
        <p:txBody>
          <a:bodyPr wrap="square" lIns="0" tIns="0" rIns="0" bIns="0" rtlCol="0" anchor="t"/>
          <a:lstStyle/>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Accès très limité à des instruments financiers adaptés aux contextes fragiles : PSAA, garanties de risque, prêts concessionnels à long terme adaptés aux projets d'adaptation</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Faible mobilisation du secteur privé domestique et des ressources nationales en raison d'un environnement d'investissement climatique encore peu structuré</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Complexité et coût de transaction élevés des mécanismes de co-financement, qui découragent les porteurs de projets à capacités limitées</a:t>
            </a:r>
            <a:endParaRPr lang="en-US" sz="1450" dirty="0"/>
          </a:p>
        </p:txBody>
      </p:sp>
      <p:sp>
        <p:nvSpPr>
          <p:cNvPr id="12" name="Shape 10"/>
          <p:cNvSpPr/>
          <p:nvPr/>
        </p:nvSpPr>
        <p:spPr>
          <a:xfrm>
            <a:off x="9587389" y="2339578"/>
            <a:ext cx="4205288" cy="5207794"/>
          </a:xfrm>
          <a:prstGeom prst="roundRect">
            <a:avLst>
              <a:gd name="adj" fmla="val 2609"/>
            </a:avLst>
          </a:prstGeom>
          <a:solidFill>
            <a:srgbClr val="FEF5E7"/>
          </a:solidFill>
          <a:ln w="22860">
            <a:solidFill>
              <a:srgbClr val="D9CDBA"/>
            </a:solidFill>
            <a:prstDash val="solid"/>
          </a:ln>
        </p:spPr>
        <p:txBody>
          <a:bodyPr/>
          <a:lstStyle/>
          <a:p>
            <a:endParaRPr lang="fr-FR"/>
          </a:p>
        </p:txBody>
      </p:sp>
      <p:sp>
        <p:nvSpPr>
          <p:cNvPr id="13" name="Shape 11"/>
          <p:cNvSpPr/>
          <p:nvPr/>
        </p:nvSpPr>
        <p:spPr>
          <a:xfrm>
            <a:off x="9564529" y="2339578"/>
            <a:ext cx="91440" cy="5207794"/>
          </a:xfrm>
          <a:prstGeom prst="roundRect">
            <a:avLst>
              <a:gd name="adj" fmla="val 30924"/>
            </a:avLst>
          </a:prstGeom>
          <a:solidFill>
            <a:srgbClr val="38512F"/>
          </a:solidFill>
          <a:ln/>
        </p:spPr>
        <p:txBody>
          <a:bodyPr/>
          <a:lstStyle/>
          <a:p>
            <a:endParaRPr lang="fr-FR"/>
          </a:p>
        </p:txBody>
      </p:sp>
      <p:sp>
        <p:nvSpPr>
          <p:cNvPr id="14" name="Text 12"/>
          <p:cNvSpPr/>
          <p:nvPr/>
        </p:nvSpPr>
        <p:spPr>
          <a:xfrm>
            <a:off x="9867305" y="2550914"/>
            <a:ext cx="3714036" cy="554355"/>
          </a:xfrm>
          <a:prstGeom prst="rect">
            <a:avLst/>
          </a:prstGeom>
          <a:noFill/>
          <a:ln/>
        </p:spPr>
        <p:txBody>
          <a:bodyPr wrap="square" lIns="0" tIns="0" rIns="0" bIns="0" rtlCol="0" anchor="t"/>
          <a:lstStyle/>
          <a:p>
            <a:pPr marL="0" indent="0" algn="l">
              <a:lnSpc>
                <a:spcPts val="2150"/>
              </a:lnSpc>
              <a:buNone/>
            </a:pPr>
            <a:r>
              <a:rPr lang="en-US" sz="1700" dirty="0">
                <a:solidFill>
                  <a:srgbClr val="3A3630"/>
                </a:solidFill>
                <a:latin typeface="Lora" pitchFamily="34" charset="0"/>
                <a:ea typeface="Lora" pitchFamily="34" charset="-122"/>
                <a:cs typeface="Lora" pitchFamily="34" charset="-120"/>
              </a:rPr>
              <a:t>Coordination &amp; Timing institutionnel</a:t>
            </a:r>
            <a:endParaRPr lang="en-US" sz="1700" dirty="0"/>
          </a:p>
        </p:txBody>
      </p:sp>
      <p:sp>
        <p:nvSpPr>
          <p:cNvPr id="15" name="Text 13"/>
          <p:cNvSpPr/>
          <p:nvPr/>
        </p:nvSpPr>
        <p:spPr>
          <a:xfrm>
            <a:off x="9867305" y="3206948"/>
            <a:ext cx="3714036" cy="3842623"/>
          </a:xfrm>
          <a:prstGeom prst="rect">
            <a:avLst/>
          </a:prstGeom>
          <a:noFill/>
          <a:ln/>
        </p:spPr>
        <p:txBody>
          <a:bodyPr wrap="square" lIns="0" tIns="0" rIns="0" bIns="0" rtlCol="0" anchor="t"/>
          <a:lstStyle/>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Multiplicité des acteurs impliqués — AND, FSE, bailleurs bilatéraux, Entités Accréditées — avec une communication et une coordination encore insuffisantes entre eux</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La préparation des notes conceptuelles et les processus de readiness prennent du temps considérable dans un contexte de ressources humaines limitées</a:t>
            </a:r>
            <a:endParaRPr lang="en-US" sz="1450" dirty="0"/>
          </a:p>
          <a:p>
            <a:pPr marL="342900" indent="-342900" algn="l">
              <a:lnSpc>
                <a:spcPts val="2250"/>
              </a:lnSpc>
              <a:buSzPct val="100000"/>
              <a:buChar char="•"/>
            </a:pPr>
            <a:r>
              <a:rPr lang="en-US" sz="1450" dirty="0">
                <a:solidFill>
                  <a:srgbClr val="3A3630"/>
                </a:solidFill>
                <a:latin typeface="Source Sans 3" pitchFamily="34" charset="0"/>
                <a:ea typeface="Source Sans 3" pitchFamily="34" charset="-122"/>
                <a:cs typeface="Source Sans 3" pitchFamily="34" charset="-120"/>
              </a:rPr>
              <a:t>Alignement impératif avec le calendrier des cycles d'approbation du FVC (PSAA, readiness, soumissions au Conseil) pour ne pas manquer les fenêtres d'opportunité</a:t>
            </a:r>
            <a:endParaRPr lang="en-US" sz="1450" dirty="0"/>
          </a:p>
        </p:txBody>
      </p:sp>
      <p:sp>
        <p:nvSpPr>
          <p:cNvPr id="16" name="TextBox 15">
            <a:extLst>
              <a:ext uri="{FF2B5EF4-FFF2-40B4-BE49-F238E27FC236}">
                <a16:creationId xmlns:a16="http://schemas.microsoft.com/office/drawing/2014/main" id="{3C9CEE53-C892-CAD1-B6B6-BEA99D8716CA}"/>
              </a:ext>
            </a:extLst>
          </p:cNvPr>
          <p:cNvSpPr txBox="1"/>
          <p:nvPr/>
        </p:nvSpPr>
        <p:spPr>
          <a:xfrm>
            <a:off x="5492473" y="185351"/>
            <a:ext cx="8903150" cy="1200329"/>
          </a:xfrm>
          <a:prstGeom prst="rect">
            <a:avLst/>
          </a:prstGeom>
          <a:noFill/>
        </p:spPr>
        <p:txBody>
          <a:bodyPr wrap="square" rtlCol="0">
            <a:spAutoFit/>
          </a:bodyPr>
          <a:lstStyle/>
          <a:p>
            <a:r>
              <a:rPr lang="en-US" i="1" dirty="0"/>
              <a:t>The presentation identifies three interconnected barriers: limited capacity and lack of accreditation, weak access to co-financing and suitable financial instruments, and insufficient coordination among institutions and partners. These challenges slow down project preparation, reduce access to finance, and risk missing GCF funding windows.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296227"/>
            <a:ext cx="3735705" cy="1130260"/>
          </a:xfrm>
          <a:prstGeom prst="rect">
            <a:avLst/>
          </a:prstGeom>
          <a:noFill/>
          <a:ln/>
        </p:spPr>
        <p:txBody>
          <a:bodyPr wrap="none" lIns="0" tIns="0" rIns="0" bIns="0" rtlCol="0" anchor="t"/>
          <a:lstStyle/>
          <a:p>
            <a:pPr marL="0" indent="0" algn="l">
              <a:lnSpc>
                <a:spcPts val="3350"/>
              </a:lnSpc>
              <a:buNone/>
            </a:pPr>
            <a:r>
              <a:rPr lang="en-US" sz="2700" dirty="0">
                <a:solidFill>
                  <a:srgbClr val="38512F"/>
                </a:solidFill>
                <a:latin typeface="Lora" pitchFamily="34" charset="0"/>
                <a:ea typeface="Lora" pitchFamily="34" charset="-122"/>
                <a:cs typeface="Lora" pitchFamily="34" charset="-120"/>
              </a:rPr>
              <a:t>Prochaines étapes &amp; </a:t>
            </a:r>
          </a:p>
          <a:p>
            <a:pPr marL="0" indent="0" algn="l">
              <a:lnSpc>
                <a:spcPts val="3350"/>
              </a:lnSpc>
              <a:buNone/>
            </a:pPr>
            <a:r>
              <a:rPr lang="en-US" sz="2700" dirty="0" err="1">
                <a:solidFill>
                  <a:srgbClr val="38512F"/>
                </a:solidFill>
                <a:latin typeface="Lora" pitchFamily="34" charset="0"/>
                <a:ea typeface="Lora" pitchFamily="34" charset="-122"/>
                <a:cs typeface="Lora" pitchFamily="34" charset="-120"/>
              </a:rPr>
              <a:t>Chronogramme</a:t>
            </a:r>
            <a:r>
              <a:rPr lang="en-US" sz="2700" dirty="0">
                <a:solidFill>
                  <a:srgbClr val="38512F"/>
                </a:solidFill>
                <a:latin typeface="Lora" pitchFamily="34" charset="0"/>
                <a:ea typeface="Lora" pitchFamily="34" charset="-122"/>
                <a:cs typeface="Lora" pitchFamily="34" charset="-120"/>
              </a:rPr>
              <a:t> 2026</a:t>
            </a:r>
            <a:endParaRPr lang="en-US" sz="2700" dirty="0"/>
          </a:p>
        </p:txBody>
      </p:sp>
      <p:sp>
        <p:nvSpPr>
          <p:cNvPr id="3" name="Text 1"/>
          <p:cNvSpPr/>
          <p:nvPr/>
        </p:nvSpPr>
        <p:spPr>
          <a:xfrm>
            <a:off x="837724" y="1631752"/>
            <a:ext cx="12954952" cy="398621"/>
          </a:xfrm>
          <a:prstGeom prst="rect">
            <a:avLst/>
          </a:prstGeom>
          <a:noFill/>
          <a:ln/>
        </p:spPr>
        <p:txBody>
          <a:bodyPr wrap="square" lIns="0" tIns="0" rIns="0" bIns="0" rtlCol="0" anchor="t"/>
          <a:lstStyle/>
          <a:p>
            <a:pPr marL="0" indent="0" algn="l">
              <a:lnSpc>
                <a:spcPts val="1550"/>
              </a:lnSpc>
              <a:buNone/>
            </a:pPr>
            <a:r>
              <a:rPr lang="en-US" sz="1150" dirty="0">
                <a:solidFill>
                  <a:srgbClr val="3A3630"/>
                </a:solidFill>
                <a:latin typeface="Source Sans 3" pitchFamily="34" charset="0"/>
                <a:ea typeface="Source Sans 3" pitchFamily="34" charset="-122"/>
                <a:cs typeface="Source Sans 3" pitchFamily="34" charset="-120"/>
              </a:rPr>
              <a:t>Les deux initiatives suivent des trajectoires parallèles et complémentaires. Leur avancement coordonné permettra d'optimiser l'utilisation des ressources d'assistance technique et de readiness disponibles, tout en respectant les fenêtres d'opportunité du FVC.</a:t>
            </a:r>
            <a:endParaRPr lang="en-US" sz="1150" dirty="0"/>
          </a:p>
        </p:txBody>
      </p:sp>
      <p:sp>
        <p:nvSpPr>
          <p:cNvPr id="4" name="Shape 2"/>
          <p:cNvSpPr/>
          <p:nvPr/>
        </p:nvSpPr>
        <p:spPr>
          <a:xfrm>
            <a:off x="732115" y="2145744"/>
            <a:ext cx="6509861" cy="4469130"/>
          </a:xfrm>
          <a:prstGeom prst="roundRect">
            <a:avLst>
              <a:gd name="adj" fmla="val 492"/>
            </a:avLst>
          </a:prstGeom>
          <a:solidFill>
            <a:srgbClr val="38512F"/>
          </a:solidFill>
          <a:ln/>
        </p:spPr>
        <p:txBody>
          <a:bodyPr/>
          <a:lstStyle/>
          <a:p>
            <a:endParaRPr lang="fr-FR"/>
          </a:p>
        </p:txBody>
      </p:sp>
      <p:sp>
        <p:nvSpPr>
          <p:cNvPr id="5" name="Text 3"/>
          <p:cNvSpPr/>
          <p:nvPr/>
        </p:nvSpPr>
        <p:spPr>
          <a:xfrm>
            <a:off x="878681" y="2248376"/>
            <a:ext cx="2720221" cy="215622"/>
          </a:xfrm>
          <a:prstGeom prst="rect">
            <a:avLst/>
          </a:prstGeom>
          <a:noFill/>
          <a:ln/>
        </p:spPr>
        <p:txBody>
          <a:bodyPr wrap="none" lIns="0" tIns="0" rIns="0" bIns="0" rtlCol="0" anchor="t"/>
          <a:lstStyle/>
          <a:p>
            <a:pPr marL="0" indent="0" algn="l">
              <a:lnSpc>
                <a:spcPts val="1650"/>
              </a:lnSpc>
              <a:buNone/>
            </a:pPr>
            <a:r>
              <a:rPr lang="en-US" sz="1350" dirty="0">
                <a:solidFill>
                  <a:srgbClr val="FFFFFF"/>
                </a:solidFill>
                <a:latin typeface="Lora" pitchFamily="34" charset="0"/>
                <a:ea typeface="Lora" pitchFamily="34" charset="-122"/>
                <a:cs typeface="Lora" pitchFamily="34" charset="-120"/>
              </a:rPr>
              <a:t>REFORT‑Tchad — Feuille de route</a:t>
            </a:r>
            <a:endParaRPr lang="en-US" sz="1350" dirty="0"/>
          </a:p>
        </p:txBody>
      </p:sp>
      <p:sp>
        <p:nvSpPr>
          <p:cNvPr id="6" name="Shape 4"/>
          <p:cNvSpPr/>
          <p:nvPr/>
        </p:nvSpPr>
        <p:spPr>
          <a:xfrm>
            <a:off x="3979426" y="2579370"/>
            <a:ext cx="15240" cy="3920133"/>
          </a:xfrm>
          <a:prstGeom prst="roundRect">
            <a:avLst>
              <a:gd name="adj" fmla="val 144312"/>
            </a:avLst>
          </a:prstGeom>
          <a:solidFill>
            <a:srgbClr val="D9CDBA"/>
          </a:solidFill>
          <a:ln/>
        </p:spPr>
        <p:txBody>
          <a:bodyPr/>
          <a:lstStyle/>
          <a:p>
            <a:endParaRPr lang="fr-FR"/>
          </a:p>
        </p:txBody>
      </p:sp>
      <p:sp>
        <p:nvSpPr>
          <p:cNvPr id="7" name="Shape 5"/>
          <p:cNvSpPr/>
          <p:nvPr/>
        </p:nvSpPr>
        <p:spPr>
          <a:xfrm>
            <a:off x="3709154" y="2736652"/>
            <a:ext cx="293132" cy="15240"/>
          </a:xfrm>
          <a:prstGeom prst="roundRect">
            <a:avLst>
              <a:gd name="adj" fmla="val 144312"/>
            </a:avLst>
          </a:prstGeom>
          <a:solidFill>
            <a:srgbClr val="D9CDBA"/>
          </a:solidFill>
          <a:ln/>
        </p:spPr>
        <p:txBody>
          <a:bodyPr/>
          <a:lstStyle/>
          <a:p>
            <a:endParaRPr lang="fr-FR"/>
          </a:p>
        </p:txBody>
      </p:sp>
      <p:sp>
        <p:nvSpPr>
          <p:cNvPr id="8" name="Shape 6"/>
          <p:cNvSpPr/>
          <p:nvPr/>
        </p:nvSpPr>
        <p:spPr>
          <a:xfrm>
            <a:off x="3932099" y="2689324"/>
            <a:ext cx="109895" cy="109895"/>
          </a:xfrm>
          <a:prstGeom prst="roundRect">
            <a:avLst>
              <a:gd name="adj" fmla="val 416033"/>
            </a:avLst>
          </a:prstGeom>
          <a:solidFill>
            <a:srgbClr val="38512F"/>
          </a:solidFill>
          <a:ln/>
        </p:spPr>
        <p:txBody>
          <a:bodyPr/>
          <a:lstStyle/>
          <a:p>
            <a:endParaRPr lang="fr-FR"/>
          </a:p>
        </p:txBody>
      </p:sp>
      <p:sp>
        <p:nvSpPr>
          <p:cNvPr id="9" name="Text 7"/>
          <p:cNvSpPr/>
          <p:nvPr/>
        </p:nvSpPr>
        <p:spPr>
          <a:xfrm>
            <a:off x="1675805" y="2629733"/>
            <a:ext cx="1724858" cy="215622"/>
          </a:xfrm>
          <a:prstGeom prst="rect">
            <a:avLst/>
          </a:prstGeom>
          <a:noFill/>
          <a:ln/>
        </p:spPr>
        <p:txBody>
          <a:bodyPr wrap="none" lIns="0" tIns="0" rIns="0" bIns="0" rtlCol="0" anchor="t"/>
          <a:lstStyle/>
          <a:p>
            <a:pPr marL="0" indent="0" algn="r">
              <a:lnSpc>
                <a:spcPts val="1650"/>
              </a:lnSpc>
              <a:buNone/>
            </a:pPr>
            <a:r>
              <a:rPr lang="en-US" sz="1350" dirty="0">
                <a:solidFill>
                  <a:srgbClr val="FFFFFF"/>
                </a:solidFill>
                <a:latin typeface="Lora" pitchFamily="34" charset="0"/>
                <a:ea typeface="Lora" pitchFamily="34" charset="-122"/>
                <a:cs typeface="Lora" pitchFamily="34" charset="-120"/>
              </a:rPr>
              <a:t>T1 2026</a:t>
            </a:r>
            <a:endParaRPr lang="en-US" sz="1350" dirty="0"/>
          </a:p>
        </p:txBody>
      </p:sp>
      <p:sp>
        <p:nvSpPr>
          <p:cNvPr id="10" name="Text 8"/>
          <p:cNvSpPr/>
          <p:nvPr/>
        </p:nvSpPr>
        <p:spPr>
          <a:xfrm>
            <a:off x="878681" y="2947988"/>
            <a:ext cx="2521982" cy="1195864"/>
          </a:xfrm>
          <a:prstGeom prst="rect">
            <a:avLst/>
          </a:prstGeom>
          <a:noFill/>
          <a:ln/>
        </p:spPr>
        <p:txBody>
          <a:bodyPr wrap="square" lIns="0" tIns="0" rIns="0" bIns="0" rtlCol="0" anchor="t"/>
          <a:lstStyle/>
          <a:p>
            <a:pPr marL="0" indent="0" algn="r">
              <a:lnSpc>
                <a:spcPts val="1550"/>
              </a:lnSpc>
              <a:buNone/>
            </a:pPr>
            <a:r>
              <a:rPr lang="en-US" sz="1150" b="1" dirty="0">
                <a:solidFill>
                  <a:srgbClr val="FFFFFF"/>
                </a:solidFill>
                <a:latin typeface="Source Sans 3" pitchFamily="34" charset="0"/>
                <a:ea typeface="Source Sans 3" pitchFamily="34" charset="-122"/>
                <a:cs typeface="Source Sans 3" pitchFamily="34" charset="-120"/>
              </a:rPr>
              <a:t>Préparation de la note conceptuelle</a:t>
            </a:r>
            <a:r>
              <a:rPr lang="en-US" sz="1150" dirty="0">
                <a:solidFill>
                  <a:srgbClr val="FFFFFF"/>
                </a:solidFill>
                <a:latin typeface="Source Sans 3" pitchFamily="34" charset="0"/>
                <a:ea typeface="Source Sans 3" pitchFamily="34" charset="-122"/>
                <a:cs typeface="Source Sans 3" pitchFamily="34" charset="-120"/>
              </a:rPr>
              <a:t> — Mobilisation de l'équipe projet, consultation des parties prenantes locales et rédaction de la note conceptuelle REFORT-Tchad alignée sur les priorités du FVC.</a:t>
            </a:r>
            <a:endParaRPr lang="en-US" sz="1150" dirty="0"/>
          </a:p>
        </p:txBody>
      </p:sp>
      <p:sp>
        <p:nvSpPr>
          <p:cNvPr id="11" name="Shape 9"/>
          <p:cNvSpPr/>
          <p:nvPr/>
        </p:nvSpPr>
        <p:spPr>
          <a:xfrm>
            <a:off x="3971806" y="3528298"/>
            <a:ext cx="293132" cy="15240"/>
          </a:xfrm>
          <a:prstGeom prst="roundRect">
            <a:avLst>
              <a:gd name="adj" fmla="val 144312"/>
            </a:avLst>
          </a:prstGeom>
          <a:solidFill>
            <a:srgbClr val="D9CDBA"/>
          </a:solidFill>
          <a:ln/>
        </p:spPr>
        <p:txBody>
          <a:bodyPr/>
          <a:lstStyle/>
          <a:p>
            <a:endParaRPr lang="fr-FR"/>
          </a:p>
        </p:txBody>
      </p:sp>
      <p:sp>
        <p:nvSpPr>
          <p:cNvPr id="12" name="Shape 10"/>
          <p:cNvSpPr/>
          <p:nvPr/>
        </p:nvSpPr>
        <p:spPr>
          <a:xfrm>
            <a:off x="3932099" y="3480971"/>
            <a:ext cx="109895" cy="109895"/>
          </a:xfrm>
          <a:prstGeom prst="roundRect">
            <a:avLst>
              <a:gd name="adj" fmla="val 416033"/>
            </a:avLst>
          </a:prstGeom>
          <a:solidFill>
            <a:srgbClr val="38512F"/>
          </a:solidFill>
          <a:ln/>
        </p:spPr>
        <p:txBody>
          <a:bodyPr/>
          <a:lstStyle/>
          <a:p>
            <a:endParaRPr lang="fr-FR"/>
          </a:p>
        </p:txBody>
      </p:sp>
      <p:sp>
        <p:nvSpPr>
          <p:cNvPr id="13" name="Text 11"/>
          <p:cNvSpPr/>
          <p:nvPr/>
        </p:nvSpPr>
        <p:spPr>
          <a:xfrm>
            <a:off x="4573429" y="3421380"/>
            <a:ext cx="1724858" cy="215622"/>
          </a:xfrm>
          <a:prstGeom prst="rect">
            <a:avLst/>
          </a:prstGeom>
          <a:noFill/>
          <a:ln/>
        </p:spPr>
        <p:txBody>
          <a:bodyPr wrap="none" lIns="0" tIns="0" rIns="0" bIns="0" rtlCol="0" anchor="t"/>
          <a:lstStyle/>
          <a:p>
            <a:pPr marL="0" indent="0" algn="l">
              <a:lnSpc>
                <a:spcPts val="1650"/>
              </a:lnSpc>
              <a:buNone/>
            </a:pPr>
            <a:r>
              <a:rPr lang="en-US" sz="1350" dirty="0">
                <a:solidFill>
                  <a:srgbClr val="FFFFFF"/>
                </a:solidFill>
                <a:latin typeface="Lora" pitchFamily="34" charset="0"/>
                <a:ea typeface="Lora" pitchFamily="34" charset="-122"/>
                <a:cs typeface="Lora" pitchFamily="34" charset="-120"/>
              </a:rPr>
              <a:t>T2 2026</a:t>
            </a:r>
            <a:endParaRPr lang="en-US" sz="1350" dirty="0"/>
          </a:p>
        </p:txBody>
      </p:sp>
      <p:sp>
        <p:nvSpPr>
          <p:cNvPr id="14" name="Text 12"/>
          <p:cNvSpPr/>
          <p:nvPr/>
        </p:nvSpPr>
        <p:spPr>
          <a:xfrm>
            <a:off x="4573429" y="3739634"/>
            <a:ext cx="2521982" cy="996553"/>
          </a:xfrm>
          <a:prstGeom prst="rect">
            <a:avLst/>
          </a:prstGeom>
          <a:noFill/>
          <a:ln/>
        </p:spPr>
        <p:txBody>
          <a:bodyPr wrap="square" lIns="0" tIns="0" rIns="0" bIns="0" rtlCol="0" anchor="t"/>
          <a:lstStyle/>
          <a:p>
            <a:pPr marL="0" indent="0" algn="l">
              <a:lnSpc>
                <a:spcPts val="1550"/>
              </a:lnSpc>
              <a:buNone/>
            </a:pPr>
            <a:r>
              <a:rPr lang="en-US" sz="1150" b="1" dirty="0">
                <a:solidFill>
                  <a:srgbClr val="FFFFFF"/>
                </a:solidFill>
                <a:latin typeface="Source Sans 3" pitchFamily="34" charset="0"/>
                <a:ea typeface="Source Sans 3" pitchFamily="34" charset="-122"/>
                <a:cs typeface="Source Sans 3" pitchFamily="34" charset="-120"/>
              </a:rPr>
              <a:t>Non-objection &amp; Finalisation</a:t>
            </a:r>
            <a:r>
              <a:rPr lang="en-US" sz="1150" dirty="0">
                <a:solidFill>
                  <a:srgbClr val="FFFFFF"/>
                </a:solidFill>
                <a:latin typeface="Source Sans 3" pitchFamily="34" charset="0"/>
                <a:ea typeface="Source Sans 3" pitchFamily="34" charset="-122"/>
                <a:cs typeface="Source Sans 3" pitchFamily="34" charset="-120"/>
              </a:rPr>
              <a:t> — Obtenir la lettre de non-objection de l'Autorité Nationale Désignée (AND) et finaliser le plan de renforcement des capacités genre et environnemental.</a:t>
            </a:r>
            <a:endParaRPr lang="en-US" sz="1150" dirty="0"/>
          </a:p>
        </p:txBody>
      </p:sp>
      <p:sp>
        <p:nvSpPr>
          <p:cNvPr id="15" name="Shape 13"/>
          <p:cNvSpPr/>
          <p:nvPr/>
        </p:nvSpPr>
        <p:spPr>
          <a:xfrm>
            <a:off x="3709154" y="4506397"/>
            <a:ext cx="293132" cy="15240"/>
          </a:xfrm>
          <a:prstGeom prst="roundRect">
            <a:avLst>
              <a:gd name="adj" fmla="val 144312"/>
            </a:avLst>
          </a:prstGeom>
          <a:solidFill>
            <a:srgbClr val="D9CDBA"/>
          </a:solidFill>
          <a:ln/>
        </p:spPr>
        <p:txBody>
          <a:bodyPr/>
          <a:lstStyle/>
          <a:p>
            <a:endParaRPr lang="fr-FR"/>
          </a:p>
        </p:txBody>
      </p:sp>
      <p:sp>
        <p:nvSpPr>
          <p:cNvPr id="16" name="Shape 14"/>
          <p:cNvSpPr/>
          <p:nvPr/>
        </p:nvSpPr>
        <p:spPr>
          <a:xfrm>
            <a:off x="3932099" y="4459069"/>
            <a:ext cx="109895" cy="109895"/>
          </a:xfrm>
          <a:prstGeom prst="roundRect">
            <a:avLst>
              <a:gd name="adj" fmla="val 416033"/>
            </a:avLst>
          </a:prstGeom>
          <a:solidFill>
            <a:srgbClr val="38512F"/>
          </a:solidFill>
          <a:ln/>
        </p:spPr>
        <p:txBody>
          <a:bodyPr/>
          <a:lstStyle/>
          <a:p>
            <a:endParaRPr lang="fr-FR"/>
          </a:p>
        </p:txBody>
      </p:sp>
      <p:sp>
        <p:nvSpPr>
          <p:cNvPr id="17" name="Text 15"/>
          <p:cNvSpPr/>
          <p:nvPr/>
        </p:nvSpPr>
        <p:spPr>
          <a:xfrm>
            <a:off x="1675805" y="4399478"/>
            <a:ext cx="1724858" cy="215622"/>
          </a:xfrm>
          <a:prstGeom prst="rect">
            <a:avLst/>
          </a:prstGeom>
          <a:noFill/>
          <a:ln/>
        </p:spPr>
        <p:txBody>
          <a:bodyPr wrap="none" lIns="0" tIns="0" rIns="0" bIns="0" rtlCol="0" anchor="t"/>
          <a:lstStyle/>
          <a:p>
            <a:pPr marL="0" indent="0" algn="r">
              <a:lnSpc>
                <a:spcPts val="1650"/>
              </a:lnSpc>
              <a:buNone/>
            </a:pPr>
            <a:r>
              <a:rPr lang="en-US" sz="1350" dirty="0">
                <a:solidFill>
                  <a:srgbClr val="FFFFFF"/>
                </a:solidFill>
                <a:latin typeface="Lora" pitchFamily="34" charset="0"/>
                <a:ea typeface="Lora" pitchFamily="34" charset="-122"/>
                <a:cs typeface="Lora" pitchFamily="34" charset="-120"/>
              </a:rPr>
              <a:t>T3 2026</a:t>
            </a:r>
            <a:endParaRPr lang="en-US" sz="1350" dirty="0"/>
          </a:p>
        </p:txBody>
      </p:sp>
      <p:sp>
        <p:nvSpPr>
          <p:cNvPr id="18" name="Text 16"/>
          <p:cNvSpPr/>
          <p:nvPr/>
        </p:nvSpPr>
        <p:spPr>
          <a:xfrm>
            <a:off x="878681" y="4717733"/>
            <a:ext cx="2521982" cy="996553"/>
          </a:xfrm>
          <a:prstGeom prst="rect">
            <a:avLst/>
          </a:prstGeom>
          <a:noFill/>
          <a:ln/>
        </p:spPr>
        <p:txBody>
          <a:bodyPr wrap="square" lIns="0" tIns="0" rIns="0" bIns="0" rtlCol="0" anchor="t"/>
          <a:lstStyle/>
          <a:p>
            <a:pPr marL="0" indent="0" algn="r">
              <a:lnSpc>
                <a:spcPts val="1550"/>
              </a:lnSpc>
              <a:buNone/>
            </a:pPr>
            <a:r>
              <a:rPr lang="en-US" sz="1150" b="1" dirty="0">
                <a:solidFill>
                  <a:srgbClr val="FFFFFF"/>
                </a:solidFill>
                <a:latin typeface="Source Sans 3" pitchFamily="34" charset="0"/>
                <a:ea typeface="Source Sans 3" pitchFamily="34" charset="-122"/>
                <a:cs typeface="Source Sans 3" pitchFamily="34" charset="-120"/>
              </a:rPr>
              <a:t>Élaboration de la proposition complète</a:t>
            </a:r>
            <a:r>
              <a:rPr lang="en-US" sz="1150" dirty="0">
                <a:solidFill>
                  <a:srgbClr val="FFFFFF"/>
                </a:solidFill>
                <a:latin typeface="Source Sans 3" pitchFamily="34" charset="0"/>
                <a:ea typeface="Source Sans 3" pitchFamily="34" charset="-122"/>
                <a:cs typeface="Source Sans 3" pitchFamily="34" charset="-120"/>
              </a:rPr>
              <a:t> — Rédiger la proposition de financement intégrale, intégrer le plan genre transversal et valider avec toutes les parties prenantes.</a:t>
            </a:r>
            <a:endParaRPr lang="en-US" sz="1150" dirty="0"/>
          </a:p>
        </p:txBody>
      </p:sp>
      <p:sp>
        <p:nvSpPr>
          <p:cNvPr id="19" name="Shape 17"/>
          <p:cNvSpPr/>
          <p:nvPr/>
        </p:nvSpPr>
        <p:spPr>
          <a:xfrm>
            <a:off x="3971806" y="5291614"/>
            <a:ext cx="293132" cy="15240"/>
          </a:xfrm>
          <a:prstGeom prst="roundRect">
            <a:avLst>
              <a:gd name="adj" fmla="val 144312"/>
            </a:avLst>
          </a:prstGeom>
          <a:solidFill>
            <a:srgbClr val="D9CDBA"/>
          </a:solidFill>
          <a:ln/>
        </p:spPr>
        <p:txBody>
          <a:bodyPr/>
          <a:lstStyle/>
          <a:p>
            <a:endParaRPr lang="fr-FR"/>
          </a:p>
        </p:txBody>
      </p:sp>
      <p:sp>
        <p:nvSpPr>
          <p:cNvPr id="20" name="Shape 18"/>
          <p:cNvSpPr/>
          <p:nvPr/>
        </p:nvSpPr>
        <p:spPr>
          <a:xfrm>
            <a:off x="3932099" y="5244286"/>
            <a:ext cx="109895" cy="109895"/>
          </a:xfrm>
          <a:prstGeom prst="roundRect">
            <a:avLst>
              <a:gd name="adj" fmla="val 416033"/>
            </a:avLst>
          </a:prstGeom>
          <a:solidFill>
            <a:srgbClr val="38512F"/>
          </a:solidFill>
          <a:ln/>
        </p:spPr>
        <p:txBody>
          <a:bodyPr/>
          <a:lstStyle/>
          <a:p>
            <a:endParaRPr lang="fr-FR"/>
          </a:p>
        </p:txBody>
      </p:sp>
      <p:sp>
        <p:nvSpPr>
          <p:cNvPr id="21" name="Text 19"/>
          <p:cNvSpPr/>
          <p:nvPr/>
        </p:nvSpPr>
        <p:spPr>
          <a:xfrm>
            <a:off x="4573429" y="5184696"/>
            <a:ext cx="1724858" cy="215622"/>
          </a:xfrm>
          <a:prstGeom prst="rect">
            <a:avLst/>
          </a:prstGeom>
          <a:noFill/>
          <a:ln/>
        </p:spPr>
        <p:txBody>
          <a:bodyPr wrap="none" lIns="0" tIns="0" rIns="0" bIns="0" rtlCol="0" anchor="t"/>
          <a:lstStyle/>
          <a:p>
            <a:pPr marL="0" indent="0" algn="l">
              <a:lnSpc>
                <a:spcPts val="1650"/>
              </a:lnSpc>
              <a:buNone/>
            </a:pPr>
            <a:r>
              <a:rPr lang="en-US" sz="1350" dirty="0">
                <a:solidFill>
                  <a:srgbClr val="FFFFFF"/>
                </a:solidFill>
                <a:latin typeface="Lora" pitchFamily="34" charset="0"/>
                <a:ea typeface="Lora" pitchFamily="34" charset="-122"/>
                <a:cs typeface="Lora" pitchFamily="34" charset="-120"/>
              </a:rPr>
              <a:t>T4 2026</a:t>
            </a:r>
            <a:endParaRPr lang="en-US" sz="1350" dirty="0"/>
          </a:p>
        </p:txBody>
      </p:sp>
      <p:sp>
        <p:nvSpPr>
          <p:cNvPr id="22" name="Text 20"/>
          <p:cNvSpPr/>
          <p:nvPr/>
        </p:nvSpPr>
        <p:spPr>
          <a:xfrm>
            <a:off x="4573429" y="5502950"/>
            <a:ext cx="2521982" cy="996553"/>
          </a:xfrm>
          <a:prstGeom prst="rect">
            <a:avLst/>
          </a:prstGeom>
          <a:noFill/>
          <a:ln/>
        </p:spPr>
        <p:txBody>
          <a:bodyPr wrap="square" lIns="0" tIns="0" rIns="0" bIns="0" rtlCol="0" anchor="t"/>
          <a:lstStyle/>
          <a:p>
            <a:pPr marL="0" indent="0" algn="l">
              <a:lnSpc>
                <a:spcPts val="1550"/>
              </a:lnSpc>
              <a:buNone/>
            </a:pPr>
            <a:r>
              <a:rPr lang="en-US" sz="1150" b="1" dirty="0">
                <a:solidFill>
                  <a:srgbClr val="FFFFFF"/>
                </a:solidFill>
                <a:latin typeface="Source Sans 3" pitchFamily="34" charset="0"/>
                <a:ea typeface="Source Sans 3" pitchFamily="34" charset="-122"/>
                <a:cs typeface="Source Sans 3" pitchFamily="34" charset="-120"/>
              </a:rPr>
              <a:t>Soumission AESP &amp; Négociations</a:t>
            </a:r>
            <a:r>
              <a:rPr lang="en-US" sz="1150" dirty="0">
                <a:solidFill>
                  <a:srgbClr val="FFFFFF"/>
                </a:solidFill>
                <a:latin typeface="Source Sans 3" pitchFamily="34" charset="0"/>
                <a:ea typeface="Source Sans 3" pitchFamily="34" charset="-122"/>
                <a:cs typeface="Source Sans 3" pitchFamily="34" charset="-120"/>
              </a:rPr>
              <a:t> — Soumettre formellement la demande d'appui à l'élaboration de la stratégie de projet (AESP) au FVC et engager les négociations de partenariat.</a:t>
            </a:r>
            <a:endParaRPr lang="en-US" sz="1150" dirty="0"/>
          </a:p>
        </p:txBody>
      </p:sp>
      <p:sp>
        <p:nvSpPr>
          <p:cNvPr id="23" name="Text 21"/>
          <p:cNvSpPr/>
          <p:nvPr/>
        </p:nvSpPr>
        <p:spPr>
          <a:xfrm>
            <a:off x="7501652" y="2248376"/>
            <a:ext cx="2967633" cy="215622"/>
          </a:xfrm>
          <a:prstGeom prst="rect">
            <a:avLst/>
          </a:prstGeom>
          <a:noFill/>
          <a:ln/>
        </p:spPr>
        <p:txBody>
          <a:bodyPr wrap="none" lIns="0" tIns="0" rIns="0" bIns="0" rtlCol="0" anchor="t"/>
          <a:lstStyle/>
          <a:p>
            <a:pPr marL="0" indent="0" algn="l">
              <a:lnSpc>
                <a:spcPts val="1650"/>
              </a:lnSpc>
              <a:buNone/>
            </a:pPr>
            <a:r>
              <a:rPr lang="en-US" sz="1350" dirty="0">
                <a:solidFill>
                  <a:srgbClr val="38512F"/>
                </a:solidFill>
                <a:latin typeface="Lora" pitchFamily="34" charset="0"/>
                <a:ea typeface="Lora" pitchFamily="34" charset="-122"/>
                <a:cs typeface="Lora" pitchFamily="34" charset="-120"/>
              </a:rPr>
              <a:t>Renforcement FSE — Feuille de route</a:t>
            </a:r>
            <a:endParaRPr lang="en-US" sz="1350" dirty="0"/>
          </a:p>
        </p:txBody>
      </p:sp>
      <p:sp>
        <p:nvSpPr>
          <p:cNvPr id="24" name="Shape 22"/>
          <p:cNvSpPr/>
          <p:nvPr/>
        </p:nvSpPr>
        <p:spPr>
          <a:xfrm>
            <a:off x="10643354" y="2579370"/>
            <a:ext cx="15240" cy="3727252"/>
          </a:xfrm>
          <a:prstGeom prst="roundRect">
            <a:avLst>
              <a:gd name="adj" fmla="val 144312"/>
            </a:avLst>
          </a:prstGeom>
          <a:solidFill>
            <a:srgbClr val="D9CDBA"/>
          </a:solidFill>
          <a:ln/>
        </p:spPr>
        <p:txBody>
          <a:bodyPr/>
          <a:lstStyle/>
          <a:p>
            <a:endParaRPr lang="fr-FR"/>
          </a:p>
        </p:txBody>
      </p:sp>
      <p:sp>
        <p:nvSpPr>
          <p:cNvPr id="25" name="Shape 23"/>
          <p:cNvSpPr/>
          <p:nvPr/>
        </p:nvSpPr>
        <p:spPr>
          <a:xfrm>
            <a:off x="10373082" y="2736652"/>
            <a:ext cx="293132" cy="15240"/>
          </a:xfrm>
          <a:prstGeom prst="roundRect">
            <a:avLst>
              <a:gd name="adj" fmla="val 144312"/>
            </a:avLst>
          </a:prstGeom>
          <a:solidFill>
            <a:srgbClr val="D9CDBA"/>
          </a:solidFill>
          <a:ln/>
        </p:spPr>
        <p:txBody>
          <a:bodyPr/>
          <a:lstStyle/>
          <a:p>
            <a:endParaRPr lang="fr-FR"/>
          </a:p>
        </p:txBody>
      </p:sp>
      <p:sp>
        <p:nvSpPr>
          <p:cNvPr id="26" name="Shape 24"/>
          <p:cNvSpPr/>
          <p:nvPr/>
        </p:nvSpPr>
        <p:spPr>
          <a:xfrm>
            <a:off x="10596027" y="2689324"/>
            <a:ext cx="109895" cy="109895"/>
          </a:xfrm>
          <a:prstGeom prst="roundRect">
            <a:avLst>
              <a:gd name="adj" fmla="val 416033"/>
            </a:avLst>
          </a:prstGeom>
          <a:solidFill>
            <a:srgbClr val="38512F"/>
          </a:solidFill>
          <a:ln/>
        </p:spPr>
        <p:txBody>
          <a:bodyPr/>
          <a:lstStyle/>
          <a:p>
            <a:endParaRPr lang="fr-FR"/>
          </a:p>
        </p:txBody>
      </p:sp>
      <p:sp>
        <p:nvSpPr>
          <p:cNvPr id="27" name="Text 25"/>
          <p:cNvSpPr/>
          <p:nvPr/>
        </p:nvSpPr>
        <p:spPr>
          <a:xfrm>
            <a:off x="8339733" y="2629733"/>
            <a:ext cx="1724858" cy="215622"/>
          </a:xfrm>
          <a:prstGeom prst="rect">
            <a:avLst/>
          </a:prstGeom>
          <a:noFill/>
          <a:ln/>
        </p:spPr>
        <p:txBody>
          <a:bodyPr wrap="none" lIns="0" tIns="0" rIns="0" bIns="0" rtlCol="0" anchor="t"/>
          <a:lstStyle/>
          <a:p>
            <a:pPr marL="0" indent="0" algn="r">
              <a:lnSpc>
                <a:spcPts val="1650"/>
              </a:lnSpc>
              <a:buNone/>
            </a:pPr>
            <a:r>
              <a:rPr lang="en-US" sz="1350" dirty="0">
                <a:solidFill>
                  <a:srgbClr val="3A3630"/>
                </a:solidFill>
                <a:latin typeface="Lora" pitchFamily="34" charset="0"/>
                <a:ea typeface="Lora" pitchFamily="34" charset="-122"/>
                <a:cs typeface="Lora" pitchFamily="34" charset="-120"/>
              </a:rPr>
              <a:t>T1 2026</a:t>
            </a:r>
            <a:endParaRPr lang="en-US" sz="1350" dirty="0"/>
          </a:p>
        </p:txBody>
      </p:sp>
      <p:sp>
        <p:nvSpPr>
          <p:cNvPr id="28" name="Text 26"/>
          <p:cNvSpPr/>
          <p:nvPr/>
        </p:nvSpPr>
        <p:spPr>
          <a:xfrm>
            <a:off x="7501652" y="2947988"/>
            <a:ext cx="2562939" cy="996553"/>
          </a:xfrm>
          <a:prstGeom prst="rect">
            <a:avLst/>
          </a:prstGeom>
          <a:noFill/>
          <a:ln/>
        </p:spPr>
        <p:txBody>
          <a:bodyPr wrap="square" lIns="0" tIns="0" rIns="0" bIns="0" rtlCol="0" anchor="t"/>
          <a:lstStyle/>
          <a:p>
            <a:pPr marL="0" indent="0" algn="r">
              <a:lnSpc>
                <a:spcPts val="1550"/>
              </a:lnSpc>
              <a:buNone/>
            </a:pPr>
            <a:r>
              <a:rPr lang="en-US" sz="1150" b="1" dirty="0">
                <a:solidFill>
                  <a:srgbClr val="3A3630"/>
                </a:solidFill>
                <a:latin typeface="Source Sans 3" pitchFamily="34" charset="0"/>
                <a:ea typeface="Source Sans 3" pitchFamily="34" charset="-122"/>
                <a:cs typeface="Source Sans 3" pitchFamily="34" charset="-120"/>
              </a:rPr>
              <a:t>Auto-évaluation institutionnelle</a:t>
            </a:r>
            <a:r>
              <a:rPr lang="en-US" sz="1150" dirty="0">
                <a:solidFill>
                  <a:srgbClr val="3A3630"/>
                </a:solidFill>
                <a:latin typeface="Source Sans 3" pitchFamily="34" charset="0"/>
                <a:ea typeface="Source Sans 3" pitchFamily="34" charset="-122"/>
                <a:cs typeface="Source Sans 3" pitchFamily="34" charset="-120"/>
              </a:rPr>
              <a:t> — Réaliser un diagnostic complet des lacunes fiduciaires, E&amp;S et genre du FSE en référence aux critères d'accréditation du FVC.</a:t>
            </a:r>
            <a:endParaRPr lang="en-US" sz="1150" dirty="0"/>
          </a:p>
        </p:txBody>
      </p:sp>
      <p:sp>
        <p:nvSpPr>
          <p:cNvPr id="29" name="Shape 27"/>
          <p:cNvSpPr/>
          <p:nvPr/>
        </p:nvSpPr>
        <p:spPr>
          <a:xfrm>
            <a:off x="10635734" y="3528298"/>
            <a:ext cx="293132" cy="15240"/>
          </a:xfrm>
          <a:prstGeom prst="roundRect">
            <a:avLst>
              <a:gd name="adj" fmla="val 144312"/>
            </a:avLst>
          </a:prstGeom>
          <a:solidFill>
            <a:srgbClr val="D9CDBA"/>
          </a:solidFill>
          <a:ln/>
        </p:spPr>
        <p:txBody>
          <a:bodyPr/>
          <a:lstStyle/>
          <a:p>
            <a:endParaRPr lang="fr-FR"/>
          </a:p>
        </p:txBody>
      </p:sp>
      <p:sp>
        <p:nvSpPr>
          <p:cNvPr id="30" name="Shape 28"/>
          <p:cNvSpPr/>
          <p:nvPr/>
        </p:nvSpPr>
        <p:spPr>
          <a:xfrm>
            <a:off x="10596027" y="3480971"/>
            <a:ext cx="109895" cy="109895"/>
          </a:xfrm>
          <a:prstGeom prst="roundRect">
            <a:avLst>
              <a:gd name="adj" fmla="val 416033"/>
            </a:avLst>
          </a:prstGeom>
          <a:solidFill>
            <a:srgbClr val="38512F"/>
          </a:solidFill>
          <a:ln/>
        </p:spPr>
        <p:txBody>
          <a:bodyPr/>
          <a:lstStyle/>
          <a:p>
            <a:endParaRPr lang="fr-FR"/>
          </a:p>
        </p:txBody>
      </p:sp>
      <p:sp>
        <p:nvSpPr>
          <p:cNvPr id="31" name="Text 29"/>
          <p:cNvSpPr/>
          <p:nvPr/>
        </p:nvSpPr>
        <p:spPr>
          <a:xfrm>
            <a:off x="11237357" y="3421380"/>
            <a:ext cx="1724858" cy="215622"/>
          </a:xfrm>
          <a:prstGeom prst="rect">
            <a:avLst/>
          </a:prstGeom>
          <a:noFill/>
          <a:ln/>
        </p:spPr>
        <p:txBody>
          <a:bodyPr wrap="none" lIns="0" tIns="0" rIns="0" bIns="0" rtlCol="0" anchor="t"/>
          <a:lstStyle/>
          <a:p>
            <a:pPr marL="0" indent="0" algn="l">
              <a:lnSpc>
                <a:spcPts val="1650"/>
              </a:lnSpc>
              <a:buNone/>
            </a:pPr>
            <a:r>
              <a:rPr lang="en-US" sz="1350" dirty="0">
                <a:solidFill>
                  <a:srgbClr val="3A3630"/>
                </a:solidFill>
                <a:latin typeface="Lora" pitchFamily="34" charset="0"/>
                <a:ea typeface="Lora" pitchFamily="34" charset="-122"/>
                <a:cs typeface="Lora" pitchFamily="34" charset="-120"/>
              </a:rPr>
              <a:t>T2 2026</a:t>
            </a:r>
            <a:endParaRPr lang="en-US" sz="1350" dirty="0"/>
          </a:p>
        </p:txBody>
      </p:sp>
      <p:sp>
        <p:nvSpPr>
          <p:cNvPr id="32" name="Text 30"/>
          <p:cNvSpPr/>
          <p:nvPr/>
        </p:nvSpPr>
        <p:spPr>
          <a:xfrm>
            <a:off x="11237357" y="3739634"/>
            <a:ext cx="2562939" cy="996553"/>
          </a:xfrm>
          <a:prstGeom prst="rect">
            <a:avLst/>
          </a:prstGeom>
          <a:noFill/>
          <a:ln/>
        </p:spPr>
        <p:txBody>
          <a:bodyPr wrap="square" lIns="0" tIns="0" rIns="0" bIns="0" rtlCol="0" anchor="t"/>
          <a:lstStyle/>
          <a:p>
            <a:pPr marL="0" indent="0" algn="l">
              <a:lnSpc>
                <a:spcPts val="1550"/>
              </a:lnSpc>
              <a:buNone/>
            </a:pPr>
            <a:r>
              <a:rPr lang="en-US" sz="1150" b="1" dirty="0">
                <a:solidFill>
                  <a:srgbClr val="3A3630"/>
                </a:solidFill>
                <a:latin typeface="Source Sans 3" pitchFamily="34" charset="0"/>
                <a:ea typeface="Source Sans 3" pitchFamily="34" charset="-122"/>
                <a:cs typeface="Source Sans 3" pitchFamily="34" charset="-120"/>
              </a:rPr>
              <a:t>Demande de Readiness &amp; Plan de renforcement</a:t>
            </a:r>
            <a:r>
              <a:rPr lang="en-US" sz="1150" dirty="0">
                <a:solidFill>
                  <a:srgbClr val="3A3630"/>
                </a:solidFill>
                <a:latin typeface="Source Sans 3" pitchFamily="34" charset="0"/>
                <a:ea typeface="Source Sans 3" pitchFamily="34" charset="-122"/>
                <a:cs typeface="Source Sans 3" pitchFamily="34" charset="-120"/>
              </a:rPr>
              <a:t> — Soumettre la demande de financement readiness au FVC et présenter le plan de renforcement institutionnel détaillé.</a:t>
            </a:r>
            <a:endParaRPr lang="en-US" sz="1150" dirty="0"/>
          </a:p>
        </p:txBody>
      </p:sp>
      <p:sp>
        <p:nvSpPr>
          <p:cNvPr id="33" name="Shape 31"/>
          <p:cNvSpPr/>
          <p:nvPr/>
        </p:nvSpPr>
        <p:spPr>
          <a:xfrm>
            <a:off x="10373082" y="4313515"/>
            <a:ext cx="293132" cy="15240"/>
          </a:xfrm>
          <a:prstGeom prst="roundRect">
            <a:avLst>
              <a:gd name="adj" fmla="val 144312"/>
            </a:avLst>
          </a:prstGeom>
          <a:solidFill>
            <a:srgbClr val="D9CDBA"/>
          </a:solidFill>
          <a:ln/>
        </p:spPr>
        <p:txBody>
          <a:bodyPr/>
          <a:lstStyle/>
          <a:p>
            <a:endParaRPr lang="fr-FR"/>
          </a:p>
        </p:txBody>
      </p:sp>
      <p:sp>
        <p:nvSpPr>
          <p:cNvPr id="34" name="Shape 32"/>
          <p:cNvSpPr/>
          <p:nvPr/>
        </p:nvSpPr>
        <p:spPr>
          <a:xfrm>
            <a:off x="10596027" y="4266188"/>
            <a:ext cx="109895" cy="109895"/>
          </a:xfrm>
          <a:prstGeom prst="roundRect">
            <a:avLst>
              <a:gd name="adj" fmla="val 416033"/>
            </a:avLst>
          </a:prstGeom>
          <a:solidFill>
            <a:srgbClr val="38512F"/>
          </a:solidFill>
          <a:ln/>
        </p:spPr>
        <p:txBody>
          <a:bodyPr/>
          <a:lstStyle/>
          <a:p>
            <a:endParaRPr lang="fr-FR"/>
          </a:p>
        </p:txBody>
      </p:sp>
      <p:sp>
        <p:nvSpPr>
          <p:cNvPr id="35" name="Text 33"/>
          <p:cNvSpPr/>
          <p:nvPr/>
        </p:nvSpPr>
        <p:spPr>
          <a:xfrm>
            <a:off x="8339733" y="4206597"/>
            <a:ext cx="1724858" cy="215622"/>
          </a:xfrm>
          <a:prstGeom prst="rect">
            <a:avLst/>
          </a:prstGeom>
          <a:noFill/>
          <a:ln/>
        </p:spPr>
        <p:txBody>
          <a:bodyPr wrap="none" lIns="0" tIns="0" rIns="0" bIns="0" rtlCol="0" anchor="t"/>
          <a:lstStyle/>
          <a:p>
            <a:pPr marL="0" indent="0" algn="r">
              <a:lnSpc>
                <a:spcPts val="1650"/>
              </a:lnSpc>
              <a:buNone/>
            </a:pPr>
            <a:r>
              <a:rPr lang="en-US" sz="1350" dirty="0">
                <a:solidFill>
                  <a:srgbClr val="3A3630"/>
                </a:solidFill>
                <a:latin typeface="Lora" pitchFamily="34" charset="0"/>
                <a:ea typeface="Lora" pitchFamily="34" charset="-122"/>
                <a:cs typeface="Lora" pitchFamily="34" charset="-120"/>
              </a:rPr>
              <a:t>T3 2026</a:t>
            </a:r>
            <a:endParaRPr lang="en-US" sz="1350" dirty="0"/>
          </a:p>
        </p:txBody>
      </p:sp>
      <p:sp>
        <p:nvSpPr>
          <p:cNvPr id="36" name="Text 34"/>
          <p:cNvSpPr/>
          <p:nvPr/>
        </p:nvSpPr>
        <p:spPr>
          <a:xfrm>
            <a:off x="7501652" y="4524851"/>
            <a:ext cx="2562939" cy="996553"/>
          </a:xfrm>
          <a:prstGeom prst="rect">
            <a:avLst/>
          </a:prstGeom>
          <a:noFill/>
          <a:ln/>
        </p:spPr>
        <p:txBody>
          <a:bodyPr wrap="square" lIns="0" tIns="0" rIns="0" bIns="0" rtlCol="0" anchor="t"/>
          <a:lstStyle/>
          <a:p>
            <a:pPr marL="0" indent="0" algn="r">
              <a:lnSpc>
                <a:spcPts val="1550"/>
              </a:lnSpc>
              <a:buNone/>
            </a:pPr>
            <a:r>
              <a:rPr lang="en-US" sz="1150" b="1" dirty="0">
                <a:solidFill>
                  <a:srgbClr val="3A3630"/>
                </a:solidFill>
                <a:latin typeface="Source Sans 3" pitchFamily="34" charset="0"/>
                <a:ea typeface="Source Sans 3" pitchFamily="34" charset="-122"/>
                <a:cs typeface="Source Sans 3" pitchFamily="34" charset="-120"/>
              </a:rPr>
              <a:t>Mise en œuvre des actions ciblées</a:t>
            </a:r>
            <a:r>
              <a:rPr lang="en-US" sz="1150" dirty="0">
                <a:solidFill>
                  <a:srgbClr val="3A3630"/>
                </a:solidFill>
                <a:latin typeface="Source Sans 3" pitchFamily="34" charset="0"/>
                <a:ea typeface="Source Sans 3" pitchFamily="34" charset="-122"/>
                <a:cs typeface="Source Sans 3" pitchFamily="34" charset="-120"/>
              </a:rPr>
              <a:t> — Implémenter les réformes prioritaires : modernisation des systèmes financiers, mise en conformité du SGES et intégration du genre.</a:t>
            </a:r>
            <a:endParaRPr lang="en-US" sz="1150" dirty="0"/>
          </a:p>
        </p:txBody>
      </p:sp>
      <p:sp>
        <p:nvSpPr>
          <p:cNvPr id="37" name="Shape 35"/>
          <p:cNvSpPr/>
          <p:nvPr/>
        </p:nvSpPr>
        <p:spPr>
          <a:xfrm>
            <a:off x="10635734" y="5098733"/>
            <a:ext cx="293132" cy="15240"/>
          </a:xfrm>
          <a:prstGeom prst="roundRect">
            <a:avLst>
              <a:gd name="adj" fmla="val 144312"/>
            </a:avLst>
          </a:prstGeom>
          <a:solidFill>
            <a:srgbClr val="D9CDBA"/>
          </a:solidFill>
          <a:ln/>
        </p:spPr>
        <p:txBody>
          <a:bodyPr/>
          <a:lstStyle/>
          <a:p>
            <a:endParaRPr lang="fr-FR"/>
          </a:p>
        </p:txBody>
      </p:sp>
      <p:sp>
        <p:nvSpPr>
          <p:cNvPr id="38" name="Shape 36"/>
          <p:cNvSpPr/>
          <p:nvPr/>
        </p:nvSpPr>
        <p:spPr>
          <a:xfrm>
            <a:off x="10596027" y="5051405"/>
            <a:ext cx="109895" cy="109895"/>
          </a:xfrm>
          <a:prstGeom prst="roundRect">
            <a:avLst>
              <a:gd name="adj" fmla="val 416033"/>
            </a:avLst>
          </a:prstGeom>
          <a:solidFill>
            <a:srgbClr val="38512F"/>
          </a:solidFill>
          <a:ln/>
        </p:spPr>
        <p:txBody>
          <a:bodyPr/>
          <a:lstStyle/>
          <a:p>
            <a:endParaRPr lang="fr-FR"/>
          </a:p>
        </p:txBody>
      </p:sp>
      <p:sp>
        <p:nvSpPr>
          <p:cNvPr id="39" name="Text 37"/>
          <p:cNvSpPr/>
          <p:nvPr/>
        </p:nvSpPr>
        <p:spPr>
          <a:xfrm>
            <a:off x="11237357" y="4991814"/>
            <a:ext cx="1724858" cy="215622"/>
          </a:xfrm>
          <a:prstGeom prst="rect">
            <a:avLst/>
          </a:prstGeom>
          <a:noFill/>
          <a:ln/>
        </p:spPr>
        <p:txBody>
          <a:bodyPr wrap="none" lIns="0" tIns="0" rIns="0" bIns="0" rtlCol="0" anchor="t"/>
          <a:lstStyle/>
          <a:p>
            <a:pPr marL="0" indent="0" algn="l">
              <a:lnSpc>
                <a:spcPts val="1650"/>
              </a:lnSpc>
              <a:buNone/>
            </a:pPr>
            <a:r>
              <a:rPr lang="en-US" sz="1350" dirty="0">
                <a:solidFill>
                  <a:srgbClr val="3A3630"/>
                </a:solidFill>
                <a:latin typeface="Lora" pitchFamily="34" charset="0"/>
                <a:ea typeface="Lora" pitchFamily="34" charset="-122"/>
                <a:cs typeface="Lora" pitchFamily="34" charset="-120"/>
              </a:rPr>
              <a:t>T4 2026</a:t>
            </a:r>
            <a:endParaRPr lang="en-US" sz="1350" dirty="0"/>
          </a:p>
        </p:txBody>
      </p:sp>
      <p:sp>
        <p:nvSpPr>
          <p:cNvPr id="40" name="Text 38"/>
          <p:cNvSpPr/>
          <p:nvPr/>
        </p:nvSpPr>
        <p:spPr>
          <a:xfrm>
            <a:off x="11237357" y="5310068"/>
            <a:ext cx="2562939" cy="996553"/>
          </a:xfrm>
          <a:prstGeom prst="rect">
            <a:avLst/>
          </a:prstGeom>
          <a:noFill/>
          <a:ln/>
        </p:spPr>
        <p:txBody>
          <a:bodyPr wrap="square" lIns="0" tIns="0" rIns="0" bIns="0" rtlCol="0" anchor="t"/>
          <a:lstStyle/>
          <a:p>
            <a:pPr marL="0" indent="0" algn="l">
              <a:lnSpc>
                <a:spcPts val="1550"/>
              </a:lnSpc>
              <a:buNone/>
            </a:pPr>
            <a:r>
              <a:rPr lang="en-US" sz="1150" b="1" dirty="0">
                <a:solidFill>
                  <a:srgbClr val="3A3630"/>
                </a:solidFill>
                <a:latin typeface="Source Sans 3" pitchFamily="34" charset="0"/>
                <a:ea typeface="Source Sans 3" pitchFamily="34" charset="-122"/>
                <a:cs typeface="Source Sans 3" pitchFamily="34" charset="-120"/>
              </a:rPr>
              <a:t>Soumission PSAA &amp; Lancement accréditation</a:t>
            </a:r>
            <a:r>
              <a:rPr lang="en-US" sz="1150" dirty="0">
                <a:solidFill>
                  <a:srgbClr val="3A3630"/>
                </a:solidFill>
                <a:latin typeface="Source Sans 3" pitchFamily="34" charset="0"/>
                <a:ea typeface="Source Sans 3" pitchFamily="34" charset="-122"/>
                <a:cs typeface="Source Sans 3" pitchFamily="34" charset="-120"/>
              </a:rPr>
              <a:t> — Déposer la demande PSAA auprès du FVC et lancer officiellement le parcours d'accréditation directe du FSE.</a:t>
            </a:r>
            <a:endParaRPr lang="en-US" sz="1150" dirty="0"/>
          </a:p>
        </p:txBody>
      </p:sp>
      <p:sp>
        <p:nvSpPr>
          <p:cNvPr id="41" name="Shape 39"/>
          <p:cNvSpPr/>
          <p:nvPr/>
        </p:nvSpPr>
        <p:spPr>
          <a:xfrm>
            <a:off x="837724" y="6730246"/>
            <a:ext cx="12954952" cy="503992"/>
          </a:xfrm>
          <a:prstGeom prst="roundRect">
            <a:avLst>
              <a:gd name="adj" fmla="val 4364"/>
            </a:avLst>
          </a:prstGeom>
          <a:solidFill>
            <a:srgbClr val="B6FCB8"/>
          </a:solidFill>
          <a:ln/>
        </p:spPr>
        <p:txBody>
          <a:bodyPr/>
          <a:lstStyle/>
          <a:p>
            <a:endParaRPr lang="fr-FR"/>
          </a:p>
        </p:txBody>
      </p:sp>
      <p:pic>
        <p:nvPicPr>
          <p:cNvPr id="42" name="Image 0" descr="preencoded.png"/>
          <p:cNvPicPr>
            <a:picLocks noChangeAspect="1"/>
          </p:cNvPicPr>
          <p:nvPr/>
        </p:nvPicPr>
        <p:blipFill>
          <a:blip r:embed="rId3"/>
          <a:stretch>
            <a:fillRect/>
          </a:stretch>
        </p:blipFill>
        <p:spPr>
          <a:xfrm>
            <a:off x="984290" y="6929795"/>
            <a:ext cx="183237" cy="146566"/>
          </a:xfrm>
          <a:prstGeom prst="rect">
            <a:avLst/>
          </a:prstGeom>
        </p:spPr>
      </p:pic>
      <p:sp>
        <p:nvSpPr>
          <p:cNvPr id="43" name="Text 40"/>
          <p:cNvSpPr/>
          <p:nvPr/>
        </p:nvSpPr>
        <p:spPr>
          <a:xfrm>
            <a:off x="1314093" y="6869430"/>
            <a:ext cx="12332018" cy="199311"/>
          </a:xfrm>
          <a:prstGeom prst="rect">
            <a:avLst/>
          </a:prstGeom>
          <a:noFill/>
          <a:ln/>
        </p:spPr>
        <p:txBody>
          <a:bodyPr wrap="none" lIns="0" tIns="0" rIns="0" bIns="0" rtlCol="0" anchor="t"/>
          <a:lstStyle/>
          <a:p>
            <a:pPr marL="0" indent="0" algn="l">
              <a:lnSpc>
                <a:spcPts val="1550"/>
              </a:lnSpc>
              <a:buNone/>
            </a:pPr>
            <a:r>
              <a:rPr lang="en-US" sz="1150" dirty="0">
                <a:solidFill>
                  <a:srgbClr val="000000"/>
                </a:solidFill>
                <a:latin typeface="Source Sans 3" pitchFamily="34" charset="0"/>
                <a:ea typeface="Source Sans 3" pitchFamily="34" charset="-122"/>
                <a:cs typeface="Source Sans 3" pitchFamily="34" charset="-120"/>
              </a:rPr>
              <a:t>Les deux feuilles de route sont conçues pour être mutuellement renforçantes : le renforcement du FSE est le socle qui permettra à terme une gestion directe de REFORT-Tchad et des projets futurs.</a:t>
            </a:r>
            <a:endParaRPr lang="en-US" sz="1150" dirty="0"/>
          </a:p>
        </p:txBody>
      </p:sp>
      <p:sp>
        <p:nvSpPr>
          <p:cNvPr id="44" name="TextBox 43">
            <a:extLst>
              <a:ext uri="{FF2B5EF4-FFF2-40B4-BE49-F238E27FC236}">
                <a16:creationId xmlns:a16="http://schemas.microsoft.com/office/drawing/2014/main" id="{C1DFE3BA-A5ED-53DC-78C9-68DF73B80D20}"/>
              </a:ext>
            </a:extLst>
          </p:cNvPr>
          <p:cNvSpPr txBox="1"/>
          <p:nvPr/>
        </p:nvSpPr>
        <p:spPr>
          <a:xfrm>
            <a:off x="5004486" y="201959"/>
            <a:ext cx="9391135" cy="1200329"/>
          </a:xfrm>
          <a:prstGeom prst="rect">
            <a:avLst/>
          </a:prstGeom>
          <a:noFill/>
        </p:spPr>
        <p:txBody>
          <a:bodyPr wrap="square" rtlCol="0">
            <a:spAutoFit/>
          </a:bodyPr>
          <a:lstStyle/>
          <a:p>
            <a:r>
              <a:rPr lang="en-US" i="1" dirty="0"/>
              <a:t>The slide presents parallel 2026 roadmaps for the REFORT-Chad project and for strengthening the FSE, covering concept development, non-objection, readiness support, reform implementation, and submission to the GCF. The two tracks are designed to reinforce each other, with FSE institutional strengthening serving as the foundation for direct management of future projects.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24627" y="296943"/>
            <a:ext cx="4522827" cy="576024"/>
          </a:xfrm>
          <a:prstGeom prst="rect">
            <a:avLst/>
          </a:prstGeom>
          <a:noFill/>
          <a:ln/>
        </p:spPr>
        <p:txBody>
          <a:bodyPr wrap="none" lIns="0" tIns="0" rIns="0" bIns="0" rtlCol="0" anchor="t"/>
          <a:lstStyle/>
          <a:p>
            <a:pPr marL="0" indent="0" algn="l">
              <a:lnSpc>
                <a:spcPts val="4500"/>
              </a:lnSpc>
              <a:buNone/>
            </a:pPr>
            <a:r>
              <a:rPr lang="en-US" sz="3600" dirty="0">
                <a:solidFill>
                  <a:srgbClr val="38512F"/>
                </a:solidFill>
                <a:latin typeface="Lora" pitchFamily="34" charset="0"/>
                <a:ea typeface="Lora" pitchFamily="34" charset="-122"/>
                <a:cs typeface="Lora" pitchFamily="34" charset="-120"/>
              </a:rPr>
              <a:t>Conclusion &amp; Appel </a:t>
            </a:r>
          </a:p>
          <a:p>
            <a:pPr marL="0" indent="0" algn="l">
              <a:lnSpc>
                <a:spcPts val="4500"/>
              </a:lnSpc>
              <a:buNone/>
            </a:pPr>
            <a:r>
              <a:rPr lang="en-US" sz="3600" dirty="0">
                <a:solidFill>
                  <a:srgbClr val="38512F"/>
                </a:solidFill>
                <a:latin typeface="Lora" pitchFamily="34" charset="0"/>
                <a:ea typeface="Lora" pitchFamily="34" charset="-122"/>
                <a:cs typeface="Lora" pitchFamily="34" charset="-120"/>
              </a:rPr>
              <a:t>à Partenariat</a:t>
            </a:r>
            <a:endParaRPr lang="en-US" sz="3600" dirty="0"/>
          </a:p>
        </p:txBody>
      </p:sp>
      <p:sp>
        <p:nvSpPr>
          <p:cNvPr id="3" name="Text 1"/>
          <p:cNvSpPr/>
          <p:nvPr/>
        </p:nvSpPr>
        <p:spPr>
          <a:xfrm>
            <a:off x="824627" y="1748697"/>
            <a:ext cx="12981146" cy="909399"/>
          </a:xfrm>
          <a:prstGeom prst="rect">
            <a:avLst/>
          </a:prstGeom>
          <a:noFill/>
          <a:ln/>
        </p:spPr>
        <p:txBody>
          <a:bodyPr wrap="square" lIns="0" tIns="0" rIns="0" bIns="0" rtlCol="0" anchor="t"/>
          <a:lstStyle/>
          <a:p>
            <a:pPr marL="0" indent="0" algn="l">
              <a:lnSpc>
                <a:spcPts val="2350"/>
              </a:lnSpc>
              <a:buNone/>
            </a:pPr>
            <a:r>
              <a:rPr lang="en-US" sz="1500" dirty="0">
                <a:solidFill>
                  <a:srgbClr val="3A3630"/>
                </a:solidFill>
                <a:latin typeface="Source Sans 3" pitchFamily="34" charset="0"/>
                <a:ea typeface="Source Sans 3" pitchFamily="34" charset="-122"/>
                <a:cs typeface="Source Sans 3" pitchFamily="34" charset="-120"/>
              </a:rPr>
              <a:t>Les projets REFORT-Tchad et le renforcement institutionnel du FSE représentent ensemble une opportunité stratégique rare : transformer durablement la capacité du Tchad à accéder aux financements climatiques internationaux, à restaurer ses écosystèmes dégradés et à renforcer la résilience des communautés les plus vulnérables face aux changements climatiques.</a:t>
            </a:r>
            <a:endParaRPr lang="en-US" sz="1500" dirty="0"/>
          </a:p>
        </p:txBody>
      </p:sp>
      <p:sp>
        <p:nvSpPr>
          <p:cNvPr id="4" name="Shape 2"/>
          <p:cNvSpPr/>
          <p:nvPr/>
        </p:nvSpPr>
        <p:spPr>
          <a:xfrm>
            <a:off x="824627" y="2864074"/>
            <a:ext cx="12981146" cy="2911435"/>
          </a:xfrm>
          <a:prstGeom prst="roundRect">
            <a:avLst>
              <a:gd name="adj" fmla="val 1009"/>
            </a:avLst>
          </a:prstGeom>
          <a:solidFill>
            <a:srgbClr val="F3E7D4"/>
          </a:solidFill>
          <a:ln/>
        </p:spPr>
        <p:txBody>
          <a:bodyPr/>
          <a:lstStyle/>
          <a:p>
            <a:endParaRPr lang="fr-FR"/>
          </a:p>
        </p:txBody>
      </p:sp>
      <p:sp>
        <p:nvSpPr>
          <p:cNvPr id="5" name="Shape 3"/>
          <p:cNvSpPr/>
          <p:nvPr/>
        </p:nvSpPr>
        <p:spPr>
          <a:xfrm>
            <a:off x="824627" y="2864074"/>
            <a:ext cx="4326969" cy="2911435"/>
          </a:xfrm>
          <a:prstGeom prst="roundRect">
            <a:avLst>
              <a:gd name="adj" fmla="val 1009"/>
            </a:avLst>
          </a:prstGeom>
          <a:solidFill>
            <a:srgbClr val="F3E7D4"/>
          </a:solidFill>
          <a:ln/>
        </p:spPr>
        <p:txBody>
          <a:bodyPr/>
          <a:lstStyle/>
          <a:p>
            <a:endParaRPr lang="fr-FR"/>
          </a:p>
        </p:txBody>
      </p:sp>
      <p:sp>
        <p:nvSpPr>
          <p:cNvPr id="6" name="Text 4"/>
          <p:cNvSpPr/>
          <p:nvPr/>
        </p:nvSpPr>
        <p:spPr>
          <a:xfrm>
            <a:off x="1020485" y="3059932"/>
            <a:ext cx="2304336" cy="287893"/>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Ce que nous offrons</a:t>
            </a:r>
            <a:endParaRPr lang="en-US" sz="1800" dirty="0"/>
          </a:p>
        </p:txBody>
      </p:sp>
      <p:sp>
        <p:nvSpPr>
          <p:cNvPr id="7" name="Text 5"/>
          <p:cNvSpPr/>
          <p:nvPr/>
        </p:nvSpPr>
        <p:spPr>
          <a:xfrm>
            <a:off x="1020485" y="3457720"/>
            <a:ext cx="3935254" cy="1818799"/>
          </a:xfrm>
          <a:prstGeom prst="rect">
            <a:avLst/>
          </a:prstGeom>
          <a:noFill/>
          <a:ln/>
        </p:spPr>
        <p:txBody>
          <a:bodyPr wrap="square" lIns="0" tIns="0" rIns="0" bIns="0" rtlCol="0" anchor="t"/>
          <a:lstStyle/>
          <a:p>
            <a:pPr marL="0" indent="0" algn="l">
              <a:lnSpc>
                <a:spcPts val="2350"/>
              </a:lnSpc>
              <a:buNone/>
            </a:pPr>
            <a:r>
              <a:rPr lang="en-US" sz="1500" dirty="0">
                <a:solidFill>
                  <a:srgbClr val="3A3630"/>
                </a:solidFill>
                <a:latin typeface="Source Sans 3" pitchFamily="34" charset="0"/>
                <a:ea typeface="Source Sans 3" pitchFamily="34" charset="-122"/>
                <a:cs typeface="Source Sans 3" pitchFamily="34" charset="-120"/>
              </a:rPr>
              <a:t>Des solutions concrètes, chiffrées et prêtes à être développées : restauration de 50 000 ha, 85 000 bénéficiaires, 5 000 emplois verts et une institution nationale en voie de modernisation pour gérer directement les financements climatiques.</a:t>
            </a:r>
            <a:endParaRPr lang="en-US" sz="1500" dirty="0"/>
          </a:p>
        </p:txBody>
      </p:sp>
      <p:sp>
        <p:nvSpPr>
          <p:cNvPr id="8" name="Shape 6"/>
          <p:cNvSpPr/>
          <p:nvPr/>
        </p:nvSpPr>
        <p:spPr>
          <a:xfrm>
            <a:off x="5151596" y="2864074"/>
            <a:ext cx="4327088" cy="2911435"/>
          </a:xfrm>
          <a:prstGeom prst="rect">
            <a:avLst/>
          </a:prstGeom>
          <a:solidFill>
            <a:srgbClr val="F3E7D4"/>
          </a:solidFill>
          <a:ln/>
        </p:spPr>
        <p:txBody>
          <a:bodyPr/>
          <a:lstStyle/>
          <a:p>
            <a:endParaRPr lang="fr-FR"/>
          </a:p>
        </p:txBody>
      </p:sp>
      <p:sp>
        <p:nvSpPr>
          <p:cNvPr id="9" name="Shape 7"/>
          <p:cNvSpPr/>
          <p:nvPr/>
        </p:nvSpPr>
        <p:spPr>
          <a:xfrm>
            <a:off x="5151596" y="2864074"/>
            <a:ext cx="22860" cy="2911435"/>
          </a:xfrm>
          <a:prstGeom prst="roundRect">
            <a:avLst>
              <a:gd name="adj" fmla="val 128528"/>
            </a:avLst>
          </a:prstGeom>
          <a:solidFill>
            <a:srgbClr val="D9CDBA"/>
          </a:solidFill>
          <a:ln/>
        </p:spPr>
        <p:txBody>
          <a:bodyPr/>
          <a:lstStyle/>
          <a:p>
            <a:endParaRPr lang="fr-FR"/>
          </a:p>
        </p:txBody>
      </p:sp>
      <p:sp>
        <p:nvSpPr>
          <p:cNvPr id="10" name="Text 8"/>
          <p:cNvSpPr/>
          <p:nvPr/>
        </p:nvSpPr>
        <p:spPr>
          <a:xfrm>
            <a:off x="5347454" y="3059932"/>
            <a:ext cx="2864168" cy="287893"/>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Ce dont nous avons besoin</a:t>
            </a:r>
            <a:endParaRPr lang="en-US" sz="1800" dirty="0"/>
          </a:p>
        </p:txBody>
      </p:sp>
      <p:sp>
        <p:nvSpPr>
          <p:cNvPr id="11" name="Text 9"/>
          <p:cNvSpPr/>
          <p:nvPr/>
        </p:nvSpPr>
        <p:spPr>
          <a:xfrm>
            <a:off x="5347454" y="3457720"/>
            <a:ext cx="3935373" cy="2121932"/>
          </a:xfrm>
          <a:prstGeom prst="rect">
            <a:avLst/>
          </a:prstGeom>
          <a:noFill/>
          <a:ln/>
        </p:spPr>
        <p:txBody>
          <a:bodyPr wrap="square" lIns="0" tIns="0" rIns="0" bIns="0" rtlCol="0" anchor="t"/>
          <a:lstStyle/>
          <a:p>
            <a:pPr marL="0" indent="0" algn="l">
              <a:lnSpc>
                <a:spcPts val="2350"/>
              </a:lnSpc>
              <a:buNone/>
            </a:pPr>
            <a:r>
              <a:rPr lang="en-US" sz="1500" dirty="0">
                <a:solidFill>
                  <a:srgbClr val="3A3630"/>
                </a:solidFill>
                <a:latin typeface="Source Sans 3" pitchFamily="34" charset="0"/>
                <a:ea typeface="Source Sans 3" pitchFamily="34" charset="-122"/>
                <a:cs typeface="Source Sans 3" pitchFamily="34" charset="-120"/>
              </a:rPr>
              <a:t>Un soutien ciblé et coordonné : readiness FVC, PSAA, assistance technique spécialisée (fiduciaire, SGES, genre), co-financement et garanties pour mobiliser le secteur privé. Le principal blocage reste l'accréditation et les capacités — un partenariat fort permettra de lever ces obstacles dans les 6 prochains mois.</a:t>
            </a:r>
            <a:endParaRPr lang="en-US" sz="1500" dirty="0"/>
          </a:p>
        </p:txBody>
      </p:sp>
      <p:sp>
        <p:nvSpPr>
          <p:cNvPr id="12" name="Shape 10"/>
          <p:cNvSpPr/>
          <p:nvPr/>
        </p:nvSpPr>
        <p:spPr>
          <a:xfrm>
            <a:off x="9478685" y="2864074"/>
            <a:ext cx="4327088" cy="2911435"/>
          </a:xfrm>
          <a:prstGeom prst="rect">
            <a:avLst/>
          </a:prstGeom>
          <a:solidFill>
            <a:srgbClr val="F3E7D4"/>
          </a:solidFill>
          <a:ln/>
        </p:spPr>
        <p:txBody>
          <a:bodyPr/>
          <a:lstStyle/>
          <a:p>
            <a:endParaRPr lang="fr-FR"/>
          </a:p>
        </p:txBody>
      </p:sp>
      <p:sp>
        <p:nvSpPr>
          <p:cNvPr id="13" name="Shape 11"/>
          <p:cNvSpPr/>
          <p:nvPr/>
        </p:nvSpPr>
        <p:spPr>
          <a:xfrm>
            <a:off x="9478685" y="2864074"/>
            <a:ext cx="22860" cy="2911435"/>
          </a:xfrm>
          <a:prstGeom prst="roundRect">
            <a:avLst>
              <a:gd name="adj" fmla="val 128528"/>
            </a:avLst>
          </a:prstGeom>
          <a:solidFill>
            <a:srgbClr val="D9CDBA"/>
          </a:solidFill>
          <a:ln/>
        </p:spPr>
        <p:txBody>
          <a:bodyPr/>
          <a:lstStyle/>
          <a:p>
            <a:endParaRPr lang="fr-FR"/>
          </a:p>
        </p:txBody>
      </p:sp>
      <p:sp>
        <p:nvSpPr>
          <p:cNvPr id="14" name="Text 12"/>
          <p:cNvSpPr/>
          <p:nvPr/>
        </p:nvSpPr>
        <p:spPr>
          <a:xfrm>
            <a:off x="9674543" y="3059932"/>
            <a:ext cx="2304336" cy="287893"/>
          </a:xfrm>
          <a:prstGeom prst="rect">
            <a:avLst/>
          </a:prstGeom>
          <a:noFill/>
          <a:ln/>
        </p:spPr>
        <p:txBody>
          <a:bodyPr wrap="none" lIns="0" tIns="0" rIns="0" bIns="0" rtlCol="0" anchor="t"/>
          <a:lstStyle/>
          <a:p>
            <a:pPr marL="0" indent="0" algn="l">
              <a:lnSpc>
                <a:spcPts val="2250"/>
              </a:lnSpc>
              <a:buNone/>
            </a:pPr>
            <a:r>
              <a:rPr lang="en-US" sz="1800" dirty="0">
                <a:solidFill>
                  <a:srgbClr val="3A3630"/>
                </a:solidFill>
                <a:latin typeface="Lora" pitchFamily="34" charset="0"/>
                <a:ea typeface="Lora" pitchFamily="34" charset="-122"/>
                <a:cs typeface="Lora" pitchFamily="34" charset="-120"/>
              </a:rPr>
              <a:t>Notre invitation</a:t>
            </a:r>
            <a:endParaRPr lang="en-US" sz="1800" dirty="0"/>
          </a:p>
        </p:txBody>
      </p:sp>
      <p:sp>
        <p:nvSpPr>
          <p:cNvPr id="15" name="Text 13"/>
          <p:cNvSpPr/>
          <p:nvPr/>
        </p:nvSpPr>
        <p:spPr>
          <a:xfrm>
            <a:off x="9674543" y="3457720"/>
            <a:ext cx="3935373" cy="2121932"/>
          </a:xfrm>
          <a:prstGeom prst="rect">
            <a:avLst/>
          </a:prstGeom>
          <a:noFill/>
          <a:ln/>
        </p:spPr>
        <p:txBody>
          <a:bodyPr wrap="square" lIns="0" tIns="0" rIns="0" bIns="0" rtlCol="0" anchor="t"/>
          <a:lstStyle/>
          <a:p>
            <a:pPr marL="0" indent="0" algn="l">
              <a:lnSpc>
                <a:spcPts val="2350"/>
              </a:lnSpc>
              <a:buNone/>
            </a:pPr>
            <a:r>
              <a:rPr lang="en-US" sz="1500" dirty="0">
                <a:solidFill>
                  <a:srgbClr val="3A3630"/>
                </a:solidFill>
                <a:latin typeface="Source Sans 3" pitchFamily="34" charset="0"/>
                <a:ea typeface="Source Sans 3" pitchFamily="34" charset="-122"/>
                <a:cs typeface="Source Sans 3" pitchFamily="34" charset="-120"/>
              </a:rPr>
              <a:t>Nous invitons chaque partenaire présent à s'engager concrètement : clarifier votre offre de soutien, identifier les synergies possibles avec vos propres programmes, et convenir d'un calendrier précis pour passer ensemble des idées d'aujourd'hui aux projets bancables de demain.</a:t>
            </a:r>
            <a:endParaRPr lang="en-US" sz="1500" dirty="0"/>
          </a:p>
        </p:txBody>
      </p:sp>
      <p:sp>
        <p:nvSpPr>
          <p:cNvPr id="16" name="Text 14"/>
          <p:cNvSpPr/>
          <p:nvPr/>
        </p:nvSpPr>
        <p:spPr>
          <a:xfrm>
            <a:off x="1118354" y="6187466"/>
            <a:ext cx="12687419" cy="606266"/>
          </a:xfrm>
          <a:prstGeom prst="rect">
            <a:avLst/>
          </a:prstGeom>
          <a:noFill/>
          <a:ln/>
        </p:spPr>
        <p:txBody>
          <a:bodyPr wrap="square" lIns="0" tIns="0" rIns="0" bIns="0" rtlCol="0" anchor="t"/>
          <a:lstStyle/>
          <a:p>
            <a:pPr marL="0" indent="0" algn="l">
              <a:lnSpc>
                <a:spcPts val="2350"/>
              </a:lnSpc>
              <a:buNone/>
            </a:pPr>
            <a:r>
              <a:rPr lang="en-US" sz="1500" dirty="0">
                <a:solidFill>
                  <a:srgbClr val="3A3630"/>
                </a:solidFill>
                <a:latin typeface="Source Sans 3" pitchFamily="34" charset="0"/>
                <a:ea typeface="Source Sans 3" pitchFamily="34" charset="-122"/>
                <a:cs typeface="Source Sans 3" pitchFamily="34" charset="-120"/>
              </a:rPr>
              <a:t>« La réussite de ces initiatives dépend de notre capacité collective à agir vite et de manière coordonnée. Chaque semaine compte pour aligner readiness, accréditation et soumission au FVC. »</a:t>
            </a:r>
            <a:endParaRPr lang="en-US" sz="1500" dirty="0"/>
          </a:p>
        </p:txBody>
      </p:sp>
      <p:sp>
        <p:nvSpPr>
          <p:cNvPr id="17" name="Shape 15"/>
          <p:cNvSpPr/>
          <p:nvPr/>
        </p:nvSpPr>
        <p:spPr>
          <a:xfrm>
            <a:off x="824627" y="5981488"/>
            <a:ext cx="22860" cy="1018223"/>
          </a:xfrm>
          <a:prstGeom prst="rect">
            <a:avLst/>
          </a:prstGeom>
          <a:solidFill>
            <a:srgbClr val="38512F"/>
          </a:solidFill>
          <a:ln/>
        </p:spPr>
        <p:txBody>
          <a:bodyPr/>
          <a:lstStyle/>
          <a:p>
            <a:endParaRPr lang="fr-FR"/>
          </a:p>
        </p:txBody>
      </p:sp>
      <p:pic>
        <p:nvPicPr>
          <p:cNvPr id="18" name="Image 0" descr="preencoded.png"/>
          <p:cNvPicPr>
            <a:picLocks noChangeAspect="1"/>
          </p:cNvPicPr>
          <p:nvPr/>
        </p:nvPicPr>
        <p:blipFill>
          <a:blip r:embed="rId3"/>
          <a:stretch>
            <a:fillRect/>
          </a:stretch>
        </p:blipFill>
        <p:spPr>
          <a:xfrm>
            <a:off x="824627" y="7205688"/>
            <a:ext cx="2325886" cy="538639"/>
          </a:xfrm>
          <a:prstGeom prst="rect">
            <a:avLst/>
          </a:prstGeom>
        </p:spPr>
      </p:pic>
      <p:pic>
        <p:nvPicPr>
          <p:cNvPr id="19" name="Image 1" descr="preencoded.png"/>
          <p:cNvPicPr>
            <a:picLocks noChangeAspect="1"/>
          </p:cNvPicPr>
          <p:nvPr/>
        </p:nvPicPr>
        <p:blipFill>
          <a:blip r:embed="rId4"/>
          <a:stretch>
            <a:fillRect/>
          </a:stretch>
        </p:blipFill>
        <p:spPr>
          <a:xfrm>
            <a:off x="3248382" y="7205688"/>
            <a:ext cx="2947511" cy="538639"/>
          </a:xfrm>
          <a:prstGeom prst="rect">
            <a:avLst/>
          </a:prstGeom>
        </p:spPr>
      </p:pic>
      <p:sp>
        <p:nvSpPr>
          <p:cNvPr id="20" name="TextBox 19">
            <a:extLst>
              <a:ext uri="{FF2B5EF4-FFF2-40B4-BE49-F238E27FC236}">
                <a16:creationId xmlns:a16="http://schemas.microsoft.com/office/drawing/2014/main" id="{B38E9D79-EFC6-DE2E-E7E4-E2B746543A33}"/>
              </a:ext>
            </a:extLst>
          </p:cNvPr>
          <p:cNvSpPr txBox="1"/>
          <p:nvPr/>
        </p:nvSpPr>
        <p:spPr>
          <a:xfrm>
            <a:off x="5319719" y="168380"/>
            <a:ext cx="8998741" cy="1477328"/>
          </a:xfrm>
          <a:prstGeom prst="rect">
            <a:avLst/>
          </a:prstGeom>
          <a:noFill/>
        </p:spPr>
        <p:txBody>
          <a:bodyPr wrap="square" rtlCol="0">
            <a:spAutoFit/>
          </a:bodyPr>
          <a:lstStyle/>
          <a:p>
            <a:r>
              <a:rPr lang="en-US" i="1" dirty="0"/>
              <a:t>The presentation concludes that REFORT-Chad and the strengthening of the FSE together offer a strategic opportunity to improve Chad’s long-term access to climate finance while delivering concrete resilience and ecosystem benefits. It calls on partners to provide coordinated support, including readiness, technical assistance, co-financing, and guarantees, so that current bottlenecks can be removed quickly.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16B02B4CF8E4B8CC5B0CF255DEA20" ma:contentTypeVersion="16" ma:contentTypeDescription="Create a new document." ma:contentTypeScope="" ma:versionID="be69734267f081b56ed764da86ad8c46">
  <xsd:schema xmlns:xsd="http://www.w3.org/2001/XMLSchema" xmlns:xs="http://www.w3.org/2001/XMLSchema" xmlns:p="http://schemas.microsoft.com/office/2006/metadata/properties" xmlns:ns2="b10894dd-3818-4de3-9631-bf9e851d24f2" xmlns:ns3="bab4e740-857a-4caa-9171-2eb539425c67" targetNamespace="http://schemas.microsoft.com/office/2006/metadata/properties" ma:root="true" ma:fieldsID="ded04633ea5c3f002101db26d939996d" ns2:_="" ns3:_="">
    <xsd:import namespace="b10894dd-3818-4de3-9631-bf9e851d24f2"/>
    <xsd:import namespace="bab4e740-857a-4caa-9171-2eb539425c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894dd-3818-4de3-9631-bf9e851d2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b4e740-857a-4caa-9171-2eb539425c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82eb784-adac-4268-8cf9-aeaab2fab2fa}" ma:internalName="TaxCatchAll" ma:showField="CatchAllData" ma:web="bab4e740-857a-4caa-9171-2eb539425c6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d8c265a-5436-43a7-80c1-713d2827ffde" ContentTypeId="0x0101" PreviousValue="false" LastSyncTimeStamp="2020-07-07T13:32:30.2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b10894dd-3818-4de3-9631-bf9e851d24f2">
      <Terms xmlns="http://schemas.microsoft.com/office/infopath/2007/PartnerControls"/>
    </lcf76f155ced4ddcb4097134ff3c332f>
    <TaxCatchAll xmlns="bab4e740-857a-4caa-9171-2eb539425c67" xsi:nil="true"/>
  </documentManagement>
</p:properties>
</file>

<file path=customXml/itemProps1.xml><?xml version="1.0" encoding="utf-8"?>
<ds:datastoreItem xmlns:ds="http://schemas.openxmlformats.org/officeDocument/2006/customXml" ds:itemID="{699F8F62-77A4-43FD-A7BA-8009E4605919}"/>
</file>

<file path=customXml/itemProps2.xml><?xml version="1.0" encoding="utf-8"?>
<ds:datastoreItem xmlns:ds="http://schemas.openxmlformats.org/officeDocument/2006/customXml" ds:itemID="{55776B79-774B-4193-B2C3-AE64843FF988}"/>
</file>

<file path=customXml/itemProps3.xml><?xml version="1.0" encoding="utf-8"?>
<ds:datastoreItem xmlns:ds="http://schemas.openxmlformats.org/officeDocument/2006/customXml" ds:itemID="{36D4BD2A-F9A5-40C0-82A1-AE6963F7CB9B}"/>
</file>

<file path=customXml/itemProps4.xml><?xml version="1.0" encoding="utf-8"?>
<ds:datastoreItem xmlns:ds="http://schemas.openxmlformats.org/officeDocument/2006/customXml" ds:itemID="{2A3C9618-3960-4B6F-A9D0-376EBD7268A6}"/>
</file>

<file path=docProps/app.xml><?xml version="1.0" encoding="utf-8"?>
<Properties xmlns="http://schemas.openxmlformats.org/officeDocument/2006/extended-properties" xmlns:vt="http://schemas.openxmlformats.org/officeDocument/2006/docPropsVTypes">
  <TotalTime>8</TotalTime>
  <Words>1907</Words>
  <Application>Microsoft Macintosh PowerPoint</Application>
  <PresentationFormat>Custom</PresentationFormat>
  <Paragraphs>123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Lora</vt:lpstr>
      <vt:lpstr>Source Sans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Consultant</cp:lastModifiedBy>
  <cp:revision>8</cp:revision>
  <dcterms:created xsi:type="dcterms:W3CDTF">2026-04-23T10:07:44Z</dcterms:created>
  <dcterms:modified xsi:type="dcterms:W3CDTF">2026-04-24T01:21:53Z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0x010100A2F16B02B4CF8E4B8CC5B0CF255DEA20</vt:lpwstr>
  </property>
</Properties>
</file>