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customXml/itemProps3.xml" ContentType="application/vnd.openxmlformats-officedocument.customXml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78" r:id="rId6"/>
    <p:sldMasterId id="2147483690" r:id="rId7"/>
  </p:sldMasterIdLst>
  <p:notesMasterIdLst>
    <p:notesMasterId r:id="rId37"/>
  </p:notesMasterIdLst>
  <p:sldIdLst>
    <p:sldId id="265" r:id="rId8"/>
    <p:sldId id="258" r:id="rId9"/>
    <p:sldId id="266" r:id="rId10"/>
    <p:sldId id="274" r:id="rId11"/>
    <p:sldId id="267" r:id="rId12"/>
    <p:sldId id="272" r:id="rId13"/>
    <p:sldId id="268" r:id="rId14"/>
    <p:sldId id="271" r:id="rId15"/>
    <p:sldId id="269" r:id="rId16"/>
    <p:sldId id="273" r:id="rId17"/>
    <p:sldId id="270" r:id="rId18"/>
    <p:sldId id="735" r:id="rId19"/>
    <p:sldId id="256" r:id="rId20"/>
    <p:sldId id="317" r:id="rId21"/>
    <p:sldId id="340" r:id="rId22"/>
    <p:sldId id="681" r:id="rId23"/>
    <p:sldId id="714" r:id="rId24"/>
    <p:sldId id="264" r:id="rId25"/>
    <p:sldId id="722" r:id="rId26"/>
    <p:sldId id="723" r:id="rId27"/>
    <p:sldId id="726" r:id="rId28"/>
    <p:sldId id="728" r:id="rId29"/>
    <p:sldId id="729" r:id="rId30"/>
    <p:sldId id="733" r:id="rId31"/>
    <p:sldId id="730" r:id="rId32"/>
    <p:sldId id="731" r:id="rId33"/>
    <p:sldId id="727" r:id="rId34"/>
    <p:sldId id="278" r:id="rId35"/>
    <p:sldId id="73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040785-81FE-44E3-AD08-340F762200DB}">
          <p14:sldIdLst>
            <p14:sldId id="265"/>
            <p14:sldId id="258"/>
            <p14:sldId id="266"/>
            <p14:sldId id="274"/>
            <p14:sldId id="267"/>
            <p14:sldId id="272"/>
            <p14:sldId id="268"/>
            <p14:sldId id="271"/>
            <p14:sldId id="269"/>
            <p14:sldId id="273"/>
            <p14:sldId id="270"/>
            <p14:sldId id="735"/>
            <p14:sldId id="256"/>
          </p14:sldIdLst>
        </p14:section>
        <p14:section name="Default Section" id="{CCE1B3C0-D188-42E0-A7AE-EECBA80EA273}">
          <p14:sldIdLst>
            <p14:sldId id="317"/>
            <p14:sldId id="340"/>
            <p14:sldId id="681"/>
            <p14:sldId id="714"/>
            <p14:sldId id="264"/>
            <p14:sldId id="722"/>
            <p14:sldId id="723"/>
            <p14:sldId id="726"/>
            <p14:sldId id="728"/>
          </p14:sldIdLst>
        </p14:section>
        <p14:section name="Untitled Section" id="{67B2E7A2-6C4F-48F7-B9E6-68B3750DA64E}">
          <p14:sldIdLst>
            <p14:sldId id="729"/>
            <p14:sldId id="733"/>
            <p14:sldId id="730"/>
            <p14:sldId id="731"/>
            <p14:sldId id="727"/>
            <p14:sldId id="278"/>
            <p14:sldId id="73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2B4919-CE34-AE76-8E6C-6217D1B47570}" name="Project Manager" initials="PM" userId="Project Manag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2E5"/>
    <a:srgbClr val="1775F9"/>
    <a:srgbClr val="009EDB"/>
    <a:srgbClr val="C0C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BEA88-4270-4706-927C-78180B02DDE2}" v="13" dt="2023-12-10T05:51:24.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20" autoAdjust="0"/>
  </p:normalViewPr>
  <p:slideViewPr>
    <p:cSldViewPr snapToGrid="0">
      <p:cViewPr varScale="1">
        <p:scale>
          <a:sx n="50" d="100"/>
          <a:sy n="50" d="100"/>
        </p:scale>
        <p:origin x="190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1C4C4-A8B7-497D-9B52-B479FE3AA271}"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20544-DCEB-4353-9B4D-7F46C844B23B}" type="slidenum">
              <a:rPr lang="en-US" smtClean="0"/>
              <a:t>‹#›</a:t>
            </a:fld>
            <a:endParaRPr lang="en-US"/>
          </a:p>
        </p:txBody>
      </p:sp>
    </p:spTree>
    <p:extLst>
      <p:ext uri="{BB962C8B-B14F-4D97-AF65-F5344CB8AC3E}">
        <p14:creationId xmlns:p14="http://schemas.microsoft.com/office/powerpoint/2010/main" val="316981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pglobalnetwork.org/wp-content/uploads/2023/08/napgn-en-2023-zambia-inclusive-approach-developing-mel-framework-for-nap.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apglobalnetwork.org/resource/namibia-mel-framewor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very much. It is a pleasure to be here today on behalf of the Adaptation Committee to present our newest technical paper on monitoring and evaluation.</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By way of background, the Adaptation Committee was established in 2010 and is the principal body under the UNFCCC providing expert guidance on adaptation and ensuring that adaptation is addressed coherently under the UNFCCC process and in line with the Paris Agreement.</a:t>
            </a: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1</a:t>
            </a:fld>
            <a:endParaRPr lang="en-US"/>
          </a:p>
        </p:txBody>
      </p:sp>
    </p:spTree>
    <p:extLst>
      <p:ext uri="{BB962C8B-B14F-4D97-AF65-F5344CB8AC3E}">
        <p14:creationId xmlns:p14="http://schemas.microsoft.com/office/powerpoint/2010/main" val="256426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I’ll share the recommendations included in the paper.</a:t>
            </a:r>
          </a:p>
          <a:p>
            <a:pPr marL="628650" lvl="1" indent="-171450">
              <a:buFont typeface="Arial" panose="020B0604020202020204" pitchFamily="34" charset="0"/>
              <a:buChar char="•"/>
            </a:pPr>
            <a:r>
              <a:rPr lang="en-US" sz="1200" b="0" i="0" u="none" strike="noStrike" baseline="0" dirty="0">
                <a:latin typeface="CamingoDos Pro Regular"/>
              </a:rPr>
              <a:t>National and subnational governments should design and implement the most robust M&amp;E systems that are feasible given their data, capacity, and resources, while also seeking to improve the sophistication and comprehensiveness of these systems over time. </a:t>
            </a:r>
          </a:p>
          <a:p>
            <a:pPr marL="1085850" lvl="2" indent="-171450">
              <a:buFont typeface="Arial" panose="020B0604020202020204" pitchFamily="34" charset="0"/>
              <a:buChar char="•"/>
            </a:pPr>
            <a:r>
              <a:rPr lang="en-US" sz="1200" b="0" i="0" u="none" strike="noStrike" baseline="0" dirty="0">
                <a:latin typeface="CamingoDos Pro Regular"/>
              </a:rPr>
              <a:t>This may involve starting with systems that focus on the process and outputs of adaptation action, </a:t>
            </a:r>
            <a:r>
              <a:rPr lang="en-US" sz="1200" b="0" i="0" u="none" strike="noStrike" baseline="0">
                <a:latin typeface="CamingoDos Pro Regular"/>
              </a:rPr>
              <a:t>and then </a:t>
            </a:r>
            <a:r>
              <a:rPr lang="en-US" sz="1200" b="0" i="0" u="none" strike="noStrike" baseline="0" dirty="0">
                <a:latin typeface="CamingoDos Pro Regular"/>
              </a:rPr>
              <a:t>incorporating more indicators and methods to measure the long-term impact of adaptation. </a:t>
            </a:r>
          </a:p>
          <a:p>
            <a:pPr marL="628650" lvl="1" indent="-171450">
              <a:buFont typeface="Arial" panose="020B0604020202020204" pitchFamily="34" charset="0"/>
              <a:buChar char="•"/>
            </a:pPr>
            <a:r>
              <a:rPr lang="en-US" sz="1200" b="0" i="0" u="none" strike="noStrike" baseline="0" dirty="0">
                <a:latin typeface="CamingoDos Pro Regular"/>
              </a:rPr>
              <a:t>Multilateral funds and agencies supporting adaptation should align their M&amp;E efforts with the broader M&amp;E systems at the national or subnational level, and provide technical and financial support for their development and application. </a:t>
            </a:r>
          </a:p>
          <a:p>
            <a:pPr marL="1085850" lvl="2" indent="-171450">
              <a:buFont typeface="Arial" panose="020B0604020202020204" pitchFamily="34" charset="0"/>
              <a:buChar char="•"/>
            </a:pPr>
            <a:r>
              <a:rPr lang="en-US" sz="1200" b="0" i="0" u="none" strike="noStrike" baseline="0" dirty="0">
                <a:latin typeface="CamingoDos Pro Regular"/>
              </a:rPr>
              <a:t>This can help ensure that support provided is holistic, extending beyond project or programme boundaries to enhance systematic adaptation efforts, and that additional reporting or monitoring burdens are avoided.</a:t>
            </a:r>
          </a:p>
          <a:p>
            <a:pPr marL="628650" lvl="1" indent="-171450">
              <a:buFont typeface="Arial" panose="020B0604020202020204" pitchFamily="34" charset="0"/>
              <a:buChar char="•"/>
            </a:pPr>
            <a:r>
              <a:rPr lang="en-US" sz="1200" b="0" i="0" u="none" strike="noStrike" baseline="0" dirty="0">
                <a:latin typeface="CamingoDos Pro Regular"/>
              </a:rPr>
              <a:t>Subnational and national governments can benefit from aligning with existing M&amp;E systems and reporting obligations or processes at different levels of governance. </a:t>
            </a:r>
          </a:p>
          <a:p>
            <a:pPr marL="1085850" lvl="2" indent="-171450">
              <a:buFont typeface="Arial" panose="020B0604020202020204" pitchFamily="34" charset="0"/>
              <a:buChar char="•"/>
            </a:pPr>
            <a:r>
              <a:rPr lang="en-US" sz="1200" b="0" i="0" u="none" strike="noStrike" baseline="0" dirty="0">
                <a:latin typeface="CamingoDos Pro Regular"/>
              </a:rPr>
              <a:t>For example, national-level systems can build on subnational systems while also helping to generate information required for reporting and communications efforts under the UNFCCC and other international fora. This can reduce burdens associated with M&amp;E and reporting as well as enhance the quality and transparency of the information communicated at the international level. This information can inform processes such as the global stocktake. </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10</a:t>
            </a:fld>
            <a:endParaRPr lang="en-US"/>
          </a:p>
        </p:txBody>
      </p:sp>
    </p:spTree>
    <p:extLst>
      <p:ext uri="{BB962C8B-B14F-4D97-AF65-F5344CB8AC3E}">
        <p14:creationId xmlns:p14="http://schemas.microsoft.com/office/powerpoint/2010/main" val="402921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highlighted earlier, this paper marks the latest in a long series of work by the Adaptation Committee on monitoring and evaluation, and there will certainly be more work on this critical topic to come. </a:t>
            </a:r>
          </a:p>
          <a:p>
            <a:pPr marL="171450" indent="-171450">
              <a:buFont typeface="Arial" panose="020B0604020202020204" pitchFamily="34" charset="0"/>
              <a:buChar char="•"/>
            </a:pPr>
            <a:r>
              <a:rPr lang="en-US" dirty="0"/>
              <a:t>I can already highlight a few relevant products that are being developed: </a:t>
            </a:r>
          </a:p>
          <a:p>
            <a:pPr marL="628650" lvl="1" indent="-171450">
              <a:buFont typeface="Arial" panose="020B0604020202020204" pitchFamily="34" charset="0"/>
              <a:buChar char="•"/>
            </a:pPr>
            <a:r>
              <a:rPr lang="en-US" dirty="0"/>
              <a:t>We will soon launch an interactive data portal showcasing the State of Adaptation Action by Parties, with a wealth of information collected from the national reports. </a:t>
            </a:r>
          </a:p>
          <a:p>
            <a:pPr marL="628650" lvl="1" indent="-171450">
              <a:buFont typeface="Arial" panose="020B0604020202020204" pitchFamily="34" charset="0"/>
              <a:buChar char="•"/>
            </a:pPr>
            <a:r>
              <a:rPr lang="en-US" dirty="0"/>
              <a:t>We will prepare our next biennial synthesis report on recognizing the adaptation efforts of developing country Parties next year, which will look at setting up institutional arrangements for and engaging stakeholders in adaptation planning and implementation, which will offer an opportunity to look at these topics with respect to M&amp;E systems.</a:t>
            </a:r>
          </a:p>
          <a:p>
            <a:pPr marL="628650" lvl="1" indent="-171450">
              <a:buFont typeface="Arial" panose="020B0604020202020204" pitchFamily="34" charset="0"/>
              <a:buChar char="•"/>
            </a:pPr>
            <a:r>
              <a:rPr lang="en-US" dirty="0"/>
              <a:t>And finally, we are working together with the NAP Global Network to develop a toolkit on monitoring, evaluation and learning, which will be the focus of this session today. </a:t>
            </a:r>
          </a:p>
        </p:txBody>
      </p:sp>
      <p:sp>
        <p:nvSpPr>
          <p:cNvPr id="4" name="Slide Number Placeholder 3"/>
          <p:cNvSpPr>
            <a:spLocks noGrp="1"/>
          </p:cNvSpPr>
          <p:nvPr>
            <p:ph type="sldNum" sz="quarter" idx="5"/>
          </p:nvPr>
        </p:nvSpPr>
        <p:spPr/>
        <p:txBody>
          <a:bodyPr/>
          <a:lstStyle/>
          <a:p>
            <a:fld id="{14D20544-DCEB-4353-9B4D-7F46C844B23B}" type="slidenum">
              <a:rPr lang="en-US" smtClean="0"/>
              <a:t>11</a:t>
            </a:fld>
            <a:endParaRPr lang="en-US"/>
          </a:p>
        </p:txBody>
      </p:sp>
    </p:spTree>
    <p:extLst>
      <p:ext uri="{BB962C8B-B14F-4D97-AF65-F5344CB8AC3E}">
        <p14:creationId xmlns:p14="http://schemas.microsoft.com/office/powerpoint/2010/main" val="3204203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 GN started in 2014 – a result of the Cancun framework and the NAP in 2010.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83266"/>
                </a:solidFill>
                <a:latin typeface="Avenir Next LT Pro"/>
              </a:rPr>
              <a:t>63</a:t>
            </a:r>
            <a:r>
              <a:rPr lang="en-GB" sz="1200" b="1" dirty="0">
                <a:latin typeface="Avenir Next LT Pro"/>
              </a:rPr>
              <a:t> </a:t>
            </a:r>
            <a:r>
              <a:rPr lang="en-US" sz="1200" dirty="0">
                <a:latin typeface="Avenir Next LT Pro"/>
              </a:rPr>
              <a:t>developing countries have received direct technical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83266"/>
                </a:solidFill>
                <a:latin typeface="Avenir Next LT Pro"/>
              </a:rPr>
              <a:t>400+</a:t>
            </a:r>
            <a:r>
              <a:rPr lang="en-US" sz="1200" dirty="0">
                <a:latin typeface="Avenir Next LT Pro"/>
              </a:rPr>
              <a:t> people from more than </a:t>
            </a:r>
            <a:r>
              <a:rPr lang="en-US" sz="1200" b="1" dirty="0">
                <a:solidFill>
                  <a:srgbClr val="083266"/>
                </a:solidFill>
                <a:latin typeface="Avenir Next LT Pro"/>
              </a:rPr>
              <a:t>55</a:t>
            </a:r>
            <a:r>
              <a:rPr lang="en-US" sz="1200" dirty="0">
                <a:latin typeface="Avenir Next LT Pro"/>
              </a:rPr>
              <a:t> countries </a:t>
            </a:r>
            <a:r>
              <a:rPr lang="en-GB" sz="1200" dirty="0">
                <a:latin typeface="Avenir Next LT Pro"/>
              </a:rPr>
              <a:t>in peer learning &amp; exchanges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83266"/>
                </a:solidFill>
                <a:latin typeface="Avenir Next LT Pro"/>
              </a:rPr>
              <a:t>300+</a:t>
            </a:r>
            <a:r>
              <a:rPr lang="en-GB" sz="2400" b="1" dirty="0">
                <a:latin typeface="Avenir Next LT Pro"/>
              </a:rPr>
              <a:t> </a:t>
            </a:r>
            <a:r>
              <a:rPr lang="en-GB" sz="1200" dirty="0">
                <a:latin typeface="Avenir Next LT Pro"/>
              </a:rPr>
              <a:t>knowledge materials have been produced.</a:t>
            </a:r>
            <a:endParaRPr lang="en-US" sz="1200" dirty="0">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venir Next LT Pro"/>
            </a:endParaRP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69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 the past nine years of the NAP GN, MEL, or M&amp;E back then, was part of our work from the beginning – in fact we have two publications in 2014 itself, starting to take stock of different M&amp;E systems, and of their indicators. And the 2015 Guidance on M&amp;E – which is still being a highly downloaded publication today. </a:t>
            </a:r>
          </a:p>
          <a:p>
            <a:endParaRPr lang="en-GB" dirty="0"/>
          </a:p>
          <a:p>
            <a:r>
              <a:rPr lang="en-GB" dirty="0"/>
              <a:t>Over the years, we have worked to support countries in </a:t>
            </a:r>
            <a:r>
              <a:rPr lang="en-GB" dirty="0" err="1"/>
              <a:t>streghtneing</a:t>
            </a:r>
            <a:r>
              <a:rPr lang="en-GB" dirty="0"/>
              <a:t> their MEL of NAP processes – and adaptation in general – not just NAP, but </a:t>
            </a:r>
            <a:r>
              <a:rPr lang="en-GB" dirty="0" err="1"/>
              <a:t>ada</a:t>
            </a:r>
            <a:r>
              <a:rPr lang="en-GB" dirty="0"/>
              <a:t> NDC, green growth etc. </a:t>
            </a:r>
          </a:p>
          <a:p>
            <a:endParaRPr lang="en-GB" dirty="0"/>
          </a:p>
          <a:p>
            <a:pPr marL="171450" indent="-171450">
              <a:buFontTx/>
              <a:buChar char="-"/>
            </a:pPr>
            <a:r>
              <a:rPr lang="en-GB" dirty="0"/>
              <a:t>I want to point out some new numbers following up on Timo’s 40% of countries with a NAP </a:t>
            </a:r>
          </a:p>
          <a:p>
            <a:pPr marL="628650" lvl="1" indent="-171450">
              <a:buFontTx/>
              <a:buChar char="-"/>
            </a:pPr>
            <a:r>
              <a:rPr lang="en-GB" dirty="0"/>
              <a:t>NAP 33 countries in 2021</a:t>
            </a:r>
          </a:p>
          <a:p>
            <a:pPr marL="628650" lvl="1" indent="-171450">
              <a:buFontTx/>
              <a:buChar char="-"/>
            </a:pPr>
            <a:r>
              <a:rPr lang="en-GB" dirty="0"/>
              <a:t>Now 45 =&gt; </a:t>
            </a:r>
          </a:p>
          <a:p>
            <a:pPr marL="1085850" lvl="2" indent="-171450">
              <a:buFontTx/>
              <a:buChar char="-"/>
            </a:pPr>
            <a:r>
              <a:rPr lang="en-GB" dirty="0"/>
              <a:t>49% of 45 countries mentioning M&amp;E frameworks </a:t>
            </a:r>
          </a:p>
          <a:p>
            <a:pPr marL="1085850" lvl="2" indent="-171450">
              <a:buFontTx/>
              <a:buChar char="-"/>
            </a:pPr>
            <a:r>
              <a:rPr lang="en-GB" dirty="0"/>
              <a:t>55% with indicators </a:t>
            </a:r>
          </a:p>
          <a:p>
            <a:pPr marL="1085850" lvl="2"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t>In early 2021, 40% of countries were tracking their NAP implementation </a:t>
            </a:r>
            <a:r>
              <a:rPr lang="en-CA" sz="1050" dirty="0"/>
              <a:t>(Leiter, 2021).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In 2022, 139 of 154 developing countries reported having started a NAP process </a:t>
            </a:r>
            <a:r>
              <a:rPr lang="en-US" sz="1050" dirty="0"/>
              <a:t>(UNFCCC Secretariat).</a:t>
            </a:r>
            <a:r>
              <a:rPr lang="en-GB" sz="1050" dirty="0"/>
              <a:t> </a:t>
            </a:r>
            <a:endParaRPr lang="en-CA" sz="1200" dirty="0"/>
          </a:p>
          <a:p>
            <a:pPr marL="628650" lvl="1" indent="-171450">
              <a:buFontTx/>
              <a:buChar char="-"/>
            </a:pPr>
            <a:endParaRPr lang="en-GB" dirty="0"/>
          </a:p>
          <a:p>
            <a:endParaRPr lang="en-US" b="0" i="0" dirty="0"/>
          </a:p>
          <a:p>
            <a:r>
              <a:rPr lang="en-US" b="0" i="0" dirty="0">
                <a:solidFill>
                  <a:srgbClr val="4C515C"/>
                </a:solidFill>
                <a:effectLst/>
                <a:latin typeface="Ubuntu" panose="020B0504030602030204" pitchFamily="34" charset="0"/>
              </a:rPr>
              <a:t>BUT The steps of designing and implementing a MEL system can be followed in different approaches, depending on the country’s context. Some countries such as </a:t>
            </a:r>
            <a:r>
              <a:rPr lang="en-US" b="1" i="0" u="none" strike="noStrike" dirty="0">
                <a:solidFill>
                  <a:srgbClr val="29C3EC"/>
                </a:solidFill>
                <a:effectLst/>
                <a:latin typeface="Ubuntu" panose="020B0504030602030204" pitchFamily="34" charset="0"/>
                <a:hlinkClick r:id="rId3"/>
              </a:rPr>
              <a:t>Zambia</a:t>
            </a:r>
            <a:r>
              <a:rPr lang="en-US" b="0" i="0" dirty="0">
                <a:solidFill>
                  <a:srgbClr val="4C515C"/>
                </a:solidFill>
                <a:effectLst/>
                <a:latin typeface="Ubuntu" panose="020B0504030602030204" pitchFamily="34" charset="0"/>
              </a:rPr>
              <a:t> first start by developing an overarching national MEL system that then needs to be broken down further into sector-specific activities. Others start by tackling priority sectors—for example, </a:t>
            </a:r>
            <a:r>
              <a:rPr lang="en-US" b="1" i="0" u="none" strike="noStrike" dirty="0">
                <a:solidFill>
                  <a:srgbClr val="29C3EC"/>
                </a:solidFill>
                <a:effectLst/>
                <a:latin typeface="Ubuntu" panose="020B0504030602030204" pitchFamily="34" charset="0"/>
                <a:hlinkClick r:id="rId4"/>
              </a:rPr>
              <a:t>Namibia</a:t>
            </a:r>
            <a:r>
              <a:rPr lang="en-US" b="0" i="0" dirty="0">
                <a:solidFill>
                  <a:srgbClr val="4C515C"/>
                </a:solidFill>
                <a:effectLst/>
                <a:latin typeface="Ubuntu" panose="020B0504030602030204" pitchFamily="34" charset="0"/>
              </a:rPr>
              <a:t> focusing on agriculture. </a:t>
            </a:r>
          </a:p>
          <a:p>
            <a:endParaRPr lang="en-US" b="0" i="0" dirty="0"/>
          </a:p>
          <a:p>
            <a:r>
              <a:rPr lang="en-US" b="0" i="0" dirty="0"/>
              <a:t>As Britta mentioned earlier there are quite a bit of challenges – and opportunities – and the discussions on the GGA that will be a key agenda item at COP28 have shown the increase in awareness of the important of MEL at national and international levels. But… how to accelerate the design and implementation of MEL systems? </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And so when the team for MEL of climate change adaptation was created last year in the RL group, one of the first things we realised was: </a:t>
            </a:r>
            <a:r>
              <a:rPr lang="en-CA" b="1" dirty="0">
                <a:latin typeface="Georgia" panose="02040502050405020303" pitchFamily="18" charset="0"/>
              </a:rPr>
              <a:t>Time to translate the experiences of country and what we have learned into an updated toolkit!</a:t>
            </a:r>
            <a:endParaRPr lang="en-CA" dirty="0">
              <a:highlight>
                <a:srgbClr val="FFFF00"/>
              </a:highlight>
              <a:latin typeface="Georgia" panose="02040502050405020303" pitchFamily="18" charset="0"/>
              <a:cs typeface="Calibri" panose="020F0502020204030204"/>
            </a:endParaRPr>
          </a:p>
          <a:p>
            <a:endParaRPr lang="en-US" b="0" i="0" dirty="0"/>
          </a:p>
          <a:p>
            <a:endParaRPr lang="en-US" b="0" i="0" dirty="0"/>
          </a:p>
          <a:p>
            <a:endParaRPr lang="en-US" b="0" i="0" dirty="0"/>
          </a:p>
          <a:p>
            <a:endParaRPr lang="en-US" b="0" i="0" dirty="0"/>
          </a:p>
          <a:p>
            <a:endParaRPr lang="en-US" b="1" i="1" dirty="0"/>
          </a:p>
          <a:p>
            <a:endParaRPr lang="en-CA" b="1"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96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US" b="0" i="0" dirty="0">
                <a:solidFill>
                  <a:srgbClr val="4C515C"/>
                </a:solidFill>
                <a:effectLst/>
                <a:latin typeface="Ubuntu" panose="020B0504030602030204" pitchFamily="34" charset="0"/>
              </a:rPr>
              <a:t>We started by Reframing Monitoring, Evaluation, and Learning in National Adaptation Planning Processes </a:t>
            </a:r>
          </a:p>
          <a:p>
            <a:pPr marL="0" lvl="0" indent="0">
              <a:lnSpc>
                <a:spcPct val="107000"/>
              </a:lnSpc>
              <a:buFont typeface="Symbol" panose="05050102010706020507" pitchFamily="18" charset="2"/>
              <a:buNone/>
            </a:pPr>
            <a:endParaRPr lang="en-US" b="0" i="0" dirty="0">
              <a:solidFill>
                <a:srgbClr val="4C515C"/>
              </a:solidFill>
              <a:effectLst/>
              <a:latin typeface="Ubuntu" panose="020B0504030602030204" pitchFamily="34" charset="0"/>
            </a:endParaRPr>
          </a:p>
          <a:p>
            <a:pPr marL="0" lvl="0" indent="0">
              <a:lnSpc>
                <a:spcPct val="107000"/>
              </a:lnSpc>
              <a:buFont typeface="Symbol" panose="05050102010706020507" pitchFamily="18" charset="2"/>
              <a:buNone/>
            </a:pPr>
            <a:r>
              <a:rPr lang="en-US" b="0" i="0" dirty="0">
                <a:solidFill>
                  <a:srgbClr val="4C515C"/>
                </a:solidFill>
                <a:effectLst/>
                <a:latin typeface="Ubuntu" panose="020B0504030602030204" pitchFamily="34" charset="0"/>
              </a:rPr>
              <a:t>- Going beyond results framework, emphasizing and detailing the Learning aspect – and really re-thinking – you are these MEL systems serving and informing now…? And actually who should they serve/inform…?</a:t>
            </a:r>
          </a:p>
          <a:p>
            <a:pPr marL="0" lvl="0" indent="0">
              <a:lnSpc>
                <a:spcPct val="107000"/>
              </a:lnSpc>
              <a:buFont typeface="Symbol" panose="05050102010706020507" pitchFamily="18" charset="2"/>
              <a:buNone/>
            </a:pPr>
            <a:endParaRPr lang="en-US" b="0" i="0" dirty="0">
              <a:solidFill>
                <a:srgbClr val="4C515C"/>
              </a:solidFill>
              <a:effectLst/>
              <a:latin typeface="Ubuntu" panose="020B050403060203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b="0" i="0" dirty="0">
                <a:solidFill>
                  <a:srgbClr val="4C515C"/>
                </a:solidFill>
                <a:effectLst/>
                <a:latin typeface="Ubuntu" panose="020B0504030602030204" pitchFamily="34" charset="0"/>
              </a:rPr>
              <a:t>By thinking what is the aim of MEL? The development of a MEL system provides a structured and systematic way of thinking about how to integrate MEL activities at different stages of the NAP process, and we really wanted to emphasize three points: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b="0" i="0" dirty="0">
              <a:solidFill>
                <a:srgbClr val="4C515C"/>
              </a:solidFill>
              <a:effectLst/>
              <a:latin typeface="Ubuntu" panose="020B0504030602030204" pitchFamily="34" charset="0"/>
            </a:endParaRPr>
          </a:p>
          <a:p>
            <a:pPr marL="285750" indent="-285750">
              <a:spcBef>
                <a:spcPts val="600"/>
              </a:spcBef>
              <a:spcAft>
                <a:spcPts val="600"/>
              </a:spcAft>
              <a:buFont typeface="Arial" panose="020B0604020202020204" pitchFamily="34" charset="0"/>
              <a:buChar char="•"/>
            </a:pPr>
            <a:r>
              <a:rPr lang="en-US" sz="1200" dirty="0">
                <a:effectLst/>
                <a:latin typeface="Georgia" panose="02040502050405020303" pitchFamily="18" charset="0"/>
              </a:rPr>
              <a:t>MEL occurs to both a distinct phase and a dedicated set of activities throughout the adaptation process. </a:t>
            </a:r>
          </a:p>
          <a:p>
            <a:pPr marL="628650" lvl="1" indent="-171450">
              <a:lnSpc>
                <a:spcPct val="107000"/>
              </a:lnSpc>
              <a:buFontTx/>
              <a:buChar char="-"/>
            </a:pPr>
            <a:r>
              <a:rPr lang="en-US" b="0" i="0" dirty="0">
                <a:solidFill>
                  <a:srgbClr val="4C515C"/>
                </a:solidFill>
                <a:effectLst/>
                <a:latin typeface="Ubuntu" panose="020B0504030602030204" pitchFamily="34" charset="0"/>
              </a:rPr>
              <a:t>Over the past decades, MEL has been overly considered – first as a sideline of key project activities  - but the purpose of MEL is much bigger and it’s time to focus on using MEL to fosters transparency and trust between different actors. It promotes mutual accountability–both top-down and bottom-up—by creating spaces for dialogues and exchange on the collection, analysis, and interpretation of evidence. </a:t>
            </a:r>
          </a:p>
          <a:p>
            <a:pPr marL="742950" lvl="1" indent="-285750">
              <a:spcBef>
                <a:spcPts val="600"/>
              </a:spcBef>
              <a:spcAft>
                <a:spcPts val="600"/>
              </a:spcAft>
              <a:buFont typeface="Arial" panose="020B0604020202020204" pitchFamily="34" charset="0"/>
              <a:buChar char="•"/>
            </a:pPr>
            <a:endParaRPr lang="en-US" sz="1200" dirty="0">
              <a:effectLst/>
              <a:latin typeface="Georgia" panose="02040502050405020303" pitchFamily="18" charset="0"/>
            </a:endParaRPr>
          </a:p>
          <a:p>
            <a:pPr marL="285750" indent="-285750">
              <a:spcBef>
                <a:spcPts val="600"/>
              </a:spcBef>
              <a:spcAft>
                <a:spcPts val="600"/>
              </a:spcAft>
              <a:buFont typeface="Arial" panose="020B0604020202020204" pitchFamily="34" charset="0"/>
              <a:buChar char="•"/>
            </a:pPr>
            <a:r>
              <a:rPr lang="en-US" sz="1200" dirty="0">
                <a:latin typeface="Georgia" panose="02040502050405020303" pitchFamily="18" charset="0"/>
              </a:rPr>
              <a:t>M</a:t>
            </a:r>
            <a:r>
              <a:rPr lang="en-US" sz="1200" dirty="0">
                <a:effectLst/>
                <a:latin typeface="Georgia" panose="02040502050405020303" pitchFamily="18" charset="0"/>
              </a:rPr>
              <a:t>onitoring and evaluation must be embedded in learning throughout the NAP process</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b="0" i="0" dirty="0">
                <a:solidFill>
                  <a:srgbClr val="4C515C"/>
                </a:solidFill>
                <a:effectLst/>
                <a:latin typeface="Ubuntu" panose="020B0504030602030204" pitchFamily="34" charset="0"/>
              </a:rPr>
              <a:t>Ensuring MEL is well integrated in NAP processes means countries can continuously improve and adapt their climate change adaptation strategies to ensure their effectiveness and equity.</a:t>
            </a:r>
          </a:p>
          <a:p>
            <a:pPr marL="742950" lvl="1" indent="-285750">
              <a:spcBef>
                <a:spcPts val="600"/>
              </a:spcBef>
              <a:spcAft>
                <a:spcPts val="600"/>
              </a:spcAft>
              <a:buFont typeface="Arial" panose="020B0604020202020204" pitchFamily="34" charset="0"/>
              <a:buChar char="•"/>
            </a:pPr>
            <a:endParaRPr lang="en-US" sz="1200" dirty="0">
              <a:effectLst/>
              <a:latin typeface="Georgia" panose="02040502050405020303" pitchFamily="18" charset="0"/>
            </a:endParaRPr>
          </a:p>
          <a:p>
            <a:pPr marL="285750" indent="-285750">
              <a:spcBef>
                <a:spcPts val="600"/>
              </a:spcBef>
              <a:spcAft>
                <a:spcPts val="600"/>
              </a:spcAft>
              <a:buFont typeface="Arial" panose="020B0604020202020204" pitchFamily="34" charset="0"/>
              <a:buChar char="•"/>
            </a:pPr>
            <a:r>
              <a:rPr lang="en-GB" sz="1200" dirty="0">
                <a:latin typeface="Georgia" panose="02040502050405020303" pitchFamily="18" charset="0"/>
              </a:rPr>
              <a:t>Adaptation is a learning process in itself! W</a:t>
            </a:r>
            <a:r>
              <a:rPr lang="en-US" b="0" i="0" dirty="0" err="1">
                <a:solidFill>
                  <a:srgbClr val="4C515C"/>
                </a:solidFill>
                <a:effectLst/>
                <a:latin typeface="Ubuntu" panose="020B0504030602030204" pitchFamily="34" charset="0"/>
              </a:rPr>
              <a:t>ithout</a:t>
            </a:r>
            <a:r>
              <a:rPr lang="en-US" b="0" i="0" dirty="0">
                <a:solidFill>
                  <a:srgbClr val="4C515C"/>
                </a:solidFill>
                <a:effectLst/>
                <a:latin typeface="Ubuntu" panose="020B0504030602030204" pitchFamily="34" charset="0"/>
              </a:rPr>
              <a:t> learning, there is no adaptation  - and of course here we speak of learning as a result of M&amp;E processes – get to that later – but important to</a:t>
            </a:r>
          </a:p>
          <a:p>
            <a:pPr marL="628650" lvl="1" indent="-171450">
              <a:lnSpc>
                <a:spcPct val="107000"/>
              </a:lnSpc>
              <a:buFontTx/>
              <a:buChar char="-"/>
            </a:pPr>
            <a:r>
              <a:rPr lang="en-US" b="0" i="0" dirty="0">
                <a:solidFill>
                  <a:srgbClr val="4C515C"/>
                </a:solidFill>
                <a:effectLst/>
                <a:latin typeface="Ubuntu" panose="020B0504030602030204" pitchFamily="34" charset="0"/>
              </a:rPr>
              <a:t>Caveat that you can learn from other points than just M&amp;E data, activities and processes. </a:t>
            </a:r>
          </a:p>
          <a:p>
            <a:pPr marL="628650" marR="0" lvl="1" indent="-171450" algn="l" defTabSz="914400" rtl="0" eaLnBrk="1" fontAlgn="auto" latinLnBrk="0" hangingPunct="1">
              <a:lnSpc>
                <a:spcPct val="107000"/>
              </a:lnSpc>
              <a:spcBef>
                <a:spcPts val="0"/>
              </a:spcBef>
              <a:spcAft>
                <a:spcPts val="0"/>
              </a:spcAft>
              <a:buClrTx/>
              <a:buSzTx/>
              <a:buFontTx/>
              <a:buChar char="-"/>
              <a:tabLst/>
              <a:defRPr/>
            </a:pPr>
            <a:r>
              <a:rPr lang="en-CA" sz="1200" dirty="0">
                <a:effectLst/>
                <a:latin typeface="Arial" panose="020B0604020202020204" pitchFamily="34" charset="0"/>
                <a:ea typeface="Arial" panose="020B0604020202020204" pitchFamily="34" charset="0"/>
              </a:rPr>
              <a:t>Too often, learning is mentioned as an afterthought or not planned accordingly. This highly limits the influence of MEL processes to improve adaptation outcomes for the most vulnerable communities. </a:t>
            </a:r>
          </a:p>
          <a:p>
            <a:pPr marL="628650" lvl="1" indent="-171450">
              <a:lnSpc>
                <a:spcPct val="107000"/>
              </a:lnSpc>
              <a:buFontTx/>
              <a:buChar char="-"/>
            </a:pPr>
            <a:endParaRPr lang="en-US" b="0" i="0" dirty="0">
              <a:solidFill>
                <a:srgbClr val="4C515C"/>
              </a:solidFill>
              <a:effectLst/>
              <a:latin typeface="Ubuntu" panose="020B0504030602030204" pitchFamily="34" charset="0"/>
            </a:endParaRPr>
          </a:p>
          <a:p>
            <a:pPr marL="285750" indent="-285750">
              <a:spcBef>
                <a:spcPts val="600"/>
              </a:spcBef>
              <a:spcAft>
                <a:spcPts val="600"/>
              </a:spcAft>
              <a:buFont typeface="Arial" panose="020B0604020202020204" pitchFamily="34" charset="0"/>
              <a:buChar char="•"/>
            </a:pPr>
            <a:endParaRPr lang="en-GB" sz="1200" dirty="0">
              <a:latin typeface="Georgia" panose="02040502050405020303" pitchFamily="18" charset="0"/>
            </a:endParaRPr>
          </a:p>
          <a:p>
            <a:pPr marL="628650" lvl="1" indent="-171450">
              <a:lnSpc>
                <a:spcPct val="107000"/>
              </a:lnSpc>
              <a:buFontTx/>
              <a:buChar char="-"/>
            </a:pPr>
            <a:endParaRPr lang="en-US" b="0" i="0" dirty="0">
              <a:solidFill>
                <a:srgbClr val="4C515C"/>
              </a:solidFill>
              <a:effectLst/>
              <a:latin typeface="Ubuntu" panose="020B0504030602030204" pitchFamily="34" charset="0"/>
            </a:endParaRPr>
          </a:p>
          <a:p>
            <a:pPr marL="171450" lvl="0" indent="-171450">
              <a:lnSpc>
                <a:spcPct val="107000"/>
              </a:lnSpc>
              <a:buFontTx/>
              <a:buChar char="-"/>
            </a:pPr>
            <a:r>
              <a:rPr lang="en-US" b="0" i="0" dirty="0">
                <a:solidFill>
                  <a:srgbClr val="4C515C"/>
                </a:solidFill>
                <a:effectLst/>
                <a:latin typeface="Ubuntu" panose="020B0504030602030204" pitchFamily="34" charset="0"/>
              </a:rPr>
              <a:t>The success of adaptation action depends on their ability to create and share knowledge that supports learning across multiple actors, sectors, and scales of governance to accelerate the implementation of adaptation actions. This is critical as we face unpredictability in the magnitude and frequency of climate impacts and shocks in today’s world. </a:t>
            </a:r>
          </a:p>
          <a:p>
            <a:pPr marL="171450" marR="0" lvl="0" indent="-171450" algn="l" defTabSz="914400" rtl="0" eaLnBrk="1" fontAlgn="auto" latinLnBrk="0" hangingPunct="1">
              <a:lnSpc>
                <a:spcPct val="107000"/>
              </a:lnSpc>
              <a:spcBef>
                <a:spcPts val="0"/>
              </a:spcBef>
              <a:spcAft>
                <a:spcPts val="0"/>
              </a:spcAft>
              <a:buClrTx/>
              <a:buSzTx/>
              <a:buFontTx/>
              <a:buChar char="-"/>
              <a:tabLst/>
              <a:defRPr/>
            </a:pPr>
            <a:endParaRPr lang="en-CA" sz="1200" b="0" i="0" dirty="0">
              <a:solidFill>
                <a:srgbClr val="4C515C"/>
              </a:solidFill>
              <a:effectLst/>
              <a:latin typeface="Arial" panose="020B0604020202020204" pitchFamily="34" charset="0"/>
            </a:endParaRP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CA" sz="1200" b="0" i="0" dirty="0">
                <a:solidFill>
                  <a:srgbClr val="4C515C"/>
                </a:solidFill>
                <a:effectLst/>
                <a:latin typeface="Arial" panose="020B0604020202020204" pitchFamily="34" charset="0"/>
              </a:rPr>
              <a:t>So we want to emphasize the importance of L and new perspectives of thinking about MEL</a:t>
            </a:r>
            <a:endParaRPr lang="en-US" b="0" i="0" dirty="0">
              <a:solidFill>
                <a:srgbClr val="4C515C"/>
              </a:solidFill>
              <a:effectLst/>
              <a:latin typeface="Ubuntu" panose="020B0504030602030204" pitchFamily="34" charset="0"/>
            </a:endParaRPr>
          </a:p>
          <a:p>
            <a:pPr marL="0" lvl="0" indent="0">
              <a:lnSpc>
                <a:spcPct val="107000"/>
              </a:lnSpc>
              <a:buFontTx/>
              <a:buNone/>
            </a:pPr>
            <a:endParaRPr lang="en-US" b="0" i="0" dirty="0">
              <a:solidFill>
                <a:srgbClr val="4C515C"/>
              </a:solidFill>
              <a:effectLst/>
              <a:latin typeface="Ubuntu" panose="020B0504030602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705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GB" sz="1200" dirty="0">
                <a:latin typeface="Georgia" panose="02040502050405020303" pitchFamily="18" charset="0"/>
              </a:rPr>
              <a:t>Produced in collaboration with the Adaptation Committee – given the NAP guidelines and the development on the GGA, it’s important for us to be anchored in existing processes that countries are following (we’re also the NAP GN, so)</a:t>
            </a:r>
          </a:p>
          <a:p>
            <a:pPr marL="285750" indent="-285750">
              <a:spcBef>
                <a:spcPts val="600"/>
              </a:spcBef>
              <a:spcAft>
                <a:spcPts val="600"/>
              </a:spcAft>
              <a:buFont typeface="Arial" panose="020B0604020202020204" pitchFamily="34" charset="0"/>
              <a:buChar char="•"/>
            </a:pPr>
            <a:endParaRPr lang="en-GB" sz="1200" dirty="0">
              <a:latin typeface="Georgia" panose="02040502050405020303" pitchFamily="18" charset="0"/>
            </a:endParaRPr>
          </a:p>
          <a:p>
            <a:pPr marL="285750" indent="-285750">
              <a:spcBef>
                <a:spcPts val="600"/>
              </a:spcBef>
              <a:spcAft>
                <a:spcPts val="600"/>
              </a:spcAft>
              <a:buFont typeface="Arial" panose="020B0604020202020204" pitchFamily="34" charset="0"/>
              <a:buChar char="•"/>
            </a:pPr>
            <a:r>
              <a:rPr lang="en-GB" sz="1200" dirty="0">
                <a:latin typeface="Georgia" panose="02040502050405020303" pitchFamily="18" charset="0"/>
              </a:rPr>
              <a:t>Going to be an evolving piece of work – with revisions every 2-3 years – the toolkit, in its current draft is already 100 pages to cover main elements of MEL, but it’s also going to be updated based on the experience of countries and practitioners… Main audience are countries and NAP team, or national MEL stakeholders, but we recognise – CSOs, consultants, etc.</a:t>
            </a:r>
          </a:p>
          <a:p>
            <a:pPr marL="285750" indent="-285750">
              <a:spcBef>
                <a:spcPts val="600"/>
              </a:spcBef>
              <a:spcAft>
                <a:spcPts val="600"/>
              </a:spcAft>
              <a:buFont typeface="Arial" panose="020B0604020202020204" pitchFamily="34" charset="0"/>
              <a:buChar char="•"/>
            </a:pPr>
            <a:endParaRPr lang="en-GB" sz="1200" dirty="0">
              <a:latin typeface="Georgia" panose="02040502050405020303" pitchFamily="18" charset="0"/>
            </a:endParaRPr>
          </a:p>
          <a:p>
            <a:pPr marL="285750" indent="-285750">
              <a:spcBef>
                <a:spcPts val="600"/>
              </a:spcBef>
              <a:spcAft>
                <a:spcPts val="600"/>
              </a:spcAft>
              <a:buFont typeface="Arial" panose="020B0604020202020204" pitchFamily="34" charset="0"/>
              <a:buChar char="•"/>
            </a:pPr>
            <a:r>
              <a:rPr lang="en-GB" sz="1200" dirty="0">
                <a:latin typeface="Georgia" panose="02040502050405020303" pitchFamily="18" charset="0"/>
              </a:rPr>
              <a:t>Based on consultations with country partners and other stakeholders active in MEL for adaptation – this links with my last point that we are not reinventing the wheel – we are pulling several, many </a:t>
            </a:r>
            <a:r>
              <a:rPr lang="en-GB" sz="1200" dirty="0" err="1">
                <a:latin typeface="Georgia" panose="02040502050405020303" pitchFamily="18" charset="0"/>
              </a:rPr>
              <a:t>many</a:t>
            </a:r>
            <a:r>
              <a:rPr lang="en-GB" sz="1200" dirty="0">
                <a:latin typeface="Georgia" panose="02040502050405020303" pitchFamily="18" charset="0"/>
              </a:rPr>
              <a:t> sources of info together </a:t>
            </a:r>
            <a:r>
              <a:rPr lang="en-GB" sz="1200" dirty="0" err="1">
                <a:latin typeface="Georgia" panose="02040502050405020303" pitchFamily="18" charset="0"/>
              </a:rPr>
              <a:t>trto</a:t>
            </a:r>
            <a:r>
              <a:rPr lang="en-GB" sz="1200" dirty="0">
                <a:latin typeface="Georgia" panose="02040502050405020303" pitchFamily="18" charset="0"/>
              </a:rPr>
              <a:t> give a broad pictures- including links and resources: we want this publication to serve as a hub. So we’ve consulted with several other international and national organisations working on MEL of adaptation and sustainable development, on experts academics and of course with some of our great country partners. </a:t>
            </a:r>
          </a:p>
          <a:p>
            <a:pPr marL="285750" indent="-285750">
              <a:spcBef>
                <a:spcPts val="600"/>
              </a:spcBef>
              <a:spcAft>
                <a:spcPts val="600"/>
              </a:spcAft>
              <a:buFont typeface="Arial" panose="020B0604020202020204" pitchFamily="34" charset="0"/>
              <a:buChar char="•"/>
            </a:pPr>
            <a:endParaRPr lang="en-GB" sz="1200" dirty="0">
              <a:effectLst/>
              <a:latin typeface="Georgia" panose="02040502050405020303" pitchFamily="18" charset="0"/>
            </a:endParaRPr>
          </a:p>
          <a:p>
            <a:pPr marL="285750" indent="-285750">
              <a:spcBef>
                <a:spcPts val="600"/>
              </a:spcBef>
              <a:spcAft>
                <a:spcPts val="600"/>
              </a:spcAft>
              <a:buFont typeface="Arial" panose="020B0604020202020204" pitchFamily="34" charset="0"/>
              <a:buChar char="•"/>
            </a:pPr>
            <a:r>
              <a:rPr lang="en-GB" sz="1200" dirty="0">
                <a:effectLst/>
                <a:latin typeface="Georgia" panose="02040502050405020303" pitchFamily="18" charset="0"/>
              </a:rPr>
              <a:t>Not reinventing the MEL wheel: focused on theory and actions that are </a:t>
            </a:r>
            <a:r>
              <a:rPr lang="en-GB" sz="1200" b="1" dirty="0">
                <a:effectLst/>
                <a:latin typeface="Georgia" panose="02040502050405020303" pitchFamily="18" charset="0"/>
              </a:rPr>
              <a:t>crucial and feasible </a:t>
            </a:r>
            <a:r>
              <a:rPr lang="en-GB" sz="1200" dirty="0">
                <a:effectLst/>
                <a:latin typeface="Georgia" panose="02040502050405020303" pitchFamily="18" charset="0"/>
              </a:rPr>
              <a:t>for MEL of adaptation by country actors. </a:t>
            </a:r>
          </a:p>
          <a:p>
            <a:pPr marL="742950" lvl="1" indent="-285750">
              <a:spcBef>
                <a:spcPts val="600"/>
              </a:spcBef>
              <a:spcAft>
                <a:spcPts val="600"/>
              </a:spcAft>
              <a:buFont typeface="Arial" panose="020B0604020202020204" pitchFamily="34" charset="0"/>
              <a:buChar char="•"/>
            </a:pPr>
            <a:r>
              <a:rPr lang="en-GB" sz="1200" dirty="0">
                <a:effectLst/>
                <a:latin typeface="Georgia" panose="02040502050405020303" pitchFamily="18" charset="0"/>
              </a:rPr>
              <a:t>Meaning We also focus on what differentiate MEL for adaptation nationally – and on what is feasible </a:t>
            </a:r>
          </a:p>
          <a:p>
            <a:pPr marL="285750" indent="-285750">
              <a:spcBef>
                <a:spcPts val="600"/>
              </a:spcBef>
              <a:spcAft>
                <a:spcPts val="600"/>
              </a:spcAft>
              <a:buFont typeface="Arial" panose="020B0604020202020204" pitchFamily="34" charset="0"/>
              <a:buChar char="•"/>
            </a:pPr>
            <a:endParaRPr lang="en-GB" sz="1200" dirty="0">
              <a:effectLst/>
              <a:latin typeface="Georgia" panose="02040502050405020303" pitchFamily="18" charset="0"/>
            </a:endParaRPr>
          </a:p>
          <a:p>
            <a:pPr>
              <a:spcBef>
                <a:spcPts val="600"/>
              </a:spcBef>
              <a:spcAft>
                <a:spcPts val="600"/>
              </a:spcAft>
            </a:pPr>
            <a:r>
              <a:rPr lang="en-GB" sz="1200" dirty="0">
                <a:latin typeface="Georgia" panose="02040502050405020303" pitchFamily="18" charset="0"/>
              </a:rPr>
              <a:t>Based on the above, I want to share three elements that we are highlighting in the toolkit.</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15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9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683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486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4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turn to this new paper, I would like to take a step back and look at the AC’s history of work on the vital topic of monitoring and evaluation. </a:t>
            </a:r>
          </a:p>
          <a:p>
            <a:pPr marL="171450" indent="-171450">
              <a:buFont typeface="Arial" panose="020B0604020202020204" pitchFamily="34" charset="0"/>
              <a:buChar char="•"/>
            </a:pPr>
            <a:r>
              <a:rPr lang="en-US" dirty="0"/>
              <a:t>The Adaptation Committee has long prioritized work on monitoring and evaluation (M&amp;E). This topic featured in the first-ever workplan of the AC and has remained a continuous theme in its events and publications ever since. </a:t>
            </a:r>
          </a:p>
          <a:p>
            <a:pPr marL="171450" indent="-171450">
              <a:buFont typeface="Arial" panose="020B0604020202020204" pitchFamily="34" charset="0"/>
              <a:buChar char="•"/>
            </a:pPr>
            <a:r>
              <a:rPr lang="en-US" dirty="0"/>
              <a:t>Some highlights of this work include:</a:t>
            </a:r>
          </a:p>
          <a:p>
            <a:pPr marL="628650" lvl="1" indent="-171450">
              <a:buFont typeface="Arial" panose="020B0604020202020204" pitchFamily="34" charset="0"/>
              <a:buChar char="•"/>
            </a:pPr>
            <a:r>
              <a:rPr lang="en-US" dirty="0"/>
              <a:t>The AC held workshops on M&amp;E in Fiji in 2013, which addressed topics such as building a common understanding of adaptation success, and in Japan in 2018, focusing on national adaptation goals and indicators and their relationship with the SDGs and the Sendai Framework. </a:t>
            </a:r>
          </a:p>
          <a:p>
            <a:pPr marL="628650" lvl="1" indent="-171450">
              <a:buFont typeface="Arial" panose="020B0604020202020204" pitchFamily="34" charset="0"/>
              <a:buChar char="•"/>
            </a:pPr>
            <a:r>
              <a:rPr lang="en-US" dirty="0"/>
              <a:t>In 2021, we held our Adaptation Forum on the topic of Monitoring and evaluation systems at the national and subnational level, with a focus on measuring progress and impacts and communicating results. </a:t>
            </a:r>
          </a:p>
          <a:p>
            <a:pPr marL="628650" lvl="1" indent="-171450">
              <a:buFont typeface="Arial" panose="020B0604020202020204" pitchFamily="34" charset="0"/>
              <a:buChar char="•"/>
            </a:pPr>
            <a:r>
              <a:rPr lang="en-US" dirty="0"/>
              <a:t>Towards the end of 2021, we published a technical paper on </a:t>
            </a:r>
            <a:r>
              <a:rPr lang="en-US" i="1" dirty="0"/>
              <a:t>Approaches to reviewing the overall progress made in achieving the global goal on adaptation. </a:t>
            </a:r>
            <a:endParaRPr lang="en-US" dirty="0"/>
          </a:p>
          <a:p>
            <a:pPr marL="628650" lvl="1" indent="-171450">
              <a:buFont typeface="Arial" panose="020B0604020202020204" pitchFamily="34" charset="0"/>
              <a:buChar char="•"/>
            </a:pPr>
            <a:r>
              <a:rPr lang="en-US" dirty="0"/>
              <a:t>Last month, we published a reference paper on Methodologies for reviewing the adequacy and effectiveness of adaptation and support. Additionally, this year we also published our latest technical paper on M&amp;E at the national and subnational levels, which I will now present in detail.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2</a:t>
            </a:fld>
            <a:endParaRPr lang="en-US"/>
          </a:p>
        </p:txBody>
      </p:sp>
    </p:spTree>
    <p:extLst>
      <p:ext uri="{BB962C8B-B14F-4D97-AF65-F5344CB8AC3E}">
        <p14:creationId xmlns:p14="http://schemas.microsoft.com/office/powerpoint/2010/main" val="1689620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75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5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51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555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08B80-6AE6-3542-A45E-2E0E8B12F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86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29</a:t>
            </a:fld>
            <a:endParaRPr lang="en-US"/>
          </a:p>
        </p:txBody>
      </p:sp>
    </p:spTree>
    <p:extLst>
      <p:ext uri="{BB962C8B-B14F-4D97-AF65-F5344CB8AC3E}">
        <p14:creationId xmlns:p14="http://schemas.microsoft.com/office/powerpoint/2010/main" val="21535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paper begins with an overview of M&amp;E for adaptation. </a:t>
            </a:r>
          </a:p>
          <a:p>
            <a:pPr marL="171450" indent="-171450">
              <a:buFont typeface="Arial" panose="020B0604020202020204" pitchFamily="34" charset="0"/>
              <a:buChar char="•"/>
            </a:pPr>
            <a:r>
              <a:rPr lang="en-US" dirty="0"/>
              <a:t>The importance of M&amp;E for adaptation is clear; it is a core part of the adaptation cycle. It is also enshrined in Article 7.9 of the Paris Agreement, and highlighted by the IPCC as “a prerequisite for successful iterative risk management and achieving effective and just adaptation outcomes.”</a:t>
            </a:r>
          </a:p>
          <a:p>
            <a:pPr marL="171450" indent="-171450">
              <a:buFont typeface="Arial" panose="020B0604020202020204" pitchFamily="34" charset="0"/>
              <a:buChar char="•"/>
            </a:pPr>
            <a:r>
              <a:rPr lang="en-US" dirty="0"/>
              <a:t>Progress on M&amp;E continues, however, to be slow at both the national and subnational level. </a:t>
            </a:r>
          </a:p>
          <a:p>
            <a:pPr marL="171450" indent="-171450">
              <a:buFont typeface="Arial" panose="020B0604020202020204" pitchFamily="34" charset="0"/>
              <a:buChar char="•"/>
            </a:pPr>
            <a:r>
              <a:rPr lang="en-US" dirty="0"/>
              <a:t>This is, in part, due to a range of challenges that complicate adaptation M&amp;E. These challenges were discussed in depth in our paper on the global goal on adaptation</a:t>
            </a:r>
            <a:r>
              <a:rPr lang="en-US" i="0" dirty="0"/>
              <a:t>; they include, for example, methodological, empirical, and conceptual challenges, as well as capacity constraints and resource limitations. </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3</a:t>
            </a:fld>
            <a:endParaRPr lang="en-US"/>
          </a:p>
        </p:txBody>
      </p:sp>
    </p:spTree>
    <p:extLst>
      <p:ext uri="{BB962C8B-B14F-4D97-AF65-F5344CB8AC3E}">
        <p14:creationId xmlns:p14="http://schemas.microsoft.com/office/powerpoint/2010/main" val="273868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paper stresses that, while represented as the fourth step in the iterative adaptation process, adaptation monitoring and evaluation should be taken into consideration and facilitated at each and every step of this cycle. </a:t>
            </a:r>
          </a:p>
          <a:p>
            <a:pPr marL="171450" indent="-171450">
              <a:buFont typeface="Arial" panose="020B0604020202020204" pitchFamily="34" charset="0"/>
              <a:buChar char="•"/>
            </a:pPr>
            <a:r>
              <a:rPr lang="en-US" sz="1800" b="0" i="0" u="none" strike="noStrike" baseline="0" dirty="0">
                <a:solidFill>
                  <a:srgbClr val="000000"/>
                </a:solidFill>
                <a:latin typeface="CamingoDos Pro Regular"/>
              </a:rPr>
              <a:t>Assessing impacts, vulnerability, risks, and resilience, for example, can set the stage for M&amp;E by </a:t>
            </a:r>
            <a:r>
              <a:rPr lang="en-US" sz="1800" b="1" i="0" u="none" strike="noStrike" baseline="0" dirty="0">
                <a:solidFill>
                  <a:srgbClr val="5B92E5"/>
                </a:solidFill>
                <a:latin typeface="CamingoDos Pro Regular"/>
              </a:rPr>
              <a:t>establishing baselines against which to measure progress</a:t>
            </a:r>
            <a:r>
              <a:rPr lang="en-US" sz="1800" b="0" i="0" u="none" strike="noStrike" baseline="0" dirty="0">
                <a:solidFill>
                  <a:srgbClr val="000000"/>
                </a:solidFill>
                <a:latin typeface="CamingoDos Pro Regular"/>
              </a:rPr>
              <a:t>. </a:t>
            </a:r>
          </a:p>
          <a:p>
            <a:pPr marL="171450" indent="-171450">
              <a:buFont typeface="Arial" panose="020B0604020202020204" pitchFamily="34" charset="0"/>
              <a:buChar char="•"/>
            </a:pPr>
            <a:r>
              <a:rPr lang="en-US" sz="1800" b="0" i="0" u="none" strike="noStrike" baseline="0" dirty="0">
                <a:solidFill>
                  <a:srgbClr val="000000"/>
                </a:solidFill>
                <a:latin typeface="CamingoDos Pro Regular"/>
              </a:rPr>
              <a:t>There are several relevant considerations at the adaptation planning stage, including that it provides the opportunity to </a:t>
            </a:r>
            <a:r>
              <a:rPr lang="en-US" sz="1800" b="1" i="0" u="none" strike="noStrike" baseline="0" dirty="0">
                <a:solidFill>
                  <a:srgbClr val="000000"/>
                </a:solidFill>
                <a:latin typeface="CamingoDos Pro Regular"/>
              </a:rPr>
              <a:t>envision and initiate an M&amp;E system</a:t>
            </a:r>
            <a:r>
              <a:rPr lang="en-US" sz="1800" b="0" i="0" u="none" strike="noStrike" baseline="0" dirty="0">
                <a:solidFill>
                  <a:srgbClr val="000000"/>
                </a:solidFill>
                <a:latin typeface="CamingoDos Pro Regular"/>
              </a:rPr>
              <a:t> suitable for the set of actions included in the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000000"/>
                </a:solidFill>
                <a:latin typeface="CamingoDos Pro Regular"/>
              </a:rPr>
              <a:t>Finally, </a:t>
            </a:r>
            <a:r>
              <a:rPr lang="en-US" sz="1800" b="1" i="0" u="none" strike="noStrike" baseline="0" dirty="0">
                <a:solidFill>
                  <a:srgbClr val="000000"/>
                </a:solidFill>
                <a:latin typeface="CamingoDos Pro Regular"/>
              </a:rPr>
              <a:t>implementation should signal the beginning of the monitoring half of the M&amp;E equation</a:t>
            </a:r>
            <a:r>
              <a:rPr lang="en-US" sz="1800" b="0" i="0" u="none" strike="noStrike" baseline="0" dirty="0">
                <a:solidFill>
                  <a:srgbClr val="000000"/>
                </a:solidFill>
                <a:latin typeface="CamingoDos Pro Regular"/>
              </a:rPr>
              <a:t>. It is also important that data and lessons learned needed to enable evaluation are diligently collected and compiled throughout the implementation stage </a:t>
            </a:r>
            <a:endParaRPr lang="en-US" sz="1800" dirty="0"/>
          </a:p>
          <a:p>
            <a:pPr marL="171450" indent="-171450">
              <a:buFont typeface="Arial" panose="020B0604020202020204" pitchFamily="34" charset="0"/>
              <a:buChar char="•"/>
            </a:pPr>
            <a:endParaRPr lang="en-US" sz="1800" b="0" i="0" u="none" strike="noStrike" baseline="0" dirty="0">
              <a:solidFill>
                <a:srgbClr val="000000"/>
              </a:solidFill>
              <a:latin typeface="CamingoDos Pro Regular"/>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4</a:t>
            </a:fld>
            <a:endParaRPr lang="en-US"/>
          </a:p>
        </p:txBody>
      </p:sp>
    </p:spTree>
    <p:extLst>
      <p:ext uri="{BB962C8B-B14F-4D97-AF65-F5344CB8AC3E}">
        <p14:creationId xmlns:p14="http://schemas.microsoft.com/office/powerpoint/2010/main" val="320619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paper is centered around a set of ten case studies, five of which are at the national level and five at the sub-national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 case studies have been chosen with the aim of ensuring a regional balance and showcase a variety of experiences, in order to gain some insights into the global state of adaptation M&amp;E. </a:t>
            </a:r>
            <a:r>
              <a:rPr lang="en-US" dirty="0"/>
              <a:t>These case studies help to demonstrate examples of how the different challenges identified manifest and are being overcome by governments in different jurisdictions.</a:t>
            </a:r>
            <a:endParaRPr lang="en-US" dirty="0">
              <a:cs typeface="Calibri"/>
            </a:endParaRPr>
          </a:p>
          <a:p>
            <a:pPr marL="171450" indent="-171450">
              <a:buFont typeface="Arial" panose="020B0604020202020204" pitchFamily="34" charset="0"/>
              <a:buChar char="•"/>
            </a:pPr>
            <a:r>
              <a:rPr lang="en-US" dirty="0">
                <a:cs typeface="Calibri"/>
              </a:rPr>
              <a:t>At the national level, the case studies that feature in the paper include Burkina Faso, Finland, Panama, Tonga, and Vietnam. </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14D20544-DCEB-4353-9B4D-7F46C844B23B}" type="slidenum">
              <a:rPr lang="en-US" smtClean="0"/>
              <a:t>5</a:t>
            </a:fld>
            <a:endParaRPr lang="en-US"/>
          </a:p>
        </p:txBody>
      </p:sp>
    </p:spTree>
    <p:extLst>
      <p:ext uri="{BB962C8B-B14F-4D97-AF65-F5344CB8AC3E}">
        <p14:creationId xmlns:p14="http://schemas.microsoft.com/office/powerpoint/2010/main" val="426563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t>
            </a:r>
            <a:r>
              <a:rPr lang="en-US" b="1" dirty="0">
                <a:solidFill>
                  <a:srgbClr val="5B92E5"/>
                </a:solidFill>
              </a:rPr>
              <a:t>challenges </a:t>
            </a:r>
            <a:r>
              <a:rPr lang="en-US" b="0" dirty="0">
                <a:solidFill>
                  <a:srgbClr val="5B92E5"/>
                </a:solidFill>
              </a:rPr>
              <a:t>include</a:t>
            </a:r>
            <a:r>
              <a:rPr lang="en-US" dirty="0"/>
              <a:t>:</a:t>
            </a:r>
          </a:p>
          <a:p>
            <a:pPr marL="628650" lvl="1" indent="-171450">
              <a:buFont typeface="Arial" panose="020B0604020202020204" pitchFamily="34" charset="0"/>
              <a:buChar char="•"/>
            </a:pPr>
            <a:r>
              <a:rPr lang="en-US" dirty="0"/>
              <a:t>Weak data management and difficulty with institutional coordination </a:t>
            </a:r>
          </a:p>
          <a:p>
            <a:pPr marL="628650" lvl="1" indent="-171450">
              <a:buFont typeface="Arial" panose="020B0604020202020204" pitchFamily="34" charset="0"/>
              <a:buChar char="•"/>
            </a:pPr>
            <a:r>
              <a:rPr lang="en-US" dirty="0"/>
              <a:t>Inadequate financial, capacity-building, and technology transfer support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Systems that are designed or envisioned in adaptation plans and policies prove too difficult to implement in practice</a:t>
            </a:r>
          </a:p>
          <a:p>
            <a:pPr marL="457200" lvl="1" indent="0">
              <a:buNone/>
            </a:pPr>
            <a:endParaRPr lang="en-US" dirty="0"/>
          </a:p>
          <a:p>
            <a:pPr marL="171450" indent="-171450">
              <a:buFont typeface="Arial" panose="020B0604020202020204" pitchFamily="34" charset="0"/>
              <a:buChar char="•"/>
            </a:pPr>
            <a:r>
              <a:rPr lang="en-US" dirty="0"/>
              <a:t>Examples of </a:t>
            </a:r>
            <a:r>
              <a:rPr lang="en-US" b="1" dirty="0">
                <a:solidFill>
                  <a:srgbClr val="5B92E5"/>
                </a:solidFill>
              </a:rPr>
              <a:t>opportunities</a:t>
            </a:r>
            <a:r>
              <a:rPr lang="en-US" dirty="0"/>
              <a:t> and </a:t>
            </a:r>
            <a:r>
              <a:rPr lang="en-US" b="1" dirty="0">
                <a:solidFill>
                  <a:srgbClr val="5B92E5"/>
                </a:solidFill>
              </a:rPr>
              <a:t>trends </a:t>
            </a:r>
            <a:r>
              <a:rPr lang="en-US" b="0" dirty="0">
                <a:solidFill>
                  <a:srgbClr val="5B92E5"/>
                </a:solidFill>
              </a:rPr>
              <a:t>include</a:t>
            </a:r>
            <a:r>
              <a:rPr lang="en-US" dirty="0"/>
              <a:t>: </a:t>
            </a:r>
          </a:p>
          <a:p>
            <a:pPr marL="628650" lvl="1" indent="-171450">
              <a:buFont typeface="Arial" panose="020B0604020202020204" pitchFamily="34" charset="0"/>
              <a:buChar char="•"/>
            </a:pPr>
            <a:r>
              <a:rPr lang="en-US" dirty="0"/>
              <a:t>Support for developing countries through different funds and initiatives is often instrumental in making progress on M&amp;E. </a:t>
            </a:r>
          </a:p>
          <a:p>
            <a:pPr marL="628650" lvl="1" indent="-171450">
              <a:buFont typeface="Arial" panose="020B0604020202020204" pitchFamily="34" charset="0"/>
              <a:buChar char="•"/>
            </a:pPr>
            <a:r>
              <a:rPr lang="en-US" dirty="0"/>
              <a:t>Alignment with international commitments and reporting systems, including the enhanced transparency framework, is a key opportunity for countries currently developing or updating their M&amp;E systems. </a:t>
            </a:r>
            <a:r>
              <a:rPr lang="en-CA" sz="1200" kern="1200" dirty="0">
                <a:solidFill>
                  <a:schemeClr val="tx1"/>
                </a:solidFill>
                <a:effectLst/>
                <a:latin typeface="+mn-lt"/>
                <a:ea typeface="+mn-ea"/>
                <a:cs typeface="+mn-cs"/>
              </a:rPr>
              <a:t>In doing so, countries can both generate information that can be used domestically to enhance adaptation, but also feed into the national documents and reports that they produce for the UNFCCC and other associated frameworks.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Various countries are initiating M&amp;E as soon as possible rather than trying to build perfect or robust systems from the start. Examples include selecting indicators based on existing data and methodologies; undertaking evaluations with simplified methodologies; and moving ahead with evaluations in the absence of complete indicator data. This is consistent with the idea of M&amp;E is an iterative process that can become increasingly sophisticated over time, and it reflects the urgency of undertaking adaptation M&amp;E. </a:t>
            </a:r>
            <a:endParaRPr lang="en-CA"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Finally, there are options for engaging various stakeholders throughout the entire M&amp;E process, from development to application. This helps to ensure the feasibility of proposed indicators or mechanisms, as well as the comprehensiveness and accuracy of captured information.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6</a:t>
            </a:fld>
            <a:endParaRPr lang="en-US"/>
          </a:p>
        </p:txBody>
      </p:sp>
    </p:spTree>
    <p:extLst>
      <p:ext uri="{BB962C8B-B14F-4D97-AF65-F5344CB8AC3E}">
        <p14:creationId xmlns:p14="http://schemas.microsoft.com/office/powerpoint/2010/main" val="277194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At the sub-national level, the paper looks at both cities and provinces, once again maintaining a regional balance.</a:t>
            </a:r>
            <a:endParaRPr lang="en-US" dirty="0"/>
          </a:p>
          <a:p>
            <a:pPr marL="171450" indent="-171450">
              <a:buFont typeface="Arial"/>
              <a:buChar char="•"/>
            </a:pPr>
            <a:r>
              <a:rPr lang="en-US" dirty="0">
                <a:cs typeface="Calibri"/>
              </a:rPr>
              <a:t>The case studies that are included in the paper include Barcelona, British Columbia, Buenos Aires, Lagos, and Mumbai.  </a:t>
            </a:r>
            <a:endParaRPr lang="en-US" dirty="0"/>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14D20544-DCEB-4353-9B4D-7F46C844B23B}" type="slidenum">
              <a:rPr lang="en-US" smtClean="0"/>
              <a:t>7</a:t>
            </a:fld>
            <a:endParaRPr lang="en-US"/>
          </a:p>
        </p:txBody>
      </p:sp>
    </p:spTree>
    <p:extLst>
      <p:ext uri="{BB962C8B-B14F-4D97-AF65-F5344CB8AC3E}">
        <p14:creationId xmlns:p14="http://schemas.microsoft.com/office/powerpoint/2010/main" val="360929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The case studies chosen at the sub-national level have likewise generated valuable insights. </a:t>
            </a:r>
          </a:p>
          <a:p>
            <a:pPr marL="285750" indent="-285750">
              <a:buFont typeface="Arial"/>
              <a:buChar char="•"/>
            </a:pPr>
            <a:r>
              <a:rPr lang="en-US" dirty="0">
                <a:cs typeface="Calibri"/>
              </a:rPr>
              <a:t>Examples of </a:t>
            </a:r>
            <a:r>
              <a:rPr lang="en-US" b="1" dirty="0">
                <a:cs typeface="Calibri"/>
              </a:rPr>
              <a:t>challenges</a:t>
            </a:r>
            <a:r>
              <a:rPr lang="en-US" dirty="0">
                <a:cs typeface="Calibri"/>
              </a:rPr>
              <a:t> include:</a:t>
            </a:r>
          </a:p>
          <a:p>
            <a:pPr marL="742950" lvl="1" indent="-285750">
              <a:buFont typeface="Arial"/>
              <a:buChar char="•"/>
            </a:pPr>
            <a:r>
              <a:rPr lang="en-US" dirty="0">
                <a:cs typeface="Calibri"/>
              </a:rPr>
              <a:t>The need for dedicated institutional structures for M&amp;E at the sub-national level. Such structures help ensure that the responsibility of M&amp;E is not simply absorbed into the responsibilities of existing staff and institutions, and that comprehensive monitoring, reporting and evaluation is routinely carried out. </a:t>
            </a:r>
          </a:p>
          <a:p>
            <a:pPr marL="742950" lvl="1" indent="-285750">
              <a:buFont typeface="Arial"/>
              <a:buChar char="•"/>
            </a:pPr>
            <a:r>
              <a:rPr lang="en-US" dirty="0">
                <a:cs typeface="Calibri"/>
              </a:rPr>
              <a:t>There is often a lack of awareness of the importance of M&amp;E and slow uptake of adaptation M&amp;E frameworks at the local level. This, in turn, constrains the potential for climate resilient development pathways. </a:t>
            </a:r>
          </a:p>
          <a:p>
            <a:pPr marL="742950" lvl="1" indent="-285750">
              <a:buFont typeface="Arial"/>
              <a:buChar char="•"/>
            </a:pPr>
            <a:r>
              <a:rPr lang="en-US" dirty="0">
                <a:cs typeface="Calibri"/>
              </a:rPr>
              <a:t>As with M&amp;E and adaptation more broadly, inadequate financial resources can pose a challenge.  </a:t>
            </a:r>
          </a:p>
          <a:p>
            <a:pPr lvl="1"/>
            <a:endParaRPr lang="en-US" dirty="0">
              <a:cs typeface="Calibri"/>
            </a:endParaRPr>
          </a:p>
          <a:p>
            <a:pPr marL="171450" indent="-171450">
              <a:buFont typeface="Arial"/>
              <a:buChar char="•"/>
            </a:pPr>
            <a:r>
              <a:rPr lang="en-US" dirty="0">
                <a:cs typeface="Calibri"/>
              </a:rPr>
              <a:t>Examples of </a:t>
            </a:r>
            <a:r>
              <a:rPr lang="en-US" b="1" dirty="0">
                <a:cs typeface="Calibri"/>
              </a:rPr>
              <a:t>opportunities and trends </a:t>
            </a:r>
            <a:r>
              <a:rPr lang="en-US" b="0" dirty="0">
                <a:cs typeface="Calibri"/>
              </a:rPr>
              <a:t>include</a:t>
            </a:r>
            <a:r>
              <a:rPr lang="en-US" dirty="0">
                <a:cs typeface="Calibri"/>
              </a:rPr>
              <a:t>:</a:t>
            </a:r>
          </a:p>
          <a:p>
            <a:pPr marL="628650" lvl="1" indent="-171450">
              <a:buFont typeface="Arial"/>
              <a:buChar char="•"/>
            </a:pPr>
            <a:r>
              <a:rPr lang="en-US" dirty="0">
                <a:cs typeface="Calibri"/>
              </a:rPr>
              <a:t>There is potential for complementarities between M&amp;E at the sub-national and national levels. Sub-national governments can often use and learn from existing national M&amp;E systems. Likewise, piloting M&amp;E systems at the sub-national level is helpful for national governments, who can use these as tests to then scale up to the national level. </a:t>
            </a:r>
          </a:p>
          <a:p>
            <a:pPr marL="628650" lvl="1" indent="-171450">
              <a:buFont typeface="Arial"/>
              <a:buChar char="•"/>
            </a:pPr>
            <a:r>
              <a:rPr lang="en-US" dirty="0">
                <a:cs typeface="Calibri"/>
              </a:rPr>
              <a:t>Sectoral, non-climate specific indicators and systems can guide sub-national efforts. Using "pre-tested and accepted" sectoral indicators can make M&amp;E at the sub-national level easier and help to avoid duplication. </a:t>
            </a:r>
          </a:p>
          <a:p>
            <a:pPr marL="628650" lvl="1" indent="-171450">
              <a:buFont typeface="Arial"/>
              <a:buChar char="•"/>
            </a:pPr>
            <a:r>
              <a:rPr lang="en-US" dirty="0">
                <a:cs typeface="Calibri"/>
              </a:rPr>
              <a:t>Inclusion of an active learning system can help generate a constant feedback loop of lessons learned. It is essential that M&amp;E is an iterative process which continues to integrate lessons learned back into the system. Actively including such a function within the M&amp;E system can therefore help ensure both thorough evaluation and constant improvement. </a:t>
            </a:r>
          </a:p>
          <a:p>
            <a:pPr marL="457200" lvl="1"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14D20544-DCEB-4353-9B4D-7F46C844B23B}" type="slidenum">
              <a:rPr lang="en-US" smtClean="0"/>
              <a:t>8</a:t>
            </a:fld>
            <a:endParaRPr lang="en-US"/>
          </a:p>
        </p:txBody>
      </p:sp>
    </p:spTree>
    <p:extLst>
      <p:ext uri="{BB962C8B-B14F-4D97-AF65-F5344CB8AC3E}">
        <p14:creationId xmlns:p14="http://schemas.microsoft.com/office/powerpoint/2010/main" val="134900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Based on the analysis, the paper distills various observations and insights. </a:t>
            </a:r>
          </a:p>
          <a:p>
            <a:pPr marL="171450" indent="-171450">
              <a:buFont typeface="Arial" panose="020B0604020202020204" pitchFamily="34" charset="0"/>
              <a:buChar char="•"/>
            </a:pPr>
            <a:r>
              <a:rPr lang="en-US" dirty="0"/>
              <a:t>First, both the case studies and the existing literature demonstrate that indicators are commonly developed as central components of M&amp;E systems at the national and sub-national level. </a:t>
            </a:r>
          </a:p>
          <a:p>
            <a:pPr marL="628650" lvl="1" indent="-171450">
              <a:buFont typeface="Arial" panose="020B0604020202020204" pitchFamily="34" charset="0"/>
              <a:buChar char="•"/>
            </a:pPr>
            <a:r>
              <a:rPr lang="en-US" dirty="0"/>
              <a:t>While the appeal and advantages of indicators are clear – for example, </a:t>
            </a:r>
            <a:r>
              <a:rPr lang="en-CA" sz="1200" kern="1200" dirty="0">
                <a:solidFill>
                  <a:schemeClr val="tx1"/>
                </a:solidFill>
                <a:effectLst/>
                <a:latin typeface="+mn-lt"/>
                <a:ea typeface="+mn-ea"/>
                <a:cs typeface="+mn-cs"/>
              </a:rPr>
              <a:t>they enable measurement of variables relevant to adaptation and facilitate the tracking of progress over time – it is important to carefully consider the role and selection of indicators.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Expectations surrounding what indicators can and cannot do are not always realistic; and they have limitations in terms of facilitating decision-making in the face of competing interests or revealing how and why a given change has taken place. </a:t>
            </a:r>
          </a:p>
          <a:p>
            <a:pPr marL="171450" indent="-171450">
              <a:buFont typeface="Arial" panose="020B0604020202020204" pitchFamily="34" charset="0"/>
              <a:buChar char="•"/>
            </a:pPr>
            <a:r>
              <a:rPr lang="en-US" dirty="0"/>
              <a:t>Second, there is </a:t>
            </a:r>
            <a:r>
              <a:rPr lang="en-CA" sz="1200" kern="1200" dirty="0">
                <a:solidFill>
                  <a:schemeClr val="tx1"/>
                </a:solidFill>
                <a:effectLst/>
                <a:latin typeface="+mn-lt"/>
                <a:ea typeface="+mn-ea"/>
                <a:cs typeface="+mn-cs"/>
              </a:rPr>
              <a:t>a tension in the M&amp;E of adaptation between establishing a process that results in the best possible understanding of adaptation progress and one that is feasible in the near-term.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 common pattern is governments elaborating ambitious M&amp;E plans, then implementing more limited approaches due to capacity, resource, or methodological or other constraints.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Often, these more limited approaches are focused more on assessing the process of adaptation rather than its outcomes. </a:t>
            </a:r>
          </a:p>
          <a:p>
            <a:pPr marL="171450" lvl="0" indent="-171450">
              <a:buFont typeface="Arial" panose="020B0604020202020204" pitchFamily="34" charset="0"/>
              <a:buChar char="•"/>
            </a:pPr>
            <a:r>
              <a:rPr lang="en-CA" kern="1200" dirty="0">
                <a:solidFill>
                  <a:schemeClr val="tx1"/>
                </a:solidFill>
                <a:effectLst/>
                <a:latin typeface="+mn-lt"/>
                <a:ea typeface="+mn-ea"/>
                <a:cs typeface="+mn-cs"/>
              </a:rPr>
              <a:t>Finally, while governments may choose more pragmatic approaches in the near-term, there are also various opportunities to work towards more innovative and ambitious systems over time. </a:t>
            </a:r>
          </a:p>
          <a:p>
            <a:pPr marL="628650" lvl="1" indent="-171450">
              <a:buFont typeface="Arial" panose="020B0604020202020204" pitchFamily="34" charset="0"/>
              <a:buChar char="•"/>
            </a:pPr>
            <a:r>
              <a:rPr lang="en-CA" kern="1200" dirty="0">
                <a:solidFill>
                  <a:schemeClr val="tx1"/>
                </a:solidFill>
                <a:effectLst/>
                <a:latin typeface="+mn-lt"/>
                <a:ea typeface="+mn-ea"/>
                <a:cs typeface="+mn-cs"/>
              </a:rPr>
              <a:t>This may include, for example, promoting a systems innovation approach to adaptation and its M&amp;E, or field testing new and riskier approaches to M&amp;E. </a:t>
            </a:r>
          </a:p>
        </p:txBody>
      </p:sp>
      <p:sp>
        <p:nvSpPr>
          <p:cNvPr id="4" name="Slide Number Placeholder 3"/>
          <p:cNvSpPr>
            <a:spLocks noGrp="1"/>
          </p:cNvSpPr>
          <p:nvPr>
            <p:ph type="sldNum" sz="quarter" idx="5"/>
          </p:nvPr>
        </p:nvSpPr>
        <p:spPr/>
        <p:txBody>
          <a:bodyPr/>
          <a:lstStyle/>
          <a:p>
            <a:fld id="{14D20544-DCEB-4353-9B4D-7F46C844B23B}" type="slidenum">
              <a:rPr lang="en-US" smtClean="0"/>
              <a:t>9</a:t>
            </a:fld>
            <a:endParaRPr lang="en-US"/>
          </a:p>
        </p:txBody>
      </p:sp>
    </p:spTree>
    <p:extLst>
      <p:ext uri="{BB962C8B-B14F-4D97-AF65-F5344CB8AC3E}">
        <p14:creationId xmlns:p14="http://schemas.microsoft.com/office/powerpoint/2010/main" val="891646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B6EBFFB-69D3-79EC-0B59-93FEDD45458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FEB99D3-F053-2822-150C-EB2D2D778130}"/>
              </a:ext>
            </a:extLst>
          </p:cNvPr>
          <p:cNvGrpSpPr/>
          <p:nvPr userDrawn="1"/>
        </p:nvGrpSpPr>
        <p:grpSpPr>
          <a:xfrm>
            <a:off x="7746735" y="0"/>
            <a:ext cx="4445265" cy="2987040"/>
            <a:chOff x="7746735" y="0"/>
            <a:chExt cx="4445265" cy="2987040"/>
          </a:xfrm>
          <a:solidFill>
            <a:schemeClr val="accent1">
              <a:lumMod val="20000"/>
              <a:lumOff val="80000"/>
            </a:schemeClr>
          </a:solidFill>
        </p:grpSpPr>
        <p:sp>
          <p:nvSpPr>
            <p:cNvPr id="22" name="Rectangle: Single Corner Rounded 21">
              <a:extLst>
                <a:ext uri="{FF2B5EF4-FFF2-40B4-BE49-F238E27FC236}">
                  <a16:creationId xmlns:a16="http://schemas.microsoft.com/office/drawing/2014/main" id="{ABD511D1-3781-E3E1-7430-378F18819370}"/>
                </a:ext>
              </a:extLst>
            </p:cNvPr>
            <p:cNvSpPr/>
            <p:nvPr userDrawn="1"/>
          </p:nvSpPr>
          <p:spPr>
            <a:xfrm flipH="1" flipV="1">
              <a:off x="8565266" y="0"/>
              <a:ext cx="3626734" cy="2164080"/>
            </a:xfrm>
            <a:prstGeom prst="round1Rect">
              <a:avLst>
                <a:gd name="adj" fmla="val 286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0625B5-65D5-219A-47E9-7BF52921DAD7}"/>
                </a:ext>
              </a:extLst>
            </p:cNvPr>
            <p:cNvSpPr/>
            <p:nvPr userDrawn="1"/>
          </p:nvSpPr>
          <p:spPr>
            <a:xfrm flipV="1">
              <a:off x="11373471" y="2164080"/>
              <a:ext cx="818529" cy="82296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Freeform: Shape 24">
              <a:extLst>
                <a:ext uri="{FF2B5EF4-FFF2-40B4-BE49-F238E27FC236}">
                  <a16:creationId xmlns:a16="http://schemas.microsoft.com/office/drawing/2014/main" id="{C1B256BF-B20B-D33C-1AE8-62FAAD381D90}"/>
                </a:ext>
              </a:extLst>
            </p:cNvPr>
            <p:cNvSpPr/>
            <p:nvPr userDrawn="1"/>
          </p:nvSpPr>
          <p:spPr>
            <a:xfrm flipV="1">
              <a:off x="7746735" y="0"/>
              <a:ext cx="818529" cy="82296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8" name="Group 17">
            <a:extLst>
              <a:ext uri="{FF2B5EF4-FFF2-40B4-BE49-F238E27FC236}">
                <a16:creationId xmlns:a16="http://schemas.microsoft.com/office/drawing/2014/main" id="{BFAAF3FF-891F-28B5-63AC-06B6C007CBF0}"/>
              </a:ext>
            </a:extLst>
          </p:cNvPr>
          <p:cNvGrpSpPr/>
          <p:nvPr userDrawn="1"/>
        </p:nvGrpSpPr>
        <p:grpSpPr>
          <a:xfrm>
            <a:off x="0" y="2987040"/>
            <a:ext cx="12192000" cy="3870961"/>
            <a:chOff x="0" y="2987040"/>
            <a:chExt cx="12192000" cy="3870961"/>
          </a:xfrm>
          <a:gradFill>
            <a:gsLst>
              <a:gs pos="100000">
                <a:srgbClr val="009EDB"/>
              </a:gs>
              <a:gs pos="0">
                <a:schemeClr val="accent1"/>
              </a:gs>
            </a:gsLst>
            <a:lin ang="0" scaled="1"/>
          </a:gradFill>
        </p:grpSpPr>
        <p:grpSp>
          <p:nvGrpSpPr>
            <p:cNvPr id="14" name="Group 13">
              <a:extLst>
                <a:ext uri="{FF2B5EF4-FFF2-40B4-BE49-F238E27FC236}">
                  <a16:creationId xmlns:a16="http://schemas.microsoft.com/office/drawing/2014/main" id="{417452B8-78CF-199B-CD31-CF5755BBB6C5}"/>
                </a:ext>
              </a:extLst>
            </p:cNvPr>
            <p:cNvGrpSpPr/>
            <p:nvPr userDrawn="1"/>
          </p:nvGrpSpPr>
          <p:grpSpPr>
            <a:xfrm>
              <a:off x="0" y="2987040"/>
              <a:ext cx="12192000" cy="3870961"/>
              <a:chOff x="0" y="1935480"/>
              <a:chExt cx="12192000" cy="4922521"/>
            </a:xfrm>
            <a:grpFill/>
          </p:grpSpPr>
          <p:sp>
            <p:nvSpPr>
              <p:cNvPr id="12" name="Rectangle: Single Corner Rounded 11">
                <a:extLst>
                  <a:ext uri="{FF2B5EF4-FFF2-40B4-BE49-F238E27FC236}">
                    <a16:creationId xmlns:a16="http://schemas.microsoft.com/office/drawing/2014/main" id="{57CD8072-138F-4FF1-FAED-3BFB338D72CB}"/>
                  </a:ext>
                </a:extLst>
              </p:cNvPr>
              <p:cNvSpPr/>
              <p:nvPr userDrawn="1"/>
            </p:nvSpPr>
            <p:spPr>
              <a:xfrm>
                <a:off x="0" y="1935480"/>
                <a:ext cx="8565266" cy="4922520"/>
              </a:xfrm>
              <a:prstGeom prst="round1Rect">
                <a:avLst>
                  <a:gd name="adj" fmla="val 192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E8DE5DD5-1810-FE31-6F13-D40FE43DCAEE}"/>
                  </a:ext>
                </a:extLst>
              </p:cNvPr>
              <p:cNvSpPr/>
              <p:nvPr userDrawn="1"/>
            </p:nvSpPr>
            <p:spPr>
              <a:xfrm flipH="1">
                <a:off x="0" y="5471161"/>
                <a:ext cx="12192000" cy="138684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Shape 16">
              <a:extLst>
                <a:ext uri="{FF2B5EF4-FFF2-40B4-BE49-F238E27FC236}">
                  <a16:creationId xmlns:a16="http://schemas.microsoft.com/office/drawing/2014/main" id="{DDBDD58E-86E5-3372-8FAA-558622ED85B3}"/>
                </a:ext>
              </a:extLst>
            </p:cNvPr>
            <p:cNvSpPr/>
            <p:nvPr userDrawn="1"/>
          </p:nvSpPr>
          <p:spPr>
            <a:xfrm flipH="1">
              <a:off x="8565264" y="4693920"/>
              <a:ext cx="1073181" cy="1078991"/>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2" name="Title 1">
            <a:extLst>
              <a:ext uri="{FF2B5EF4-FFF2-40B4-BE49-F238E27FC236}">
                <a16:creationId xmlns:a16="http://schemas.microsoft.com/office/drawing/2014/main" id="{CBF42D73-3955-C5C2-9B74-5FBE3EBEB3E2}"/>
              </a:ext>
            </a:extLst>
          </p:cNvPr>
          <p:cNvSpPr>
            <a:spLocks noGrp="1"/>
          </p:cNvSpPr>
          <p:nvPr>
            <p:ph type="ctrTitle" hasCustomPrompt="1"/>
          </p:nvPr>
        </p:nvSpPr>
        <p:spPr>
          <a:xfrm>
            <a:off x="515016" y="1034761"/>
            <a:ext cx="7516464" cy="664797"/>
          </a:xfrm>
          <a:prstGeom prst="rect">
            <a:avLst/>
          </a:prstGeom>
        </p:spPr>
        <p:txBody>
          <a:bodyPr wrap="square" lIns="0" tIns="0" rIns="0" bIns="0" anchor="t">
            <a:spAutoFit/>
          </a:bodyPr>
          <a:lstStyle>
            <a:lvl1pPr algn="l">
              <a:defRPr sz="4800">
                <a:solidFill>
                  <a:schemeClr val="tx2"/>
                </a:solidFill>
              </a:defRPr>
            </a:lvl1pPr>
          </a:lstStyle>
          <a:p>
            <a:r>
              <a:rPr lang="en-US"/>
              <a:t>INSERT TITLE </a:t>
            </a:r>
          </a:p>
        </p:txBody>
      </p:sp>
      <p:sp>
        <p:nvSpPr>
          <p:cNvPr id="3" name="Subtitle 2">
            <a:extLst>
              <a:ext uri="{FF2B5EF4-FFF2-40B4-BE49-F238E27FC236}">
                <a16:creationId xmlns:a16="http://schemas.microsoft.com/office/drawing/2014/main" id="{DD01E59E-F785-B9A1-335B-090C86F33376}"/>
              </a:ext>
            </a:extLst>
          </p:cNvPr>
          <p:cNvSpPr>
            <a:spLocks noGrp="1"/>
          </p:cNvSpPr>
          <p:nvPr>
            <p:ph type="subTitle" idx="1" hasCustomPrompt="1"/>
          </p:nvPr>
        </p:nvSpPr>
        <p:spPr>
          <a:xfrm>
            <a:off x="515016" y="3379517"/>
            <a:ext cx="7516464" cy="498598"/>
          </a:xfrm>
          <a:prstGeom prst="rect">
            <a:avLst/>
          </a:prstGeom>
        </p:spPr>
        <p:txBody>
          <a:bodyPr lIns="0" tIns="0" rIns="0" bIns="0">
            <a:sp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p>
        </p:txBody>
      </p:sp>
      <p:cxnSp>
        <p:nvCxnSpPr>
          <p:cNvPr id="29" name="Straight Connector 28">
            <a:extLst>
              <a:ext uri="{FF2B5EF4-FFF2-40B4-BE49-F238E27FC236}">
                <a16:creationId xmlns:a16="http://schemas.microsoft.com/office/drawing/2014/main" id="{4D596B9B-5637-7BD2-469D-0232C5B8F8A2}"/>
              </a:ext>
            </a:extLst>
          </p:cNvPr>
          <p:cNvCxnSpPr>
            <a:cxnSpLocks/>
          </p:cNvCxnSpPr>
          <p:nvPr userDrawn="1"/>
        </p:nvCxnSpPr>
        <p:spPr>
          <a:xfrm>
            <a:off x="515016" y="4267342"/>
            <a:ext cx="75164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D3A5A21C-EF55-F8C2-00D8-C6600F88951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00700" y="1034761"/>
            <a:ext cx="2630073" cy="786951"/>
          </a:xfrm>
          <a:prstGeom prst="rect">
            <a:avLst/>
          </a:prstGeom>
        </p:spPr>
      </p:pic>
      <p:sp>
        <p:nvSpPr>
          <p:cNvPr id="19" name="Footer Placeholder 4">
            <a:extLst>
              <a:ext uri="{FF2B5EF4-FFF2-40B4-BE49-F238E27FC236}">
                <a16:creationId xmlns:a16="http://schemas.microsoft.com/office/drawing/2014/main" id="{30472B6A-91F2-A00B-5B4D-ED83E6E9A006}"/>
              </a:ext>
            </a:extLst>
          </p:cNvPr>
          <p:cNvSpPr>
            <a:spLocks noGrp="1"/>
          </p:cNvSpPr>
          <p:nvPr>
            <p:ph type="ftr" sz="quarter" idx="11"/>
          </p:nvPr>
        </p:nvSpPr>
        <p:spPr>
          <a:xfrm>
            <a:off x="9913621" y="1798200"/>
            <a:ext cx="1617152" cy="166199"/>
          </a:xfrm>
          <a:prstGeom prst="rect">
            <a:avLst/>
          </a:prstGeom>
        </p:spPr>
        <p:txBody>
          <a:bodyPr wrap="square" lIns="0" tIns="0" rIns="0" bIns="0" anchor="ctr">
            <a:spAutoFit/>
          </a:bodyPr>
          <a:lstStyle>
            <a:lvl1pPr marL="0" indent="0" algn="ctr" defTabSz="914400" rtl="0" eaLnBrk="1" latinLnBrk="0" hangingPunct="1">
              <a:lnSpc>
                <a:spcPct val="90000"/>
              </a:lnSpc>
              <a:spcBef>
                <a:spcPts val="1000"/>
              </a:spcBef>
              <a:buFont typeface="Arial" panose="020B0604020202020204" pitchFamily="34" charset="0"/>
              <a:buNone/>
              <a:defRPr lang="en-US" sz="1200" b="1" kern="1200" smtClean="0">
                <a:solidFill>
                  <a:schemeClr val="tx1"/>
                </a:solidFill>
                <a:latin typeface="+mn-lt"/>
                <a:ea typeface="+mn-ea"/>
                <a:cs typeface="+mn-cs"/>
              </a:defRPr>
            </a:lvl1pPr>
          </a:lstStyle>
          <a:p>
            <a:r>
              <a:rPr lang="en-US"/>
              <a:t>Adaptation Committee</a:t>
            </a:r>
          </a:p>
        </p:txBody>
      </p:sp>
      <p:sp>
        <p:nvSpPr>
          <p:cNvPr id="20" name="Text Placeholder 5">
            <a:extLst>
              <a:ext uri="{FF2B5EF4-FFF2-40B4-BE49-F238E27FC236}">
                <a16:creationId xmlns:a16="http://schemas.microsoft.com/office/drawing/2014/main" id="{4C733D15-C12E-B844-166E-D87B7FDEA9B4}"/>
              </a:ext>
            </a:extLst>
          </p:cNvPr>
          <p:cNvSpPr>
            <a:spLocks noGrp="1"/>
          </p:cNvSpPr>
          <p:nvPr>
            <p:ph type="body" sz="quarter" idx="13"/>
          </p:nvPr>
        </p:nvSpPr>
        <p:spPr>
          <a:xfrm>
            <a:off x="514350" y="4656569"/>
            <a:ext cx="7516464" cy="3877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ID" sz="2800" kern="1200" dirty="0" smtClean="0">
                <a:solidFill>
                  <a:schemeClr val="bg1"/>
                </a:solidFill>
                <a:latin typeface="+mn-lt"/>
                <a:ea typeface="+mn-ea"/>
                <a:cs typeface="+mn-cs"/>
              </a:defRPr>
            </a:lvl5pPr>
          </a:lstStyle>
          <a:p>
            <a:pPr lvl="0"/>
            <a:r>
              <a:rPr lang="en-US"/>
              <a:t>Click to edit</a:t>
            </a:r>
            <a:endParaRPr lang="en-ID"/>
          </a:p>
        </p:txBody>
      </p:sp>
    </p:spTree>
    <p:extLst>
      <p:ext uri="{BB962C8B-B14F-4D97-AF65-F5344CB8AC3E}">
        <p14:creationId xmlns:p14="http://schemas.microsoft.com/office/powerpoint/2010/main" val="3349903228"/>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F0697F7-F23F-8343-9980-FB0F86CFB2C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350472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0697F7-F23F-8343-9980-FB0F86CFB2C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366310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F0697F7-F23F-8343-9980-FB0F86CFB2C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1590054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F0697F7-F23F-8343-9980-FB0F86CFB2C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4085368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F0697F7-F23F-8343-9980-FB0F86CFB2C5}"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368927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F0697F7-F23F-8343-9980-FB0F86CFB2C5}"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1180063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697F7-F23F-8343-9980-FB0F86CFB2C5}"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3378270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F0697F7-F23F-8343-9980-FB0F86CFB2C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62440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F0697F7-F23F-8343-9980-FB0F86CFB2C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1368984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0697F7-F23F-8343-9980-FB0F86CFB2C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131207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8" name="Picture 17" descr="A picture containing sky, outdoor, grass, field&#10;&#10;Description automatically generated">
            <a:extLst>
              <a:ext uri="{FF2B5EF4-FFF2-40B4-BE49-F238E27FC236}">
                <a16:creationId xmlns:a16="http://schemas.microsoft.com/office/drawing/2014/main" id="{6D32F42C-2ABF-779F-E9BD-A1B2DE4003B0}"/>
              </a:ext>
            </a:extLst>
          </p:cNvPr>
          <p:cNvPicPr>
            <a:picLocks noChangeAspect="1"/>
          </p:cNvPicPr>
          <p:nvPr userDrawn="1"/>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FFABA6BB-202B-39A0-4E18-F77645BA2AD8}"/>
              </a:ext>
            </a:extLst>
          </p:cNvPr>
          <p:cNvSpPr/>
          <p:nvPr userDrawn="1"/>
        </p:nvSpPr>
        <p:spPr>
          <a:xfrm>
            <a:off x="0" y="0"/>
            <a:ext cx="12192000" cy="6858000"/>
          </a:xfrm>
          <a:prstGeom prst="rect">
            <a:avLst/>
          </a:prstGeom>
          <a:gradFill>
            <a:gsLst>
              <a:gs pos="0">
                <a:schemeClr val="tx1">
                  <a:alpha val="32000"/>
                </a:schemeClr>
              </a:gs>
              <a:gs pos="66000">
                <a:schemeClr val="tx1">
                  <a:alpha val="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D37D6B9-E3ED-AE63-BBA8-F73E4BCA96A8}"/>
              </a:ext>
            </a:extLst>
          </p:cNvPr>
          <p:cNvGrpSpPr/>
          <p:nvPr userDrawn="1"/>
        </p:nvGrpSpPr>
        <p:grpSpPr>
          <a:xfrm>
            <a:off x="7746735" y="0"/>
            <a:ext cx="4445265" cy="2987040"/>
            <a:chOff x="7746735" y="0"/>
            <a:chExt cx="4445265" cy="2987040"/>
          </a:xfrm>
          <a:gradFill>
            <a:gsLst>
              <a:gs pos="0">
                <a:schemeClr val="accent1">
                  <a:alpha val="72000"/>
                </a:schemeClr>
              </a:gs>
              <a:gs pos="100000">
                <a:schemeClr val="accent1">
                  <a:alpha val="37000"/>
                </a:schemeClr>
              </a:gs>
            </a:gsLst>
            <a:lin ang="5400000" scaled="1"/>
          </a:gradFill>
        </p:grpSpPr>
        <p:grpSp>
          <p:nvGrpSpPr>
            <p:cNvPr id="26" name="Group 25">
              <a:extLst>
                <a:ext uri="{FF2B5EF4-FFF2-40B4-BE49-F238E27FC236}">
                  <a16:creationId xmlns:a16="http://schemas.microsoft.com/office/drawing/2014/main" id="{FFEB99D3-F053-2822-150C-EB2D2D778130}"/>
                </a:ext>
              </a:extLst>
            </p:cNvPr>
            <p:cNvGrpSpPr/>
            <p:nvPr userDrawn="1"/>
          </p:nvGrpSpPr>
          <p:grpSpPr>
            <a:xfrm>
              <a:off x="7746735" y="0"/>
              <a:ext cx="4445265" cy="2164080"/>
              <a:chOff x="7746735" y="0"/>
              <a:chExt cx="4445265" cy="2164080"/>
            </a:xfrm>
            <a:grpFill/>
          </p:grpSpPr>
          <p:sp>
            <p:nvSpPr>
              <p:cNvPr id="22" name="Rectangle: Single Corner Rounded 21">
                <a:extLst>
                  <a:ext uri="{FF2B5EF4-FFF2-40B4-BE49-F238E27FC236}">
                    <a16:creationId xmlns:a16="http://schemas.microsoft.com/office/drawing/2014/main" id="{ABD511D1-3781-E3E1-7430-378F18819370}"/>
                  </a:ext>
                </a:extLst>
              </p:cNvPr>
              <p:cNvSpPr/>
              <p:nvPr userDrawn="1"/>
            </p:nvSpPr>
            <p:spPr>
              <a:xfrm flipH="1" flipV="1">
                <a:off x="8565266" y="0"/>
                <a:ext cx="3626734" cy="2164080"/>
              </a:xfrm>
              <a:prstGeom prst="round1Rect">
                <a:avLst>
                  <a:gd name="adj" fmla="val 286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Freeform: Shape 24">
                <a:extLst>
                  <a:ext uri="{FF2B5EF4-FFF2-40B4-BE49-F238E27FC236}">
                    <a16:creationId xmlns:a16="http://schemas.microsoft.com/office/drawing/2014/main" id="{C1B256BF-B20B-D33C-1AE8-62FAAD381D90}"/>
                  </a:ext>
                </a:extLst>
              </p:cNvPr>
              <p:cNvSpPr/>
              <p:nvPr userDrawn="1"/>
            </p:nvSpPr>
            <p:spPr>
              <a:xfrm flipV="1">
                <a:off x="7746735" y="0"/>
                <a:ext cx="818529" cy="82296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20" name="Freeform: Shape 19">
              <a:extLst>
                <a:ext uri="{FF2B5EF4-FFF2-40B4-BE49-F238E27FC236}">
                  <a16:creationId xmlns:a16="http://schemas.microsoft.com/office/drawing/2014/main" id="{F88D579E-90A6-A5D0-F032-97C55180014F}"/>
                </a:ext>
              </a:extLst>
            </p:cNvPr>
            <p:cNvSpPr/>
            <p:nvPr userDrawn="1"/>
          </p:nvSpPr>
          <p:spPr>
            <a:xfrm flipV="1">
              <a:off x="11373471" y="2164080"/>
              <a:ext cx="818529" cy="82296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
        <p:nvSpPr>
          <p:cNvPr id="19" name="Freeform: Shape 18">
            <a:extLst>
              <a:ext uri="{FF2B5EF4-FFF2-40B4-BE49-F238E27FC236}">
                <a16:creationId xmlns:a16="http://schemas.microsoft.com/office/drawing/2014/main" id="{5E0F36F5-BF2D-DCEA-E18A-4CFDD045C733}"/>
              </a:ext>
            </a:extLst>
          </p:cNvPr>
          <p:cNvSpPr/>
          <p:nvPr userDrawn="1"/>
        </p:nvSpPr>
        <p:spPr>
          <a:xfrm>
            <a:off x="0" y="2987040"/>
            <a:ext cx="12192000" cy="3870961"/>
          </a:xfrm>
          <a:custGeom>
            <a:avLst/>
            <a:gdLst>
              <a:gd name="connsiteX0" fmla="*/ 0 w 12192000"/>
              <a:gd name="connsiteY0" fmla="*/ 0 h 3870961"/>
              <a:gd name="connsiteX1" fmla="*/ 7820571 w 12192000"/>
              <a:gd name="connsiteY1" fmla="*/ 0 h 3870961"/>
              <a:gd name="connsiteX2" fmla="*/ 8565266 w 12192000"/>
              <a:gd name="connsiteY2" fmla="*/ 744695 h 3870961"/>
              <a:gd name="connsiteX3" fmla="*/ 8565266 w 12192000"/>
              <a:gd name="connsiteY3" fmla="*/ 1706900 h 3870961"/>
              <a:gd name="connsiteX4" fmla="*/ 8587063 w 12192000"/>
              <a:gd name="connsiteY4" fmla="*/ 1924294 h 3870961"/>
              <a:gd name="connsiteX5" fmla="*/ 9422202 w 12192000"/>
              <a:gd name="connsiteY5" fmla="*/ 2763954 h 3870961"/>
              <a:gd name="connsiteX6" fmla="*/ 9584278 w 12192000"/>
              <a:gd name="connsiteY6" fmla="*/ 2780381 h 3870961"/>
              <a:gd name="connsiteX7" fmla="*/ 12192000 w 12192000"/>
              <a:gd name="connsiteY7" fmla="*/ 2780381 h 3870961"/>
              <a:gd name="connsiteX8" fmla="*/ 12192000 w 12192000"/>
              <a:gd name="connsiteY8" fmla="*/ 3870961 h 3870961"/>
              <a:gd name="connsiteX9" fmla="*/ 0 w 12192000"/>
              <a:gd name="connsiteY9" fmla="*/ 3870961 h 3870961"/>
              <a:gd name="connsiteX10" fmla="*/ 0 w 12192000"/>
              <a:gd name="connsiteY10" fmla="*/ 3870960 h 3870961"/>
              <a:gd name="connsiteX11" fmla="*/ 0 w 12192000"/>
              <a:gd name="connsiteY11" fmla="*/ 2780381 h 38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870961">
                <a:moveTo>
                  <a:pt x="0" y="0"/>
                </a:moveTo>
                <a:lnTo>
                  <a:pt x="7820571" y="0"/>
                </a:lnTo>
                <a:cubicBezTo>
                  <a:pt x="8231855" y="0"/>
                  <a:pt x="8565266" y="333411"/>
                  <a:pt x="8565266" y="744695"/>
                </a:cubicBezTo>
                <a:lnTo>
                  <a:pt x="8565266" y="1706900"/>
                </a:lnTo>
                <a:lnTo>
                  <a:pt x="8587063" y="1924294"/>
                </a:lnTo>
                <a:cubicBezTo>
                  <a:pt x="8672843" y="2345753"/>
                  <a:pt x="9003012" y="2677709"/>
                  <a:pt x="9422202" y="2763954"/>
                </a:cubicBezTo>
                <a:lnTo>
                  <a:pt x="9584278" y="2780381"/>
                </a:lnTo>
                <a:lnTo>
                  <a:pt x="12192000" y="2780381"/>
                </a:lnTo>
                <a:lnTo>
                  <a:pt x="12192000" y="3870961"/>
                </a:lnTo>
                <a:lnTo>
                  <a:pt x="0" y="3870961"/>
                </a:lnTo>
                <a:lnTo>
                  <a:pt x="0" y="3870960"/>
                </a:lnTo>
                <a:lnTo>
                  <a:pt x="0" y="2780381"/>
                </a:lnTo>
                <a:close/>
              </a:path>
            </a:pathLst>
          </a:custGeom>
          <a:gradFill>
            <a:gsLst>
              <a:gs pos="100000">
                <a:srgbClr val="009EDB">
                  <a:alpha val="38000"/>
                </a:srgb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F42D73-3955-C5C2-9B74-5FBE3EBEB3E2}"/>
              </a:ext>
            </a:extLst>
          </p:cNvPr>
          <p:cNvSpPr>
            <a:spLocks noGrp="1"/>
          </p:cNvSpPr>
          <p:nvPr userDrawn="1">
            <p:ph type="ctrTitle" hasCustomPrompt="1"/>
          </p:nvPr>
        </p:nvSpPr>
        <p:spPr>
          <a:xfrm>
            <a:off x="515016" y="1034761"/>
            <a:ext cx="7516464" cy="664797"/>
          </a:xfrm>
          <a:prstGeom prst="rect">
            <a:avLst/>
          </a:prstGeom>
        </p:spPr>
        <p:txBody>
          <a:bodyPr wrap="square" lIns="0" tIns="0" rIns="0" bIns="0" anchor="t">
            <a:spAutoFit/>
          </a:bodyPr>
          <a:lstStyle>
            <a:lvl1pPr algn="l">
              <a:defRPr sz="4800">
                <a:solidFill>
                  <a:schemeClr val="bg1"/>
                </a:solidFill>
              </a:defRPr>
            </a:lvl1pPr>
          </a:lstStyle>
          <a:p>
            <a:r>
              <a:rPr lang="en-US"/>
              <a:t>INSERT TITLE </a:t>
            </a:r>
          </a:p>
        </p:txBody>
      </p:sp>
      <p:pic>
        <p:nvPicPr>
          <p:cNvPr id="28" name="Graphic 27">
            <a:extLst>
              <a:ext uri="{FF2B5EF4-FFF2-40B4-BE49-F238E27FC236}">
                <a16:creationId xmlns:a16="http://schemas.microsoft.com/office/drawing/2014/main" id="{DF3EFE1A-DABA-FA34-2B62-E9A3561B4EF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00700" y="1034761"/>
            <a:ext cx="2630073" cy="786951"/>
          </a:xfrm>
          <a:prstGeom prst="rect">
            <a:avLst/>
          </a:prstGeom>
        </p:spPr>
      </p:pic>
      <p:sp>
        <p:nvSpPr>
          <p:cNvPr id="14" name="Footer Placeholder 4">
            <a:extLst>
              <a:ext uri="{FF2B5EF4-FFF2-40B4-BE49-F238E27FC236}">
                <a16:creationId xmlns:a16="http://schemas.microsoft.com/office/drawing/2014/main" id="{78A084BA-A7F4-F7A0-FB53-BCDAC1DC3B70}"/>
              </a:ext>
            </a:extLst>
          </p:cNvPr>
          <p:cNvSpPr>
            <a:spLocks noGrp="1"/>
          </p:cNvSpPr>
          <p:nvPr>
            <p:ph type="ftr" sz="quarter" idx="11"/>
          </p:nvPr>
        </p:nvSpPr>
        <p:spPr>
          <a:xfrm>
            <a:off x="9858376" y="1799871"/>
            <a:ext cx="1672397" cy="166199"/>
          </a:xfrm>
          <a:prstGeom prst="rect">
            <a:avLst/>
          </a:prstGeom>
        </p:spPr>
        <p:txBody>
          <a:bodyPr wrap="square"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200" b="1" kern="1200" smtClean="0">
                <a:solidFill>
                  <a:schemeClr val="bg1"/>
                </a:solidFill>
                <a:latin typeface="+mn-lt"/>
                <a:ea typeface="+mn-ea"/>
                <a:cs typeface="+mn-cs"/>
              </a:defRPr>
            </a:lvl1pPr>
          </a:lstStyle>
          <a:p>
            <a:r>
              <a:rPr lang="en-US"/>
              <a:t>Adaptation Committee</a:t>
            </a:r>
          </a:p>
        </p:txBody>
      </p:sp>
      <p:sp>
        <p:nvSpPr>
          <p:cNvPr id="4" name="Subtitle 2">
            <a:extLst>
              <a:ext uri="{FF2B5EF4-FFF2-40B4-BE49-F238E27FC236}">
                <a16:creationId xmlns:a16="http://schemas.microsoft.com/office/drawing/2014/main" id="{D77A488B-9C9A-50B1-3043-B0904E93B938}"/>
              </a:ext>
            </a:extLst>
          </p:cNvPr>
          <p:cNvSpPr>
            <a:spLocks noGrp="1"/>
          </p:cNvSpPr>
          <p:nvPr>
            <p:ph type="subTitle" idx="1" hasCustomPrompt="1"/>
          </p:nvPr>
        </p:nvSpPr>
        <p:spPr>
          <a:xfrm>
            <a:off x="515016" y="3379517"/>
            <a:ext cx="7516464" cy="498598"/>
          </a:xfrm>
          <a:prstGeom prst="rect">
            <a:avLst/>
          </a:prstGeom>
        </p:spPr>
        <p:txBody>
          <a:bodyPr lIns="0" tIns="0" rIns="0" bIns="0">
            <a:sp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p>
        </p:txBody>
      </p:sp>
      <p:cxnSp>
        <p:nvCxnSpPr>
          <p:cNvPr id="7" name="Straight Connector 6">
            <a:extLst>
              <a:ext uri="{FF2B5EF4-FFF2-40B4-BE49-F238E27FC236}">
                <a16:creationId xmlns:a16="http://schemas.microsoft.com/office/drawing/2014/main" id="{3754413F-AD20-7AE1-F89B-FD66258973FE}"/>
              </a:ext>
            </a:extLst>
          </p:cNvPr>
          <p:cNvCxnSpPr>
            <a:cxnSpLocks/>
          </p:cNvCxnSpPr>
          <p:nvPr userDrawn="1"/>
        </p:nvCxnSpPr>
        <p:spPr>
          <a:xfrm>
            <a:off x="515016" y="4267342"/>
            <a:ext cx="75164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D4976736-D7DF-F238-435D-DD2A31D1CEC7}"/>
              </a:ext>
            </a:extLst>
          </p:cNvPr>
          <p:cNvSpPr>
            <a:spLocks noGrp="1"/>
          </p:cNvSpPr>
          <p:nvPr>
            <p:ph type="body" sz="quarter" idx="13"/>
          </p:nvPr>
        </p:nvSpPr>
        <p:spPr>
          <a:xfrm>
            <a:off x="514350" y="4656569"/>
            <a:ext cx="7516464" cy="3877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ID" sz="2800" kern="1200" dirty="0" smtClean="0">
                <a:solidFill>
                  <a:schemeClr val="bg1"/>
                </a:solidFill>
                <a:latin typeface="+mn-lt"/>
                <a:ea typeface="+mn-ea"/>
                <a:cs typeface="+mn-cs"/>
              </a:defRPr>
            </a:lvl5pPr>
          </a:lstStyle>
          <a:p>
            <a:pPr lvl="0"/>
            <a:r>
              <a:rPr lang="en-US"/>
              <a:t>Click to edit</a:t>
            </a:r>
            <a:endParaRPr lang="en-ID"/>
          </a:p>
        </p:txBody>
      </p:sp>
    </p:spTree>
    <p:extLst>
      <p:ext uri="{BB962C8B-B14F-4D97-AF65-F5344CB8AC3E}">
        <p14:creationId xmlns:p14="http://schemas.microsoft.com/office/powerpoint/2010/main" val="1142535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0697F7-F23F-8343-9980-FB0F86CFB2C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9256B-BF7D-9A45-A889-1DA9AF0711DE}" type="slidenum">
              <a:rPr lang="en-US" smtClean="0"/>
              <a:t>‹#›</a:t>
            </a:fld>
            <a:endParaRPr lang="en-US"/>
          </a:p>
        </p:txBody>
      </p:sp>
    </p:spTree>
    <p:extLst>
      <p:ext uri="{BB962C8B-B14F-4D97-AF65-F5344CB8AC3E}">
        <p14:creationId xmlns:p14="http://schemas.microsoft.com/office/powerpoint/2010/main" val="110561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38D0F-401D-896C-DC18-725569EED8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FF56F8-8D5B-5288-2880-149714E08BE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41CF2A3-2E1E-F0ED-7352-1AE57AD71010}"/>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5E5EEF8F-9C62-D90E-49B0-C26997CEAD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46EE21-086E-3113-4B22-4954D3B358A2}"/>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2423731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14AA-5EBB-F666-7FEE-58B51ABACD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AB5AA28-2F02-687B-238D-6B4D2C0DC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FB6E9E3-D786-63D7-2B21-F1E31AAAFD66}"/>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F1D171DF-241F-6D69-6EAF-20251FBAAE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3D8290-3B19-B058-DE6A-CD7341B4E52A}"/>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284412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73D5-7C24-B6DF-B823-2E217D0E8F6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360EEC4-076B-E9E7-03CA-36CD4F56F04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33A8AC-A202-310A-BBE1-E954DA333F78}"/>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B72802D5-F579-5503-FA16-CA294B7368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1EF494-FFBE-447F-0BC5-669815CDF48B}"/>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306548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26A7-9908-F768-7893-A559ACAA3C1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DB56EE-2C25-88DB-E822-74CAD242D86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9BF6845-8B5D-F6C5-EC0E-F02F1B9846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1E486FD-D598-9EB6-4244-B44611F950F0}"/>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6" name="Footer Placeholder 5">
            <a:extLst>
              <a:ext uri="{FF2B5EF4-FFF2-40B4-BE49-F238E27FC236}">
                <a16:creationId xmlns:a16="http://schemas.microsoft.com/office/drawing/2014/main" id="{4C961500-4E2A-AC87-A89E-CF901E6732D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3221E45-2A08-4D35-C8DE-1A192F075586}"/>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2580751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FB41-8158-1B5A-F17F-C54899A3C3A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E213796-03C2-F0D1-1320-F4A121424FB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845AB6-857D-A7EE-531C-CCA06142BF7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3D49E58-29C2-1540-79CE-8C613ACDBB8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7E3EE-D9DD-4BE1-AB64-AC0A6BC44ED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AF836CA-6720-9EC1-79F9-B74F5032C342}"/>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8" name="Footer Placeholder 7">
            <a:extLst>
              <a:ext uri="{FF2B5EF4-FFF2-40B4-BE49-F238E27FC236}">
                <a16:creationId xmlns:a16="http://schemas.microsoft.com/office/drawing/2014/main" id="{66F1A879-D7A4-5B1B-BFE3-C42958475A5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4CA17D0-D1E2-C3E6-1578-386E4FA80B91}"/>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529282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1896-4EFE-FF66-DC35-1C39E2B6253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1752266-4401-C610-C9CB-ED81CE553F39}"/>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4" name="Footer Placeholder 3">
            <a:extLst>
              <a:ext uri="{FF2B5EF4-FFF2-40B4-BE49-F238E27FC236}">
                <a16:creationId xmlns:a16="http://schemas.microsoft.com/office/drawing/2014/main" id="{B8A29439-8B01-3706-03C5-35DC2E7A81F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049E889-005E-B4DF-500F-F50B5CE3FB83}"/>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1583497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557883-A1FE-C73A-60E9-F0122ED08BAA}"/>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3" name="Footer Placeholder 2">
            <a:extLst>
              <a:ext uri="{FF2B5EF4-FFF2-40B4-BE49-F238E27FC236}">
                <a16:creationId xmlns:a16="http://schemas.microsoft.com/office/drawing/2014/main" id="{4AADDFC4-6BA6-0792-ACAD-1ADB277BD28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329F911-D9CC-7E57-A1E4-1D1A5440212A}"/>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1006891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4989-55CD-E853-A908-9D8D043F2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85CCDB8-3C2F-EB47-B2CA-5FF8ADB34D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F40EA1A-CE3C-B9A4-FA50-5812AD89568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4E5E9-CE2E-EB55-C148-C7272BF2E755}"/>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6" name="Footer Placeholder 5">
            <a:extLst>
              <a:ext uri="{FF2B5EF4-FFF2-40B4-BE49-F238E27FC236}">
                <a16:creationId xmlns:a16="http://schemas.microsoft.com/office/drawing/2014/main" id="{4C38933E-2232-B62F-C760-CA22F51AD8C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582B90F-22FC-CF9A-7B5D-C801900B18DA}"/>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4162876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8A04-82CD-AE1A-1CE5-38751B036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8AD7495-A610-4A55-4D23-2973503D238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FE93E129-9D77-34BD-4ECA-3B9B047C07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23C94-599F-FA0B-1945-F364D0193290}"/>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6" name="Footer Placeholder 5">
            <a:extLst>
              <a:ext uri="{FF2B5EF4-FFF2-40B4-BE49-F238E27FC236}">
                <a16:creationId xmlns:a16="http://schemas.microsoft.com/office/drawing/2014/main" id="{084A31D8-159F-B5D0-BBC2-83EAA59AED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F03B64-219A-08FF-8BF1-17776F2B8170}"/>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130844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AD4C-3803-AC03-C515-BEBBBC6986F6}"/>
              </a:ext>
            </a:extLst>
          </p:cNvPr>
          <p:cNvSpPr>
            <a:spLocks noGrp="1"/>
          </p:cNvSpPr>
          <p:nvPr>
            <p:ph type="title"/>
          </p:nvPr>
        </p:nvSpPr>
        <p:spPr>
          <a:xfrm>
            <a:off x="396240" y="365125"/>
            <a:ext cx="11399520" cy="899795"/>
          </a:xfrm>
          <a:prstGeom prst="rect">
            <a:avLst/>
          </a:prstGeom>
        </p:spPr>
        <p:txBody>
          <a:bodyPr lIns="0" rIns="0">
            <a:normAutofit/>
          </a:bodyPr>
          <a:lstStyle>
            <a:lvl1pPr>
              <a:defRPr sz="36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AEB57F-C55F-DE82-6FB0-013F22202FE8}"/>
              </a:ext>
            </a:extLst>
          </p:cNvPr>
          <p:cNvSpPr>
            <a:spLocks noGrp="1"/>
          </p:cNvSpPr>
          <p:nvPr>
            <p:ph idx="1"/>
          </p:nvPr>
        </p:nvSpPr>
        <p:spPr>
          <a:xfrm>
            <a:off x="396240" y="1623061"/>
            <a:ext cx="11399520" cy="4076700"/>
          </a:xfrm>
          <a:prstGeom prst="rect">
            <a:avLst/>
          </a:prstGeom>
        </p:spPr>
        <p:txBody>
          <a:bodyPr lIns="0" rIns="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C40B897D-31F6-9531-B5CE-9B9EFF867FC8}"/>
              </a:ext>
            </a:extLst>
          </p:cNvPr>
          <p:cNvSpPr>
            <a:spLocks noGrp="1"/>
          </p:cNvSpPr>
          <p:nvPr userDrawn="1">
            <p:ph type="sldNum" sz="quarter" idx="12"/>
          </p:nvPr>
        </p:nvSpPr>
        <p:spPr>
          <a:xfrm>
            <a:off x="396240" y="6369575"/>
            <a:ext cx="487680" cy="153888"/>
          </a:xfrm>
          <a:prstGeom prst="rect">
            <a:avLst/>
          </a:prstGeom>
        </p:spPr>
        <p:txBody>
          <a:bodyPr lIns="0" tIns="0" rIns="0" bIns="0">
            <a:spAutoFit/>
          </a:bodyPr>
          <a:lstStyle>
            <a:lvl1pPr algn="l">
              <a:defRPr sz="1000">
                <a:solidFill>
                  <a:schemeClr val="tx1"/>
                </a:solidFill>
              </a:defRPr>
            </a:lvl1pPr>
          </a:lstStyle>
          <a:p>
            <a:fld id="{AE623DFC-EEBD-4551-9812-E4BF7A60C5DC}" type="slidenum">
              <a:rPr lang="en-US" smtClean="0"/>
              <a:pPr/>
              <a:t>‹#›</a:t>
            </a:fld>
            <a:endParaRPr lang="en-US"/>
          </a:p>
        </p:txBody>
      </p:sp>
      <p:cxnSp>
        <p:nvCxnSpPr>
          <p:cNvPr id="21" name="Straight Connector 20">
            <a:extLst>
              <a:ext uri="{FF2B5EF4-FFF2-40B4-BE49-F238E27FC236}">
                <a16:creationId xmlns:a16="http://schemas.microsoft.com/office/drawing/2014/main" id="{0CA556D0-4008-9CE8-322C-5DC719043D93}"/>
              </a:ext>
            </a:extLst>
          </p:cNvPr>
          <p:cNvCxnSpPr>
            <a:cxnSpLocks/>
          </p:cNvCxnSpPr>
          <p:nvPr userDrawn="1"/>
        </p:nvCxnSpPr>
        <p:spPr>
          <a:xfrm>
            <a:off x="396240" y="1443990"/>
            <a:ext cx="11399520" cy="0"/>
          </a:xfrm>
          <a:prstGeom prst="line">
            <a:avLst/>
          </a:prstGeom>
          <a:ln>
            <a:solidFill>
              <a:schemeClr val="accent1">
                <a:alpha val="94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66D3EB1C-358A-D241-10F3-65FF1A2DCDD6}"/>
              </a:ext>
            </a:extLst>
          </p:cNvPr>
          <p:cNvSpPr>
            <a:spLocks noGrp="1"/>
          </p:cNvSpPr>
          <p:nvPr>
            <p:ph type="ftr" sz="quarter" idx="11"/>
          </p:nvPr>
        </p:nvSpPr>
        <p:spPr>
          <a:xfrm>
            <a:off x="5749925" y="6329564"/>
            <a:ext cx="4114800" cy="193899"/>
          </a:xfrm>
          <a:prstGeom prst="rect">
            <a:avLst/>
          </a:prstGeom>
        </p:spPr>
        <p:txBody>
          <a:bodyPr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569822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AEB6-FC64-8843-A52C-BA2CD086253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57CD5B8-385E-6748-44A5-2859AC4E4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81F925-61C1-9C6D-BF40-2A34347A2F67}"/>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3D29A2A4-2D47-5D60-9465-DE4AAC54A5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57D20D-191F-56CD-75EC-DD6256D4F7D6}"/>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2668966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FEA9C-8ABB-19A6-FEBA-A684D05E45E7}"/>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22217E1-0C7A-15D0-7D57-CD0C6C0BD4E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92F2DE-9555-91E7-81F0-1D091188D11B}"/>
              </a:ext>
            </a:extLst>
          </p:cNvPr>
          <p:cNvSpPr>
            <a:spLocks noGrp="1"/>
          </p:cNvSpPr>
          <p:nvPr>
            <p:ph type="dt" sz="half" idx="10"/>
          </p:nvPr>
        </p:nvSpPr>
        <p:spPr/>
        <p:txBody>
          <a:body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A21FF0F8-63B8-F8E4-C5F5-F7BC6C4B30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36696-DB7E-E098-0652-59A6295157E4}"/>
              </a:ext>
            </a:extLst>
          </p:cNvPr>
          <p:cNvSpPr>
            <a:spLocks noGrp="1"/>
          </p:cNvSpPr>
          <p:nvPr>
            <p:ph type="sldNum" sz="quarter" idx="12"/>
          </p:nvPr>
        </p:nvSpPr>
        <p:spPr/>
        <p:txBody>
          <a:bodyPr/>
          <a:lstStyle/>
          <a:p>
            <a:fld id="{8109A407-B5FC-482F-AC69-F101BF24F9C7}" type="slidenum">
              <a:rPr lang="en-CA" smtClean="0"/>
              <a:t>‹#›</a:t>
            </a:fld>
            <a:endParaRPr lang="en-CA"/>
          </a:p>
        </p:txBody>
      </p:sp>
    </p:spTree>
    <p:extLst>
      <p:ext uri="{BB962C8B-B14F-4D97-AF65-F5344CB8AC3E}">
        <p14:creationId xmlns:p14="http://schemas.microsoft.com/office/powerpoint/2010/main" val="3266947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3F9A19B-35D0-4B16-9A1D-8B2C663188B4}" type="datetimeFigureOut">
              <a:rPr lang="en-AU" smtClean="0"/>
              <a:t>10/12/2023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1427828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3F9A19B-35D0-4B16-9A1D-8B2C663188B4}" type="datetimeFigureOut">
              <a:rPr lang="en-AU" smtClean="0"/>
              <a:t>10/12/2023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2076270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F9A19B-35D0-4B16-9A1D-8B2C663188B4}" type="datetimeFigureOut">
              <a:rPr lang="en-AU" smtClean="0"/>
              <a:t>10/12/2023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1248526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3F9A19B-35D0-4B16-9A1D-8B2C663188B4}" type="datetimeFigureOut">
              <a:rPr lang="en-AU" smtClean="0"/>
              <a:t>10/12/2023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1349452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3F9A19B-35D0-4B16-9A1D-8B2C663188B4}" type="datetimeFigureOut">
              <a:rPr lang="en-AU" smtClean="0"/>
              <a:t>10/12/2023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2454883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3F9A19B-35D0-4B16-9A1D-8B2C663188B4}" type="datetimeFigureOut">
              <a:rPr lang="en-AU" smtClean="0"/>
              <a:t>10/12/2023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3359572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F9A19B-35D0-4B16-9A1D-8B2C663188B4}" type="datetimeFigureOut">
              <a:rPr lang="en-AU" smtClean="0"/>
              <a:t>10/12/2023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2783666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F9A19B-35D0-4B16-9A1D-8B2C663188B4}" type="datetimeFigureOut">
              <a:rPr lang="en-AU" smtClean="0"/>
              <a:t>10/12/2023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15545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2 Conten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AEB57F-C55F-DE82-6FB0-013F22202FE8}"/>
              </a:ext>
            </a:extLst>
          </p:cNvPr>
          <p:cNvSpPr>
            <a:spLocks noGrp="1"/>
          </p:cNvSpPr>
          <p:nvPr>
            <p:ph idx="1"/>
          </p:nvPr>
        </p:nvSpPr>
        <p:spPr>
          <a:xfrm>
            <a:off x="396239" y="1623061"/>
            <a:ext cx="5478485" cy="4076700"/>
          </a:xfrm>
          <a:prstGeom prst="rect">
            <a:avLst/>
          </a:prstGeom>
        </p:spPr>
        <p:txBody>
          <a:bodyPr lIns="0" rIns="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F811806-4B45-C9D1-379B-9D75364AA768}"/>
              </a:ext>
            </a:extLst>
          </p:cNvPr>
          <p:cNvSpPr>
            <a:spLocks noGrp="1"/>
          </p:cNvSpPr>
          <p:nvPr>
            <p:ph idx="13"/>
          </p:nvPr>
        </p:nvSpPr>
        <p:spPr>
          <a:xfrm>
            <a:off x="6317275" y="1623061"/>
            <a:ext cx="5478485" cy="4076700"/>
          </a:xfrm>
          <a:prstGeom prst="rect">
            <a:avLst/>
          </a:prstGeom>
        </p:spPr>
        <p:txBody>
          <a:bodyPr lIns="0" rIns="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C31AD4C-3803-AC03-C515-BEBBBC6986F6}"/>
              </a:ext>
            </a:extLst>
          </p:cNvPr>
          <p:cNvSpPr>
            <a:spLocks noGrp="1"/>
          </p:cNvSpPr>
          <p:nvPr>
            <p:ph type="title"/>
          </p:nvPr>
        </p:nvSpPr>
        <p:spPr>
          <a:xfrm>
            <a:off x="396240" y="365125"/>
            <a:ext cx="11399520" cy="899795"/>
          </a:xfrm>
          <a:prstGeom prst="rect">
            <a:avLst/>
          </a:prstGeom>
        </p:spPr>
        <p:txBody>
          <a:bodyPr lIns="0" rIns="0">
            <a:normAutofit/>
          </a:bodyPr>
          <a:lstStyle>
            <a:lvl1pPr>
              <a:defRPr sz="3600">
                <a:solidFill>
                  <a:schemeClr val="tx2"/>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C40B897D-31F6-9531-B5CE-9B9EFF867FC8}"/>
              </a:ext>
            </a:extLst>
          </p:cNvPr>
          <p:cNvSpPr>
            <a:spLocks noGrp="1"/>
          </p:cNvSpPr>
          <p:nvPr userDrawn="1">
            <p:ph type="sldNum" sz="quarter" idx="12"/>
          </p:nvPr>
        </p:nvSpPr>
        <p:spPr>
          <a:xfrm>
            <a:off x="396240" y="6369575"/>
            <a:ext cx="487680" cy="153888"/>
          </a:xfrm>
          <a:prstGeom prst="rect">
            <a:avLst/>
          </a:prstGeom>
        </p:spPr>
        <p:txBody>
          <a:bodyPr lIns="0" tIns="0" rIns="0" bIns="0">
            <a:spAutoFit/>
          </a:bodyPr>
          <a:lstStyle>
            <a:lvl1pPr algn="l">
              <a:defRPr sz="1000">
                <a:solidFill>
                  <a:schemeClr val="tx1"/>
                </a:solidFill>
              </a:defRPr>
            </a:lvl1pPr>
          </a:lstStyle>
          <a:p>
            <a:fld id="{AE623DFC-EEBD-4551-9812-E4BF7A60C5DC}" type="slidenum">
              <a:rPr lang="en-US" smtClean="0"/>
              <a:pPr/>
              <a:t>‹#›</a:t>
            </a:fld>
            <a:endParaRPr lang="en-US"/>
          </a:p>
        </p:txBody>
      </p:sp>
      <p:cxnSp>
        <p:nvCxnSpPr>
          <p:cNvPr id="16" name="Straight Connector 15">
            <a:extLst>
              <a:ext uri="{FF2B5EF4-FFF2-40B4-BE49-F238E27FC236}">
                <a16:creationId xmlns:a16="http://schemas.microsoft.com/office/drawing/2014/main" id="{94698507-3DC0-ED91-21C7-DB40030DB203}"/>
              </a:ext>
            </a:extLst>
          </p:cNvPr>
          <p:cNvCxnSpPr>
            <a:cxnSpLocks/>
          </p:cNvCxnSpPr>
          <p:nvPr userDrawn="1"/>
        </p:nvCxnSpPr>
        <p:spPr>
          <a:xfrm>
            <a:off x="396240" y="1443990"/>
            <a:ext cx="11399520" cy="0"/>
          </a:xfrm>
          <a:prstGeom prst="line">
            <a:avLst/>
          </a:prstGeom>
          <a:ln>
            <a:solidFill>
              <a:schemeClr val="accent1">
                <a:alpha val="94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59972C-69A3-753D-BDB4-32D48309316A}"/>
              </a:ext>
            </a:extLst>
          </p:cNvPr>
          <p:cNvCxnSpPr>
            <a:cxnSpLocks/>
          </p:cNvCxnSpPr>
          <p:nvPr userDrawn="1"/>
        </p:nvCxnSpPr>
        <p:spPr>
          <a:xfrm>
            <a:off x="6096000" y="1623061"/>
            <a:ext cx="0" cy="4076700"/>
          </a:xfrm>
          <a:prstGeom prst="line">
            <a:avLst/>
          </a:prstGeom>
          <a:ln>
            <a:solidFill>
              <a:schemeClr val="accent1">
                <a:alpha val="94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C02D0EED-A224-B362-8B01-E06743573383}"/>
              </a:ext>
            </a:extLst>
          </p:cNvPr>
          <p:cNvSpPr>
            <a:spLocks noGrp="1"/>
          </p:cNvSpPr>
          <p:nvPr>
            <p:ph type="ftr" sz="quarter" idx="11"/>
          </p:nvPr>
        </p:nvSpPr>
        <p:spPr>
          <a:xfrm>
            <a:off x="5749925" y="6329564"/>
            <a:ext cx="4114800" cy="193899"/>
          </a:xfrm>
          <a:prstGeom prst="rect">
            <a:avLst/>
          </a:prstGeom>
        </p:spPr>
        <p:txBody>
          <a:bodyPr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416644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F9A19B-35D0-4B16-9A1D-8B2C663188B4}" type="datetimeFigureOut">
              <a:rPr lang="en-AU" smtClean="0"/>
              <a:t>10/12/2023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3514676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3F9A19B-35D0-4B16-9A1D-8B2C663188B4}" type="datetimeFigureOut">
              <a:rPr lang="en-AU" smtClean="0"/>
              <a:t>10/12/2023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2991818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3F9A19B-35D0-4B16-9A1D-8B2C663188B4}" type="datetimeFigureOut">
              <a:rPr lang="en-AU" smtClean="0"/>
              <a:t>10/12/2023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B0E4B80-BB7A-4E94-97F2-759D0FE2A2D3}" type="slidenum">
              <a:rPr lang="en-AU" smtClean="0"/>
              <a:t>‹#›</a:t>
            </a:fld>
            <a:endParaRPr lang="en-AU"/>
          </a:p>
        </p:txBody>
      </p:sp>
    </p:spTree>
    <p:extLst>
      <p:ext uri="{BB962C8B-B14F-4D97-AF65-F5344CB8AC3E}">
        <p14:creationId xmlns:p14="http://schemas.microsoft.com/office/powerpoint/2010/main" val="21013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Divider">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FA39226-CC16-3A65-06C3-281787D9DB5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72DCBD8-BC83-93BC-286D-45AD60A02356}"/>
              </a:ext>
            </a:extLst>
          </p:cNvPr>
          <p:cNvGrpSpPr/>
          <p:nvPr userDrawn="1"/>
        </p:nvGrpSpPr>
        <p:grpSpPr>
          <a:xfrm>
            <a:off x="7303627" y="1196880"/>
            <a:ext cx="4888376" cy="4464240"/>
            <a:chOff x="7303627" y="1196880"/>
            <a:chExt cx="4888376" cy="4464240"/>
          </a:xfrm>
          <a:gradFill>
            <a:gsLst>
              <a:gs pos="0">
                <a:srgbClr val="C0CDE7"/>
              </a:gs>
              <a:gs pos="80000">
                <a:srgbClr val="009EDB"/>
              </a:gs>
            </a:gsLst>
            <a:lin ang="0" scaled="1"/>
          </a:gradFill>
        </p:grpSpPr>
        <p:sp>
          <p:nvSpPr>
            <p:cNvPr id="16" name="Rectangle: Top Corners Rounded 15">
              <a:extLst>
                <a:ext uri="{FF2B5EF4-FFF2-40B4-BE49-F238E27FC236}">
                  <a16:creationId xmlns:a16="http://schemas.microsoft.com/office/drawing/2014/main" id="{15BCD678-CF0B-435F-CB95-05B77F9CD0DB}"/>
                </a:ext>
              </a:extLst>
            </p:cNvPr>
            <p:cNvSpPr/>
            <p:nvPr userDrawn="1"/>
          </p:nvSpPr>
          <p:spPr>
            <a:xfrm rot="5400000" flipH="1" flipV="1">
              <a:off x="8504966" y="984811"/>
              <a:ext cx="2485697" cy="4888376"/>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CE3049D-4BAA-519E-7919-9CF41F66DACA}"/>
                </a:ext>
              </a:extLst>
            </p:cNvPr>
            <p:cNvSpPr/>
            <p:nvPr userDrawn="1"/>
          </p:nvSpPr>
          <p:spPr>
            <a:xfrm flipV="1">
              <a:off x="11208057" y="4671850"/>
              <a:ext cx="983943" cy="98927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Freeform: Shape 20">
              <a:extLst>
                <a:ext uri="{FF2B5EF4-FFF2-40B4-BE49-F238E27FC236}">
                  <a16:creationId xmlns:a16="http://schemas.microsoft.com/office/drawing/2014/main" id="{FC2D9E2E-BF27-3433-D399-CD27662FA072}"/>
                </a:ext>
              </a:extLst>
            </p:cNvPr>
            <p:cNvSpPr/>
            <p:nvPr userDrawn="1"/>
          </p:nvSpPr>
          <p:spPr>
            <a:xfrm>
              <a:off x="11208057" y="1196880"/>
              <a:ext cx="983943" cy="989270"/>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2" name="Title 1">
            <a:extLst>
              <a:ext uri="{FF2B5EF4-FFF2-40B4-BE49-F238E27FC236}">
                <a16:creationId xmlns:a16="http://schemas.microsoft.com/office/drawing/2014/main" id="{AC31AD4C-3803-AC03-C515-BEBBBC6986F6}"/>
              </a:ext>
            </a:extLst>
          </p:cNvPr>
          <p:cNvSpPr>
            <a:spLocks noGrp="1"/>
          </p:cNvSpPr>
          <p:nvPr>
            <p:ph type="title" hasCustomPrompt="1"/>
          </p:nvPr>
        </p:nvSpPr>
        <p:spPr>
          <a:xfrm>
            <a:off x="365760" y="2186151"/>
            <a:ext cx="6633066" cy="2485698"/>
          </a:xfrm>
          <a:prstGeom prst="rect">
            <a:avLst/>
          </a:prstGeom>
        </p:spPr>
        <p:txBody>
          <a:bodyPr lIns="0" tIns="0" rIns="0" bIns="0" anchor="ctr">
            <a:normAutofit/>
          </a:bodyPr>
          <a:lstStyle>
            <a:lvl1pPr>
              <a:defRPr sz="5400">
                <a:solidFill>
                  <a:schemeClr val="tx2"/>
                </a:solidFill>
              </a:defRPr>
            </a:lvl1pPr>
          </a:lstStyle>
          <a:p>
            <a:r>
              <a:rPr lang="en-US"/>
              <a:t>Click to edit </a:t>
            </a:r>
            <a:br>
              <a:rPr lang="en-US"/>
            </a:br>
            <a:r>
              <a:rPr lang="en-US"/>
              <a:t>Master title style</a:t>
            </a:r>
          </a:p>
        </p:txBody>
      </p:sp>
      <p:pic>
        <p:nvPicPr>
          <p:cNvPr id="20" name="Picture 2">
            <a:extLst>
              <a:ext uri="{FF2B5EF4-FFF2-40B4-BE49-F238E27FC236}">
                <a16:creationId xmlns:a16="http://schemas.microsoft.com/office/drawing/2014/main" id="{A4E5FB8D-3B27-DB7C-1A5A-5608BE1BE48F}"/>
              </a:ext>
            </a:extLst>
          </p:cNvPr>
          <p:cNvPicPr>
            <a:picLocks noChangeAspect="1"/>
          </p:cNvPicPr>
          <p:nvPr userDrawn="1"/>
        </p:nvPicPr>
        <p:blipFill rotWithShape="1">
          <a:blip r:embed="rId2" cstate="screen">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7832385" y="2832578"/>
            <a:ext cx="3591827" cy="1192842"/>
          </a:xfrm>
          <a:prstGeom prst="rect">
            <a:avLst/>
          </a:prstGeom>
        </p:spPr>
      </p:pic>
      <p:grpSp>
        <p:nvGrpSpPr>
          <p:cNvPr id="5" name="Group 4">
            <a:extLst>
              <a:ext uri="{FF2B5EF4-FFF2-40B4-BE49-F238E27FC236}">
                <a16:creationId xmlns:a16="http://schemas.microsoft.com/office/drawing/2014/main" id="{790272D1-978D-4001-3325-58133C2B389D}"/>
              </a:ext>
            </a:extLst>
          </p:cNvPr>
          <p:cNvGrpSpPr/>
          <p:nvPr userDrawn="1"/>
        </p:nvGrpSpPr>
        <p:grpSpPr>
          <a:xfrm>
            <a:off x="-4" y="-2"/>
            <a:ext cx="10637524" cy="1720794"/>
            <a:chOff x="-4" y="-2"/>
            <a:chExt cx="10637524" cy="1720794"/>
          </a:xfrm>
          <a:gradFill>
            <a:gsLst>
              <a:gs pos="0">
                <a:srgbClr val="C0CDE7"/>
              </a:gs>
              <a:gs pos="80000">
                <a:srgbClr val="009EDB"/>
              </a:gs>
            </a:gsLst>
            <a:lin ang="0" scaled="1"/>
          </a:gradFill>
        </p:grpSpPr>
        <p:sp>
          <p:nvSpPr>
            <p:cNvPr id="22" name="Freeform: Shape 21">
              <a:extLst>
                <a:ext uri="{FF2B5EF4-FFF2-40B4-BE49-F238E27FC236}">
                  <a16:creationId xmlns:a16="http://schemas.microsoft.com/office/drawing/2014/main" id="{62B37252-AAF9-C726-11A9-61E567454B37}"/>
                </a:ext>
              </a:extLst>
            </p:cNvPr>
            <p:cNvSpPr/>
            <p:nvPr userDrawn="1"/>
          </p:nvSpPr>
          <p:spPr>
            <a:xfrm flipH="1" flipV="1">
              <a:off x="-1" y="731521"/>
              <a:ext cx="983944" cy="989271"/>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Single Corner Rounded 22">
              <a:extLst>
                <a:ext uri="{FF2B5EF4-FFF2-40B4-BE49-F238E27FC236}">
                  <a16:creationId xmlns:a16="http://schemas.microsoft.com/office/drawing/2014/main" id="{A4BFFF4E-4E7A-B034-EF14-8945550054B8}"/>
                </a:ext>
              </a:extLst>
            </p:cNvPr>
            <p:cNvSpPr/>
            <p:nvPr userDrawn="1"/>
          </p:nvSpPr>
          <p:spPr>
            <a:xfrm rot="10800000" flipH="1">
              <a:off x="-4" y="-2"/>
              <a:ext cx="10637524" cy="731522"/>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28A4DB35-2920-BDB5-DF72-42578CEDF157}"/>
              </a:ext>
            </a:extLst>
          </p:cNvPr>
          <p:cNvGrpSpPr/>
          <p:nvPr userDrawn="1"/>
        </p:nvGrpSpPr>
        <p:grpSpPr>
          <a:xfrm flipV="1">
            <a:off x="-4" y="5137206"/>
            <a:ext cx="10637524" cy="1720794"/>
            <a:chOff x="-4" y="-2"/>
            <a:chExt cx="10637524" cy="1720794"/>
          </a:xfrm>
          <a:gradFill>
            <a:gsLst>
              <a:gs pos="0">
                <a:srgbClr val="C0CDE7"/>
              </a:gs>
              <a:gs pos="80000">
                <a:srgbClr val="009EDB"/>
              </a:gs>
            </a:gsLst>
            <a:lin ang="0" scaled="1"/>
          </a:gradFill>
        </p:grpSpPr>
        <p:sp>
          <p:nvSpPr>
            <p:cNvPr id="28" name="Freeform: Shape 27">
              <a:extLst>
                <a:ext uri="{FF2B5EF4-FFF2-40B4-BE49-F238E27FC236}">
                  <a16:creationId xmlns:a16="http://schemas.microsoft.com/office/drawing/2014/main" id="{5457AC7F-39B1-121D-B48A-A33C24ACD712}"/>
                </a:ext>
              </a:extLst>
            </p:cNvPr>
            <p:cNvSpPr/>
            <p:nvPr userDrawn="1"/>
          </p:nvSpPr>
          <p:spPr>
            <a:xfrm flipH="1" flipV="1">
              <a:off x="-1" y="731521"/>
              <a:ext cx="983944" cy="989271"/>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Rectangle: Single Corner Rounded 28">
              <a:extLst>
                <a:ext uri="{FF2B5EF4-FFF2-40B4-BE49-F238E27FC236}">
                  <a16:creationId xmlns:a16="http://schemas.microsoft.com/office/drawing/2014/main" id="{AA87E303-8AC0-B99E-5A92-0174A2D4E1EF}"/>
                </a:ext>
              </a:extLst>
            </p:cNvPr>
            <p:cNvSpPr/>
            <p:nvPr userDrawn="1"/>
          </p:nvSpPr>
          <p:spPr>
            <a:xfrm rot="10800000" flipH="1">
              <a:off x="-4" y="-2"/>
              <a:ext cx="10637524" cy="731522"/>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ooter Placeholder 4">
            <a:extLst>
              <a:ext uri="{FF2B5EF4-FFF2-40B4-BE49-F238E27FC236}">
                <a16:creationId xmlns:a16="http://schemas.microsoft.com/office/drawing/2014/main" id="{DA22165D-C1F6-D609-EA9C-78E5FD14A377}"/>
              </a:ext>
            </a:extLst>
          </p:cNvPr>
          <p:cNvSpPr>
            <a:spLocks noGrp="1"/>
          </p:cNvSpPr>
          <p:nvPr>
            <p:ph type="ftr" sz="quarter" idx="11"/>
          </p:nvPr>
        </p:nvSpPr>
        <p:spPr>
          <a:xfrm>
            <a:off x="9180946" y="3976877"/>
            <a:ext cx="2243266" cy="221599"/>
          </a:xfrm>
          <a:prstGeom prst="rect">
            <a:avLst/>
          </a:prstGeom>
        </p:spPr>
        <p:txBody>
          <a:bodyPr wrap="square"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600" b="1" kern="1200" smtClean="0">
                <a:solidFill>
                  <a:schemeClr val="bg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624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AD4C-3803-AC03-C515-BEBBBC6986F6}"/>
              </a:ext>
            </a:extLst>
          </p:cNvPr>
          <p:cNvSpPr>
            <a:spLocks noGrp="1"/>
          </p:cNvSpPr>
          <p:nvPr>
            <p:ph type="title"/>
          </p:nvPr>
        </p:nvSpPr>
        <p:spPr>
          <a:xfrm>
            <a:off x="396240" y="365125"/>
            <a:ext cx="11399520" cy="899795"/>
          </a:xfrm>
          <a:prstGeom prst="rect">
            <a:avLst/>
          </a:prstGeom>
        </p:spPr>
        <p:txBody>
          <a:bodyPr lIns="0" rIns="0">
            <a:normAutofit/>
          </a:bodyPr>
          <a:lstStyle>
            <a:lvl1pPr>
              <a:defRPr sz="3600">
                <a:solidFill>
                  <a:schemeClr val="tx2"/>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C40B897D-31F6-9531-B5CE-9B9EFF867FC8}"/>
              </a:ext>
            </a:extLst>
          </p:cNvPr>
          <p:cNvSpPr>
            <a:spLocks noGrp="1"/>
          </p:cNvSpPr>
          <p:nvPr userDrawn="1">
            <p:ph type="sldNum" sz="quarter" idx="12"/>
          </p:nvPr>
        </p:nvSpPr>
        <p:spPr>
          <a:xfrm>
            <a:off x="396240" y="6369575"/>
            <a:ext cx="487680" cy="153888"/>
          </a:xfrm>
          <a:prstGeom prst="rect">
            <a:avLst/>
          </a:prstGeom>
        </p:spPr>
        <p:txBody>
          <a:bodyPr lIns="0" tIns="0" rIns="0" bIns="0">
            <a:spAutoFit/>
          </a:bodyPr>
          <a:lstStyle>
            <a:lvl1pPr algn="l">
              <a:defRPr sz="1000">
                <a:solidFill>
                  <a:schemeClr val="tx1"/>
                </a:solidFill>
              </a:defRPr>
            </a:lvl1pPr>
          </a:lstStyle>
          <a:p>
            <a:fld id="{AE623DFC-EEBD-4551-9812-E4BF7A60C5DC}" type="slidenum">
              <a:rPr lang="en-US" smtClean="0"/>
              <a:pPr/>
              <a:t>‹#›</a:t>
            </a:fld>
            <a:endParaRPr lang="en-US"/>
          </a:p>
        </p:txBody>
      </p:sp>
      <p:cxnSp>
        <p:nvCxnSpPr>
          <p:cNvPr id="13" name="Straight Connector 12">
            <a:extLst>
              <a:ext uri="{FF2B5EF4-FFF2-40B4-BE49-F238E27FC236}">
                <a16:creationId xmlns:a16="http://schemas.microsoft.com/office/drawing/2014/main" id="{E0483978-8147-6222-CDCD-0FA693648A85}"/>
              </a:ext>
            </a:extLst>
          </p:cNvPr>
          <p:cNvCxnSpPr>
            <a:cxnSpLocks/>
          </p:cNvCxnSpPr>
          <p:nvPr userDrawn="1"/>
        </p:nvCxnSpPr>
        <p:spPr>
          <a:xfrm>
            <a:off x="396240" y="1443990"/>
            <a:ext cx="11399520" cy="0"/>
          </a:xfrm>
          <a:prstGeom prst="line">
            <a:avLst/>
          </a:prstGeom>
          <a:ln>
            <a:solidFill>
              <a:schemeClr val="accent1">
                <a:alpha val="94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C670920D-81FA-DDFD-776C-255B4A511DB2}"/>
              </a:ext>
            </a:extLst>
          </p:cNvPr>
          <p:cNvSpPr>
            <a:spLocks noGrp="1"/>
          </p:cNvSpPr>
          <p:nvPr>
            <p:ph type="ftr" sz="quarter" idx="11"/>
          </p:nvPr>
        </p:nvSpPr>
        <p:spPr>
          <a:xfrm>
            <a:off x="5749925" y="6329564"/>
            <a:ext cx="4114800" cy="193899"/>
          </a:xfrm>
          <a:prstGeom prst="rect">
            <a:avLst/>
          </a:prstGeom>
        </p:spPr>
        <p:txBody>
          <a:bodyPr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106379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9569638-1788-47C7-1EE0-101A3DEB0FBE}"/>
              </a:ext>
            </a:extLst>
          </p:cNvPr>
          <p:cNvSpPr>
            <a:spLocks noGrp="1"/>
          </p:cNvSpPr>
          <p:nvPr>
            <p:ph type="pic" sz="quarter" idx="13"/>
          </p:nvPr>
        </p:nvSpPr>
        <p:spPr>
          <a:xfrm>
            <a:off x="396240" y="364923"/>
            <a:ext cx="11398884" cy="5319597"/>
          </a:xfrm>
          <a:prstGeom prst="rect">
            <a:avLst/>
          </a:prstGeom>
        </p:spPr>
        <p:txBody>
          <a:bodyPr/>
          <a:lstStyle/>
          <a:p>
            <a:endParaRPr lang="en-US"/>
          </a:p>
        </p:txBody>
      </p:sp>
      <p:sp>
        <p:nvSpPr>
          <p:cNvPr id="3" name="Footer Placeholder 4">
            <a:extLst>
              <a:ext uri="{FF2B5EF4-FFF2-40B4-BE49-F238E27FC236}">
                <a16:creationId xmlns:a16="http://schemas.microsoft.com/office/drawing/2014/main" id="{F5C82B33-04D7-8A18-07E7-58709E5290C8}"/>
              </a:ext>
            </a:extLst>
          </p:cNvPr>
          <p:cNvSpPr>
            <a:spLocks noGrp="1"/>
          </p:cNvSpPr>
          <p:nvPr>
            <p:ph type="ftr" sz="quarter" idx="11"/>
          </p:nvPr>
        </p:nvSpPr>
        <p:spPr>
          <a:xfrm>
            <a:off x="5749925" y="6329564"/>
            <a:ext cx="4114800" cy="193899"/>
          </a:xfrm>
          <a:prstGeom prst="rect">
            <a:avLst/>
          </a:prstGeom>
        </p:spPr>
        <p:txBody>
          <a:bodyPr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stStyle>
          <a:p>
            <a:r>
              <a:rPr lang="en-US"/>
              <a:t>Adaptation Committee</a:t>
            </a:r>
          </a:p>
        </p:txBody>
      </p:sp>
      <p:sp>
        <p:nvSpPr>
          <p:cNvPr id="5" name="Slide Number Placeholder 5">
            <a:extLst>
              <a:ext uri="{FF2B5EF4-FFF2-40B4-BE49-F238E27FC236}">
                <a16:creationId xmlns:a16="http://schemas.microsoft.com/office/drawing/2014/main" id="{6C2E5CAF-7DEA-EDED-A226-F9131DF1902B}"/>
              </a:ext>
            </a:extLst>
          </p:cNvPr>
          <p:cNvSpPr>
            <a:spLocks noGrp="1"/>
          </p:cNvSpPr>
          <p:nvPr>
            <p:ph type="sldNum" sz="quarter" idx="12"/>
          </p:nvPr>
        </p:nvSpPr>
        <p:spPr>
          <a:xfrm>
            <a:off x="396240" y="6369575"/>
            <a:ext cx="487680" cy="153888"/>
          </a:xfrm>
          <a:prstGeom prst="rect">
            <a:avLst/>
          </a:prstGeom>
        </p:spPr>
        <p:txBody>
          <a:bodyPr lIns="0" tIns="0" rIns="0" bIns="0">
            <a:spAutoFit/>
          </a:bodyPr>
          <a:lstStyle>
            <a:lvl1pPr algn="l">
              <a:defRPr sz="1000">
                <a:solidFill>
                  <a:schemeClr val="tx1"/>
                </a:solidFill>
              </a:defRPr>
            </a:lvl1pPr>
          </a:lstStyle>
          <a:p>
            <a:fld id="{AE623DFC-EEBD-4551-9812-E4BF7A60C5DC}" type="slidenum">
              <a:rPr lang="en-US" smtClean="0"/>
              <a:pPr/>
              <a:t>‹#›</a:t>
            </a:fld>
            <a:endParaRPr lang="en-US"/>
          </a:p>
        </p:txBody>
      </p:sp>
    </p:spTree>
    <p:extLst>
      <p:ext uri="{BB962C8B-B14F-4D97-AF65-F5344CB8AC3E}">
        <p14:creationId xmlns:p14="http://schemas.microsoft.com/office/powerpoint/2010/main" val="254603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5313BC4-A62E-A8FB-C942-17B0BC324C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Rounded 15">
            <a:extLst>
              <a:ext uri="{FF2B5EF4-FFF2-40B4-BE49-F238E27FC236}">
                <a16:creationId xmlns:a16="http://schemas.microsoft.com/office/drawing/2014/main" id="{835BB655-ACC0-17B9-53AF-0C105B872FD8}"/>
              </a:ext>
            </a:extLst>
          </p:cNvPr>
          <p:cNvSpPr/>
          <p:nvPr userDrawn="1"/>
        </p:nvSpPr>
        <p:spPr>
          <a:xfrm flipH="1">
            <a:off x="0" y="2453640"/>
            <a:ext cx="12192000" cy="4404360"/>
          </a:xfrm>
          <a:prstGeom prst="round1Rect">
            <a:avLst>
              <a:gd name="adj" fmla="val 19238"/>
            </a:avLst>
          </a:prstGeom>
          <a:gradFill flip="none" rotWithShape="1">
            <a:gsLst>
              <a:gs pos="100000">
                <a:srgbClr val="009EDB"/>
              </a:gs>
              <a:gs pos="2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Subtitle 2">
            <a:extLst>
              <a:ext uri="{FF2B5EF4-FFF2-40B4-BE49-F238E27FC236}">
                <a16:creationId xmlns:a16="http://schemas.microsoft.com/office/drawing/2014/main" id="{19832BE1-F74D-6876-2130-40BD991A1F03}"/>
              </a:ext>
            </a:extLst>
          </p:cNvPr>
          <p:cNvSpPr>
            <a:spLocks noGrp="1"/>
          </p:cNvSpPr>
          <p:nvPr>
            <p:ph type="subTitle" idx="1" hasCustomPrompt="1"/>
          </p:nvPr>
        </p:nvSpPr>
        <p:spPr>
          <a:xfrm>
            <a:off x="734401" y="3265682"/>
            <a:ext cx="10723198" cy="664797"/>
          </a:xfrm>
          <a:prstGeom prst="rect">
            <a:avLst/>
          </a:prstGeom>
        </p:spPr>
        <p:txBody>
          <a:bodyPr wrap="square" lIns="0" tIns="0" rIns="0" bIns="0">
            <a:spAutoFit/>
          </a:bodyPr>
          <a:lstStyle>
            <a:lvl1pPr marL="0" indent="0" algn="l" defTabSz="914400" rtl="0" eaLnBrk="1" latinLnBrk="0" hangingPunct="1">
              <a:lnSpc>
                <a:spcPct val="90000"/>
              </a:lnSpc>
              <a:spcBef>
                <a:spcPct val="0"/>
              </a:spcBef>
              <a:buNone/>
              <a:defRPr lang="en-US" sz="480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TITLE </a:t>
            </a:r>
          </a:p>
        </p:txBody>
      </p:sp>
      <p:cxnSp>
        <p:nvCxnSpPr>
          <p:cNvPr id="15" name="Straight Connector 14">
            <a:extLst>
              <a:ext uri="{FF2B5EF4-FFF2-40B4-BE49-F238E27FC236}">
                <a16:creationId xmlns:a16="http://schemas.microsoft.com/office/drawing/2014/main" id="{1EE20ACE-3456-F7A5-3FB6-C0A34DD6AD99}"/>
              </a:ext>
            </a:extLst>
          </p:cNvPr>
          <p:cNvCxnSpPr>
            <a:cxnSpLocks/>
          </p:cNvCxnSpPr>
          <p:nvPr userDrawn="1"/>
        </p:nvCxnSpPr>
        <p:spPr>
          <a:xfrm>
            <a:off x="734401" y="4291757"/>
            <a:ext cx="10723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28752-41EA-4B73-E626-6F314764C298}"/>
              </a:ext>
            </a:extLst>
          </p:cNvPr>
          <p:cNvCxnSpPr/>
          <p:nvPr userDrawn="1"/>
        </p:nvCxnSpPr>
        <p:spPr>
          <a:xfrm>
            <a:off x="5364480" y="1249680"/>
            <a:ext cx="6827520" cy="0"/>
          </a:xfrm>
          <a:prstGeom prst="line">
            <a:avLst/>
          </a:prstGeom>
          <a:ln>
            <a:solidFill>
              <a:schemeClr val="accent1">
                <a:alpha val="94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8AC3766-CCA2-B8A9-9FF9-3F4BF5891E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401" y="660652"/>
            <a:ext cx="4285107" cy="1282158"/>
          </a:xfrm>
          <a:prstGeom prst="rect">
            <a:avLst/>
          </a:prstGeom>
        </p:spPr>
      </p:pic>
      <p:sp>
        <p:nvSpPr>
          <p:cNvPr id="22" name="Text Placeholder 31">
            <a:extLst>
              <a:ext uri="{FF2B5EF4-FFF2-40B4-BE49-F238E27FC236}">
                <a16:creationId xmlns:a16="http://schemas.microsoft.com/office/drawing/2014/main" id="{0704AD7C-9ECD-B2D2-1496-5A9AA2E97830}"/>
              </a:ext>
            </a:extLst>
          </p:cNvPr>
          <p:cNvSpPr>
            <a:spLocks noGrp="1"/>
          </p:cNvSpPr>
          <p:nvPr>
            <p:ph type="body" sz="quarter" idx="10" hasCustomPrompt="1"/>
          </p:nvPr>
        </p:nvSpPr>
        <p:spPr>
          <a:xfrm>
            <a:off x="734401" y="4653035"/>
            <a:ext cx="10723198"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bg1"/>
                </a:solidFill>
                <a:latin typeface="+mn-lt"/>
                <a:ea typeface="+mn-ea"/>
                <a:cs typeface="+mn-cs"/>
              </a:defRPr>
            </a:lvl1pPr>
          </a:lstStyle>
          <a:p>
            <a:r>
              <a:rPr lang="en-US" sz="2800"/>
              <a:t>Subtitle</a:t>
            </a:r>
          </a:p>
        </p:txBody>
      </p:sp>
      <p:sp>
        <p:nvSpPr>
          <p:cNvPr id="9" name="Footer Placeholder 4">
            <a:extLst>
              <a:ext uri="{FF2B5EF4-FFF2-40B4-BE49-F238E27FC236}">
                <a16:creationId xmlns:a16="http://schemas.microsoft.com/office/drawing/2014/main" id="{3FF50170-A207-1EE2-80F3-1513F20C02BA}"/>
              </a:ext>
            </a:extLst>
          </p:cNvPr>
          <p:cNvSpPr>
            <a:spLocks noGrp="1"/>
          </p:cNvSpPr>
          <p:nvPr>
            <p:ph type="ftr" sz="quarter" idx="11"/>
          </p:nvPr>
        </p:nvSpPr>
        <p:spPr>
          <a:xfrm>
            <a:off x="2545080" y="1853129"/>
            <a:ext cx="2474429" cy="221599"/>
          </a:xfrm>
          <a:prstGeom prst="rect">
            <a:avLst/>
          </a:prstGeom>
        </p:spPr>
        <p:txBody>
          <a:bodyPr wrap="square"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600" b="1" kern="1200" smtClean="0">
                <a:solidFill>
                  <a:schemeClr val="tx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344768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7" name="Picture 6" descr="A picture containing sky, outdoor, grass, field&#10;&#10;Description automatically generated">
            <a:extLst>
              <a:ext uri="{FF2B5EF4-FFF2-40B4-BE49-F238E27FC236}">
                <a16:creationId xmlns:a16="http://schemas.microsoft.com/office/drawing/2014/main" id="{7E4FD4A7-4985-EFA3-1816-0CC47D7551C0}"/>
              </a:ext>
            </a:extLst>
          </p:cNvPr>
          <p:cNvPicPr>
            <a:picLocks noChangeAspect="1"/>
          </p:cNvPicPr>
          <p:nvPr userDrawn="1"/>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0F627852-7C0A-23FD-3274-3CF8DBB16A5F}"/>
              </a:ext>
            </a:extLst>
          </p:cNvPr>
          <p:cNvSpPr/>
          <p:nvPr userDrawn="1"/>
        </p:nvSpPr>
        <p:spPr>
          <a:xfrm>
            <a:off x="0" y="0"/>
            <a:ext cx="12192000" cy="6858000"/>
          </a:xfrm>
          <a:prstGeom prst="rect">
            <a:avLst/>
          </a:prstGeom>
          <a:gradFill>
            <a:gsLst>
              <a:gs pos="0">
                <a:schemeClr val="tx1">
                  <a:alpha val="32000"/>
                </a:schemeClr>
              </a:gs>
              <a:gs pos="66000">
                <a:schemeClr val="tx1">
                  <a:alpha val="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Rounded 15">
            <a:extLst>
              <a:ext uri="{FF2B5EF4-FFF2-40B4-BE49-F238E27FC236}">
                <a16:creationId xmlns:a16="http://schemas.microsoft.com/office/drawing/2014/main" id="{835BB655-ACC0-17B9-53AF-0C105B872FD8}"/>
              </a:ext>
            </a:extLst>
          </p:cNvPr>
          <p:cNvSpPr/>
          <p:nvPr userDrawn="1"/>
        </p:nvSpPr>
        <p:spPr>
          <a:xfrm flipH="1">
            <a:off x="0" y="2453640"/>
            <a:ext cx="12192000" cy="4404360"/>
          </a:xfrm>
          <a:prstGeom prst="round1Rect">
            <a:avLst>
              <a:gd name="adj" fmla="val 19238"/>
            </a:avLst>
          </a:prstGeom>
          <a:gradFill flip="none" rotWithShape="1">
            <a:gsLst>
              <a:gs pos="100000">
                <a:srgbClr val="009EDB">
                  <a:alpha val="38000"/>
                </a:srgbClr>
              </a:gs>
              <a:gs pos="23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19" name="Straight Connector 18">
            <a:extLst>
              <a:ext uri="{FF2B5EF4-FFF2-40B4-BE49-F238E27FC236}">
                <a16:creationId xmlns:a16="http://schemas.microsoft.com/office/drawing/2014/main" id="{31028752-41EA-4B73-E626-6F314764C298}"/>
              </a:ext>
            </a:extLst>
          </p:cNvPr>
          <p:cNvCxnSpPr/>
          <p:nvPr userDrawn="1"/>
        </p:nvCxnSpPr>
        <p:spPr>
          <a:xfrm>
            <a:off x="5364480" y="1249680"/>
            <a:ext cx="6827520" cy="0"/>
          </a:xfrm>
          <a:prstGeom prst="line">
            <a:avLst/>
          </a:prstGeom>
          <a:ln>
            <a:solidFill>
              <a:schemeClr val="bg1">
                <a:alpha val="94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6D2A57C-E1B4-FB7D-B9AE-E5C833A6827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4401" y="660652"/>
            <a:ext cx="4285107" cy="1282158"/>
          </a:xfrm>
          <a:prstGeom prst="rect">
            <a:avLst/>
          </a:prstGeom>
        </p:spPr>
      </p:pic>
      <p:sp>
        <p:nvSpPr>
          <p:cNvPr id="11" name="Footer Placeholder 4">
            <a:extLst>
              <a:ext uri="{FF2B5EF4-FFF2-40B4-BE49-F238E27FC236}">
                <a16:creationId xmlns:a16="http://schemas.microsoft.com/office/drawing/2014/main" id="{5D5EE23B-15F6-2237-FC83-9A9A65C7A9F3}"/>
              </a:ext>
            </a:extLst>
          </p:cNvPr>
          <p:cNvSpPr>
            <a:spLocks noGrp="1"/>
          </p:cNvSpPr>
          <p:nvPr>
            <p:ph type="ftr" sz="quarter" idx="11"/>
          </p:nvPr>
        </p:nvSpPr>
        <p:spPr>
          <a:xfrm>
            <a:off x="2583180" y="1875796"/>
            <a:ext cx="2436329" cy="221599"/>
          </a:xfrm>
          <a:prstGeom prst="rect">
            <a:avLst/>
          </a:prstGeom>
        </p:spPr>
        <p:txBody>
          <a:bodyPr wrap="square"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600" b="1" kern="1200" smtClean="0">
                <a:solidFill>
                  <a:schemeClr val="bg1"/>
                </a:solidFill>
                <a:latin typeface="+mn-lt"/>
                <a:ea typeface="+mn-ea"/>
                <a:cs typeface="+mn-cs"/>
              </a:defRPr>
            </a:lvl1pPr>
          </a:lstStyle>
          <a:p>
            <a:r>
              <a:rPr lang="en-US"/>
              <a:t>Adaptation Committee</a:t>
            </a:r>
          </a:p>
        </p:txBody>
      </p:sp>
      <p:sp>
        <p:nvSpPr>
          <p:cNvPr id="2" name="Subtitle 2">
            <a:extLst>
              <a:ext uri="{FF2B5EF4-FFF2-40B4-BE49-F238E27FC236}">
                <a16:creationId xmlns:a16="http://schemas.microsoft.com/office/drawing/2014/main" id="{2E6FBC10-1910-53DB-DF15-AE44A57A4252}"/>
              </a:ext>
            </a:extLst>
          </p:cNvPr>
          <p:cNvSpPr>
            <a:spLocks noGrp="1"/>
          </p:cNvSpPr>
          <p:nvPr>
            <p:ph type="subTitle" idx="1" hasCustomPrompt="1"/>
          </p:nvPr>
        </p:nvSpPr>
        <p:spPr>
          <a:xfrm>
            <a:off x="734401" y="3265682"/>
            <a:ext cx="10723198" cy="664797"/>
          </a:xfrm>
          <a:prstGeom prst="rect">
            <a:avLst/>
          </a:prstGeom>
        </p:spPr>
        <p:txBody>
          <a:bodyPr wrap="square" lIns="0" tIns="0" rIns="0" bIns="0">
            <a:spAutoFit/>
          </a:bodyPr>
          <a:lstStyle>
            <a:lvl1pPr marL="0" indent="0" algn="l" defTabSz="914400" rtl="0" eaLnBrk="1" latinLnBrk="0" hangingPunct="1">
              <a:lnSpc>
                <a:spcPct val="90000"/>
              </a:lnSpc>
              <a:spcBef>
                <a:spcPct val="0"/>
              </a:spcBef>
              <a:buNone/>
              <a:defRPr lang="en-US" sz="4800" kern="120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TITLE </a:t>
            </a:r>
          </a:p>
        </p:txBody>
      </p:sp>
      <p:cxnSp>
        <p:nvCxnSpPr>
          <p:cNvPr id="3" name="Straight Connector 2">
            <a:extLst>
              <a:ext uri="{FF2B5EF4-FFF2-40B4-BE49-F238E27FC236}">
                <a16:creationId xmlns:a16="http://schemas.microsoft.com/office/drawing/2014/main" id="{AFFCFE4B-5B35-F741-2F4E-77182CB26EA8}"/>
              </a:ext>
            </a:extLst>
          </p:cNvPr>
          <p:cNvCxnSpPr>
            <a:cxnSpLocks/>
          </p:cNvCxnSpPr>
          <p:nvPr userDrawn="1"/>
        </p:nvCxnSpPr>
        <p:spPr>
          <a:xfrm>
            <a:off x="734401" y="4291757"/>
            <a:ext cx="10723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1">
            <a:extLst>
              <a:ext uri="{FF2B5EF4-FFF2-40B4-BE49-F238E27FC236}">
                <a16:creationId xmlns:a16="http://schemas.microsoft.com/office/drawing/2014/main" id="{3BB4804B-71A4-1050-F9E1-DF9531A05B12}"/>
              </a:ext>
            </a:extLst>
          </p:cNvPr>
          <p:cNvSpPr>
            <a:spLocks noGrp="1"/>
          </p:cNvSpPr>
          <p:nvPr>
            <p:ph type="body" sz="quarter" idx="10" hasCustomPrompt="1"/>
          </p:nvPr>
        </p:nvSpPr>
        <p:spPr>
          <a:xfrm>
            <a:off x="734401" y="4653035"/>
            <a:ext cx="10723198"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bg1"/>
                </a:solidFill>
                <a:latin typeface="+mn-lt"/>
                <a:ea typeface="+mn-ea"/>
                <a:cs typeface="+mn-cs"/>
              </a:defRPr>
            </a:lvl1pPr>
          </a:lstStyle>
          <a:p>
            <a:r>
              <a:rPr lang="en-US" sz="2800"/>
              <a:t>Subtitle</a:t>
            </a:r>
          </a:p>
        </p:txBody>
      </p:sp>
    </p:spTree>
    <p:extLst>
      <p:ext uri="{BB962C8B-B14F-4D97-AF65-F5344CB8AC3E}">
        <p14:creationId xmlns:p14="http://schemas.microsoft.com/office/powerpoint/2010/main" val="339390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348C10-DF9B-9F3D-8F95-1F4BA1E63176}"/>
              </a:ext>
            </a:extLst>
          </p:cNvPr>
          <p:cNvGrpSpPr/>
          <p:nvPr userDrawn="1"/>
        </p:nvGrpSpPr>
        <p:grpSpPr>
          <a:xfrm>
            <a:off x="0" y="6035040"/>
            <a:ext cx="12192000" cy="822961"/>
            <a:chOff x="0" y="6035040"/>
            <a:chExt cx="12192000" cy="822961"/>
          </a:xfrm>
          <a:gradFill>
            <a:gsLst>
              <a:gs pos="0">
                <a:srgbClr val="C0CDE7"/>
              </a:gs>
              <a:gs pos="80000">
                <a:schemeClr val="accent1"/>
              </a:gs>
            </a:gsLst>
            <a:lin ang="0" scaled="1"/>
          </a:gradFill>
        </p:grpSpPr>
        <p:sp>
          <p:nvSpPr>
            <p:cNvPr id="11" name="Rectangle: Single Corner Rounded 10">
              <a:extLst>
                <a:ext uri="{FF2B5EF4-FFF2-40B4-BE49-F238E27FC236}">
                  <a16:creationId xmlns:a16="http://schemas.microsoft.com/office/drawing/2014/main" id="{622824DB-8275-2D54-7C46-99FBD23D9209}"/>
                </a:ext>
              </a:extLst>
            </p:cNvPr>
            <p:cNvSpPr/>
            <p:nvPr/>
          </p:nvSpPr>
          <p:spPr>
            <a:xfrm>
              <a:off x="0" y="6661583"/>
              <a:ext cx="12192000" cy="196417"/>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Single Corner Rounded 11">
              <a:extLst>
                <a:ext uri="{FF2B5EF4-FFF2-40B4-BE49-F238E27FC236}">
                  <a16:creationId xmlns:a16="http://schemas.microsoft.com/office/drawing/2014/main" id="{816362A4-3DC2-B657-694F-DFCC42878C4E}"/>
                </a:ext>
              </a:extLst>
            </p:cNvPr>
            <p:cNvSpPr/>
            <p:nvPr/>
          </p:nvSpPr>
          <p:spPr>
            <a:xfrm flipH="1">
              <a:off x="10094976" y="6035040"/>
              <a:ext cx="2097024" cy="822961"/>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EA3E3D3-0E91-3BEB-6BFD-7394C767D879}"/>
                </a:ext>
              </a:extLst>
            </p:cNvPr>
            <p:cNvSpPr/>
            <p:nvPr userDrawn="1"/>
          </p:nvSpPr>
          <p:spPr>
            <a:xfrm>
              <a:off x="9841813" y="6408420"/>
              <a:ext cx="253163" cy="253163"/>
            </a:xfrm>
            <a:custGeom>
              <a:avLst/>
              <a:gdLst>
                <a:gd name="connsiteX0" fmla="*/ 198008 w 198008"/>
                <a:gd name="connsiteY0" fmla="*/ 0 h 198008"/>
                <a:gd name="connsiteX1" fmla="*/ 198008 w 198008"/>
                <a:gd name="connsiteY1" fmla="*/ 198008 h 198008"/>
                <a:gd name="connsiteX2" fmla="*/ 0 w 198008"/>
                <a:gd name="connsiteY2" fmla="*/ 198008 h 198008"/>
                <a:gd name="connsiteX3" fmla="*/ 39898 w 198008"/>
                <a:gd name="connsiteY3" fmla="*/ 193986 h 198008"/>
                <a:gd name="connsiteX4" fmla="*/ 193986 w 198008"/>
                <a:gd name="connsiteY4" fmla="*/ 39898 h 198008"/>
                <a:gd name="connsiteX5" fmla="*/ 198008 w 198008"/>
                <a:gd name="connsiteY5" fmla="*/ 0 h 19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8" h="198008">
                  <a:moveTo>
                    <a:pt x="198008" y="0"/>
                  </a:moveTo>
                  <a:lnTo>
                    <a:pt x="198008" y="198008"/>
                  </a:lnTo>
                  <a:lnTo>
                    <a:pt x="0" y="198008"/>
                  </a:lnTo>
                  <a:lnTo>
                    <a:pt x="39898" y="193986"/>
                  </a:lnTo>
                  <a:cubicBezTo>
                    <a:pt x="117241" y="178159"/>
                    <a:pt x="178159" y="117241"/>
                    <a:pt x="193986" y="39898"/>
                  </a:cubicBezTo>
                  <a:lnTo>
                    <a:pt x="1980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5" name="Slide Number Placeholder 5">
            <a:extLst>
              <a:ext uri="{FF2B5EF4-FFF2-40B4-BE49-F238E27FC236}">
                <a16:creationId xmlns:a16="http://schemas.microsoft.com/office/drawing/2014/main" id="{84A10EBD-8D8F-14CD-5902-77146875B19F}"/>
              </a:ext>
            </a:extLst>
          </p:cNvPr>
          <p:cNvSpPr>
            <a:spLocks noGrp="1"/>
          </p:cNvSpPr>
          <p:nvPr>
            <p:ph type="sldNum" sz="quarter" idx="4"/>
          </p:nvPr>
        </p:nvSpPr>
        <p:spPr>
          <a:xfrm>
            <a:off x="396240" y="6369575"/>
            <a:ext cx="487680" cy="153888"/>
          </a:xfrm>
          <a:prstGeom prst="rect">
            <a:avLst/>
          </a:prstGeom>
        </p:spPr>
        <p:txBody>
          <a:bodyPr lIns="0" tIns="0" rIns="0" bIns="0">
            <a:spAutoFit/>
          </a:bodyPr>
          <a:lstStyle>
            <a:lvl1pPr algn="l">
              <a:defRPr sz="1000">
                <a:solidFill>
                  <a:schemeClr val="tx1"/>
                </a:solidFill>
              </a:defRPr>
            </a:lvl1pPr>
          </a:lstStyle>
          <a:p>
            <a:fld id="{AE623DFC-EEBD-4551-9812-E4BF7A60C5DC}" type="slidenum">
              <a:rPr lang="en-US" smtClean="0"/>
              <a:pPr/>
              <a:t>‹#›</a:t>
            </a:fld>
            <a:endParaRPr lang="en-US"/>
          </a:p>
        </p:txBody>
      </p:sp>
      <p:sp>
        <p:nvSpPr>
          <p:cNvPr id="16" name="Rectangle: Top Corners Rounded 15">
            <a:extLst>
              <a:ext uri="{FF2B5EF4-FFF2-40B4-BE49-F238E27FC236}">
                <a16:creationId xmlns:a16="http://schemas.microsoft.com/office/drawing/2014/main" id="{220F732F-A3F2-19F9-1198-E51261F69978}"/>
              </a:ext>
            </a:extLst>
          </p:cNvPr>
          <p:cNvSpPr/>
          <p:nvPr userDrawn="1"/>
        </p:nvSpPr>
        <p:spPr>
          <a:xfrm flipV="1">
            <a:off x="396240" y="0"/>
            <a:ext cx="914400" cy="1117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DDDCD74C-03FD-463C-2D84-F5BE160005EF}"/>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342252" y="6233420"/>
            <a:ext cx="1539868" cy="460748"/>
          </a:xfrm>
          <a:prstGeom prst="rect">
            <a:avLst/>
          </a:prstGeom>
        </p:spPr>
      </p:pic>
      <p:sp>
        <p:nvSpPr>
          <p:cNvPr id="18" name="Footer Placeholder 4">
            <a:extLst>
              <a:ext uri="{FF2B5EF4-FFF2-40B4-BE49-F238E27FC236}">
                <a16:creationId xmlns:a16="http://schemas.microsoft.com/office/drawing/2014/main" id="{D4B10BB7-0F4E-B827-E847-8BF9CC2BA4AD}"/>
              </a:ext>
            </a:extLst>
          </p:cNvPr>
          <p:cNvSpPr>
            <a:spLocks noGrp="1"/>
          </p:cNvSpPr>
          <p:nvPr>
            <p:ph type="ftr" sz="quarter" idx="3"/>
          </p:nvPr>
        </p:nvSpPr>
        <p:spPr>
          <a:xfrm>
            <a:off x="5749925" y="6329564"/>
            <a:ext cx="4114800" cy="193899"/>
          </a:xfrm>
          <a:prstGeom prst="rect">
            <a:avLst/>
          </a:prstGeom>
        </p:spPr>
        <p:txBody>
          <a:bodyPr lIns="0" tIns="0" rIns="0" bIns="0" anchor="ctr">
            <a:spAutoFit/>
          </a:bodyPr>
          <a:lstStyle>
            <a:lvl1pPr marL="0" indent="0" algn="r" defTabSz="914400" rtl="0" eaLnBrk="1" latinLnBrk="0" hangingPunct="1">
              <a:lnSpc>
                <a:spcPct val="90000"/>
              </a:lnSpc>
              <a:spcBef>
                <a:spcPts val="1000"/>
              </a:spcBef>
              <a:buFont typeface="Arial" panose="020B0604020202020204" pitchFamily="34" charset="0"/>
              <a:buNone/>
              <a:defRPr lang="en-US" sz="1400" kern="1200" smtClean="0">
                <a:solidFill>
                  <a:schemeClr val="tx1"/>
                </a:solidFill>
                <a:latin typeface="+mn-lt"/>
                <a:ea typeface="+mn-ea"/>
                <a:cs typeface="+mn-cs"/>
              </a:defRPr>
            </a:lvl1pPr>
          </a:lstStyle>
          <a:p>
            <a:r>
              <a:rPr lang="en-US"/>
              <a:t>Adaptation Committee</a:t>
            </a:r>
          </a:p>
        </p:txBody>
      </p:sp>
    </p:spTree>
    <p:extLst>
      <p:ext uri="{BB962C8B-B14F-4D97-AF65-F5344CB8AC3E}">
        <p14:creationId xmlns:p14="http://schemas.microsoft.com/office/powerpoint/2010/main" val="328398642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0" r:id="rId4"/>
    <p:sldLayoutId id="2147483661" r:id="rId5"/>
    <p:sldLayoutId id="2147483662" r:id="rId6"/>
    <p:sldLayoutId id="2147483663" r:id="rId7"/>
    <p:sldLayoutId id="2147483655" r:id="rId8"/>
    <p:sldLayoutId id="2147483665"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697F7-F23F-8343-9980-FB0F86CFB2C5}" type="datetimeFigureOut">
              <a:rPr lang="en-US" smtClean="0"/>
              <a:t>10/12/2023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9256B-BF7D-9A45-A889-1DA9AF0711DE}" type="slidenum">
              <a:rPr lang="en-US" smtClean="0"/>
              <a:t>‹#›</a:t>
            </a:fld>
            <a:endParaRPr lang="en-US"/>
          </a:p>
        </p:txBody>
      </p:sp>
    </p:spTree>
    <p:extLst>
      <p:ext uri="{BB962C8B-B14F-4D97-AF65-F5344CB8AC3E}">
        <p14:creationId xmlns:p14="http://schemas.microsoft.com/office/powerpoint/2010/main" val="33426804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63772-AEC3-59C2-FBCB-82D7A6886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DC04E4-3967-349E-97F7-2318AF1818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FD58BD1-45D2-AD86-8E8D-8F73BA9DF4D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40490-9775-4679-909F-53D01A8781C6}" type="datetimeFigureOut">
              <a:rPr lang="en-CA" smtClean="0"/>
              <a:t>2023-12-10</a:t>
            </a:fld>
            <a:endParaRPr lang="en-CA"/>
          </a:p>
        </p:txBody>
      </p:sp>
      <p:sp>
        <p:nvSpPr>
          <p:cNvPr id="5" name="Footer Placeholder 4">
            <a:extLst>
              <a:ext uri="{FF2B5EF4-FFF2-40B4-BE49-F238E27FC236}">
                <a16:creationId xmlns:a16="http://schemas.microsoft.com/office/drawing/2014/main" id="{CBA03801-5D6F-2B36-DED2-09B93B0CC2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24AFBF7-90CC-3ED1-39AE-D9BD94FE2BA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9A407-B5FC-482F-AC69-F101BF24F9C7}" type="slidenum">
              <a:rPr lang="en-CA" smtClean="0"/>
              <a:t>‹#›</a:t>
            </a:fld>
            <a:endParaRPr lang="en-CA"/>
          </a:p>
        </p:txBody>
      </p:sp>
    </p:spTree>
    <p:extLst>
      <p:ext uri="{BB962C8B-B14F-4D97-AF65-F5344CB8AC3E}">
        <p14:creationId xmlns:p14="http://schemas.microsoft.com/office/powerpoint/2010/main" val="35831476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9A19B-35D0-4B16-9A1D-8B2C663188B4}" type="datetimeFigureOut">
              <a:rPr lang="en-AU" smtClean="0"/>
              <a:t>10/12/2023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E4B80-BB7A-4E94-97F2-759D0FE2A2D3}" type="slidenum">
              <a:rPr lang="en-AU" smtClean="0"/>
              <a:t>‹#›</a:t>
            </a:fld>
            <a:endParaRPr lang="en-AU"/>
          </a:p>
        </p:txBody>
      </p:sp>
    </p:spTree>
    <p:extLst>
      <p:ext uri="{BB962C8B-B14F-4D97-AF65-F5344CB8AC3E}">
        <p14:creationId xmlns:p14="http://schemas.microsoft.com/office/powerpoint/2010/main" val="8894374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ac@unfccc.int"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hyperlink" Target="mailto:george.carter@anu.edu.au" TargetMode="External"/><Relationship Id="rId16" Type="http://schemas.openxmlformats.org/officeDocument/2006/relationships/image" Target="../media/image26.png"/><Relationship Id="rId1" Type="http://schemas.openxmlformats.org/officeDocument/2006/relationships/slideLayout" Target="../slideLayouts/slideLayout3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3.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2.emf"/><Relationship Id="rId4" Type="http://schemas.openxmlformats.org/officeDocument/2006/relationships/image" Target="../media/image3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mailto:ebeauchamp@iisd.org" TargetMode="Externa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8" Type="http://schemas.openxmlformats.org/officeDocument/2006/relationships/hyperlink" Target="https://www.linkedin.com/showcase/nap-global-network/" TargetMode="External"/><Relationship Id="rId3" Type="http://schemas.openxmlformats.org/officeDocument/2006/relationships/hyperlink" Target="https://napglobalnetwork.org/" TargetMode="External"/><Relationship Id="rId7" Type="http://schemas.openxmlformats.org/officeDocument/2006/relationships/hyperlink" Target="https://twitter.com/NAP_Network" TargetMode="External"/><Relationship Id="rId2" Type="http://schemas.openxmlformats.org/officeDocument/2006/relationships/hyperlink" Target="mailto:info@napglobalnetwork.org" TargetMode="Externa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15">
            <a:extLst>
              <a:ext uri="{FF2B5EF4-FFF2-40B4-BE49-F238E27FC236}">
                <a16:creationId xmlns:a16="http://schemas.microsoft.com/office/drawing/2014/main" id="{ED8BB281-852D-8DDA-F338-F05C8F068BED}"/>
              </a:ext>
            </a:extLst>
          </p:cNvPr>
          <p:cNvSpPr>
            <a:spLocks noGrp="1"/>
          </p:cNvSpPr>
          <p:nvPr>
            <p:ph type="subTitle" idx="1"/>
          </p:nvPr>
        </p:nvSpPr>
        <p:spPr>
          <a:xfrm>
            <a:off x="514350" y="3429000"/>
            <a:ext cx="7920990" cy="720197"/>
          </a:xfrm>
        </p:spPr>
        <p:txBody>
          <a:bodyPr/>
          <a:lstStyle/>
          <a:p>
            <a:r>
              <a:rPr lang="en-CA" sz="2600" b="1" dirty="0"/>
              <a:t>Technical paper on monitoring and evaluation of adaptation at the national and subnational level</a:t>
            </a:r>
            <a:endParaRPr lang="en-US" sz="2600" dirty="0"/>
          </a:p>
        </p:txBody>
      </p:sp>
      <p:sp>
        <p:nvSpPr>
          <p:cNvPr id="5" name="Footer Placeholder 4">
            <a:extLst>
              <a:ext uri="{FF2B5EF4-FFF2-40B4-BE49-F238E27FC236}">
                <a16:creationId xmlns:a16="http://schemas.microsoft.com/office/drawing/2014/main" id="{D79CCA29-5FF1-4F75-D316-2B1A054FC214}"/>
              </a:ext>
            </a:extLst>
          </p:cNvPr>
          <p:cNvSpPr>
            <a:spLocks noGrp="1"/>
          </p:cNvSpPr>
          <p:nvPr>
            <p:ph type="ftr" sz="quarter" idx="11"/>
          </p:nvPr>
        </p:nvSpPr>
        <p:spPr/>
        <p:txBody>
          <a:bodyPr/>
          <a:lstStyle/>
          <a:p>
            <a:r>
              <a:rPr lang="en-US"/>
              <a:t>Adaptation Committee</a:t>
            </a:r>
          </a:p>
        </p:txBody>
      </p:sp>
      <p:sp>
        <p:nvSpPr>
          <p:cNvPr id="6" name="Text Placeholder 16">
            <a:extLst>
              <a:ext uri="{FF2B5EF4-FFF2-40B4-BE49-F238E27FC236}">
                <a16:creationId xmlns:a16="http://schemas.microsoft.com/office/drawing/2014/main" id="{54F95710-E18D-480D-A589-7E7DA86BE061}"/>
              </a:ext>
            </a:extLst>
          </p:cNvPr>
          <p:cNvSpPr txBox="1">
            <a:spLocks/>
          </p:cNvSpPr>
          <p:nvPr/>
        </p:nvSpPr>
        <p:spPr>
          <a:xfrm>
            <a:off x="384387" y="790110"/>
            <a:ext cx="7516464" cy="5539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ID" sz="2800" kern="1200" dirty="0" smtClean="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2"/>
                </a:solidFill>
              </a:rPr>
              <a:t>5</a:t>
            </a:r>
            <a:r>
              <a:rPr lang="en-US" sz="2000" baseline="30000" dirty="0">
                <a:solidFill>
                  <a:schemeClr val="tx2"/>
                </a:solidFill>
              </a:rPr>
              <a:t>th</a:t>
            </a:r>
            <a:r>
              <a:rPr lang="en-US" sz="2000" dirty="0">
                <a:solidFill>
                  <a:schemeClr val="tx2"/>
                </a:solidFill>
              </a:rPr>
              <a:t> Capacity Building Hub: Monitoring, evaluation and learning for adaptation: interactive feedback session on new toolkit</a:t>
            </a:r>
            <a:endParaRPr lang="en-ID" sz="2000" i="1" dirty="0">
              <a:solidFill>
                <a:schemeClr val="tx2"/>
              </a:solidFill>
            </a:endParaRPr>
          </a:p>
        </p:txBody>
      </p:sp>
      <p:sp>
        <p:nvSpPr>
          <p:cNvPr id="3" name="Text Placeholder 2">
            <a:extLst>
              <a:ext uri="{FF2B5EF4-FFF2-40B4-BE49-F238E27FC236}">
                <a16:creationId xmlns:a16="http://schemas.microsoft.com/office/drawing/2014/main" id="{014D1D81-E66B-4940-8692-EE4A4271B2F3}"/>
              </a:ext>
            </a:extLst>
          </p:cNvPr>
          <p:cNvSpPr>
            <a:spLocks noGrp="1"/>
          </p:cNvSpPr>
          <p:nvPr>
            <p:ph type="body" sz="quarter" idx="13"/>
          </p:nvPr>
        </p:nvSpPr>
        <p:spPr>
          <a:xfrm>
            <a:off x="514350" y="4656570"/>
            <a:ext cx="7516464" cy="1944256"/>
          </a:xfrm>
        </p:spPr>
        <p:txBody>
          <a:bodyPr/>
          <a:lstStyle/>
          <a:p>
            <a:r>
              <a:rPr lang="en-US" dirty="0"/>
              <a:t>Britta Horstmann, Member of the Adaptation Committee</a:t>
            </a:r>
          </a:p>
          <a:p>
            <a:endParaRPr lang="en-US" dirty="0"/>
          </a:p>
          <a:p>
            <a:r>
              <a:rPr lang="en-US" dirty="0"/>
              <a:t>10 December 2023 </a:t>
            </a:r>
          </a:p>
          <a:p>
            <a:endParaRPr lang="en-US" dirty="0"/>
          </a:p>
        </p:txBody>
      </p:sp>
    </p:spTree>
    <p:extLst>
      <p:ext uri="{BB962C8B-B14F-4D97-AF65-F5344CB8AC3E}">
        <p14:creationId xmlns:p14="http://schemas.microsoft.com/office/powerpoint/2010/main" val="63013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dirty="0"/>
              <a:t>V. Recommendations</a:t>
            </a:r>
          </a:p>
        </p:txBody>
      </p:sp>
      <p:sp>
        <p:nvSpPr>
          <p:cNvPr id="6" name="Content Placeholder 5">
            <a:extLst>
              <a:ext uri="{FF2B5EF4-FFF2-40B4-BE49-F238E27FC236}">
                <a16:creationId xmlns:a16="http://schemas.microsoft.com/office/drawing/2014/main" id="{E16A554B-9448-23FD-FA81-6518F60FA343}"/>
              </a:ext>
            </a:extLst>
          </p:cNvPr>
          <p:cNvSpPr>
            <a:spLocks noGrp="1"/>
          </p:cNvSpPr>
          <p:nvPr>
            <p:ph idx="1"/>
          </p:nvPr>
        </p:nvSpPr>
        <p:spPr>
          <a:xfrm>
            <a:off x="396240" y="1623061"/>
            <a:ext cx="11399520" cy="4477702"/>
          </a:xfrm>
        </p:spPr>
        <p:txBody>
          <a:bodyPr>
            <a:normAutofit/>
          </a:bodyPr>
          <a:lstStyle/>
          <a:p>
            <a:r>
              <a:rPr lang="en-US" b="0" i="0" u="none" strike="noStrike" baseline="0" dirty="0"/>
              <a:t>Governments should design and implement the </a:t>
            </a:r>
            <a:r>
              <a:rPr lang="en-US" b="1" i="0" u="none" strike="noStrike" baseline="0" dirty="0">
                <a:solidFill>
                  <a:srgbClr val="5B92E5"/>
                </a:solidFill>
              </a:rPr>
              <a:t>most robust M&amp;E systems that are feasible given their data, capacity, and resources</a:t>
            </a:r>
            <a:r>
              <a:rPr lang="en-US" b="0" i="0" u="none" strike="noStrike" baseline="0" dirty="0"/>
              <a:t>, while also seeking to </a:t>
            </a:r>
            <a:r>
              <a:rPr lang="en-US" b="1" i="0" u="none" strike="noStrike" baseline="0" dirty="0">
                <a:solidFill>
                  <a:srgbClr val="5B92E5"/>
                </a:solidFill>
              </a:rPr>
              <a:t>improve the sophistication and comprehensiveness of these systems over time</a:t>
            </a:r>
            <a:r>
              <a:rPr lang="en-US" b="0" i="0" u="none" strike="noStrike" baseline="0" dirty="0"/>
              <a:t>. </a:t>
            </a:r>
          </a:p>
          <a:p>
            <a:r>
              <a:rPr lang="en-US" b="0" i="0" u="none" strike="noStrike" baseline="0" dirty="0"/>
              <a:t>Multilateral funds and agencies supporting adaptation projects and programmes should </a:t>
            </a:r>
            <a:r>
              <a:rPr lang="en-US" b="1" i="0" u="none" strike="noStrike" baseline="0" dirty="0">
                <a:solidFill>
                  <a:srgbClr val="5B92E5"/>
                </a:solidFill>
              </a:rPr>
              <a:t>align their M&amp;E efforts with the broader M&amp;E systems at the national or subnational level</a:t>
            </a:r>
            <a:r>
              <a:rPr lang="en-US" b="0" i="0" u="none" strike="noStrike" baseline="0" dirty="0"/>
              <a:t>, and provide </a:t>
            </a:r>
            <a:r>
              <a:rPr lang="en-US" b="1" i="0" u="none" strike="noStrike" baseline="0" dirty="0">
                <a:solidFill>
                  <a:srgbClr val="5B92E5"/>
                </a:solidFill>
              </a:rPr>
              <a:t>technical and financial support </a:t>
            </a:r>
            <a:r>
              <a:rPr lang="en-US" b="0" i="0" u="none" strike="noStrike" baseline="0" dirty="0"/>
              <a:t>for their development and application.</a:t>
            </a:r>
          </a:p>
          <a:p>
            <a:r>
              <a:rPr lang="en-US" b="0" i="0" u="none" strike="noStrike" baseline="0" dirty="0"/>
              <a:t>Subnational and national governments can benefit from </a:t>
            </a:r>
            <a:r>
              <a:rPr lang="en-US" b="1" i="0" u="none" strike="noStrike" baseline="0" dirty="0">
                <a:solidFill>
                  <a:srgbClr val="5B92E5"/>
                </a:solidFill>
              </a:rPr>
              <a:t>aligning with existing M&amp;E systems and reporting obligations or processes </a:t>
            </a:r>
            <a:r>
              <a:rPr lang="en-US" b="0" i="0" u="none" strike="noStrike" baseline="0" dirty="0"/>
              <a:t>at different levels of governance.</a:t>
            </a:r>
            <a:endParaRPr lang="en-US" sz="3200" dirty="0"/>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1596144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a:t>V. Conclusion and next steps</a:t>
            </a:r>
          </a:p>
        </p:txBody>
      </p:sp>
      <p:sp>
        <p:nvSpPr>
          <p:cNvPr id="6" name="Content Placeholder 5">
            <a:extLst>
              <a:ext uri="{FF2B5EF4-FFF2-40B4-BE49-F238E27FC236}">
                <a16:creationId xmlns:a16="http://schemas.microsoft.com/office/drawing/2014/main" id="{E16A554B-9448-23FD-FA81-6518F60FA343}"/>
              </a:ext>
            </a:extLst>
          </p:cNvPr>
          <p:cNvSpPr>
            <a:spLocks noGrp="1"/>
          </p:cNvSpPr>
          <p:nvPr>
            <p:ph idx="1"/>
          </p:nvPr>
        </p:nvSpPr>
        <p:spPr>
          <a:xfrm>
            <a:off x="396240" y="1623061"/>
            <a:ext cx="11399520" cy="1534477"/>
          </a:xfrm>
        </p:spPr>
        <p:txBody>
          <a:bodyPr anchor="t">
            <a:normAutofit lnSpcReduction="10000"/>
          </a:bodyPr>
          <a:lstStyle/>
          <a:p>
            <a:r>
              <a:rPr lang="en-US" dirty="0"/>
              <a:t>Relevant upcoming work in 2024: State of Adaptation Action by Parties country profiles; biennial report on recognition of adaptation efforts of developing country Parties</a:t>
            </a:r>
            <a:r>
              <a:rPr lang="en-US"/>
              <a:t>; MEL toolkit </a:t>
            </a:r>
            <a:r>
              <a:rPr lang="en-US" dirty="0"/>
              <a:t>with NAP Global Network.</a:t>
            </a:r>
          </a:p>
          <a:p>
            <a:r>
              <a:rPr lang="en-US" dirty="0"/>
              <a:t>We always welcome ideas and inputs: </a:t>
            </a:r>
            <a:r>
              <a:rPr lang="en-US" dirty="0">
                <a:hlinkClick r:id="rId3"/>
              </a:rPr>
              <a:t>ac@unfccc.int</a:t>
            </a:r>
            <a:r>
              <a:rPr lang="en-US" dirty="0"/>
              <a:t>  </a:t>
            </a:r>
          </a:p>
          <a:p>
            <a:endParaRPr lang="en-US" dirty="0"/>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pic>
        <p:nvPicPr>
          <p:cNvPr id="3" name="Picture 2">
            <a:extLst>
              <a:ext uri="{FF2B5EF4-FFF2-40B4-BE49-F238E27FC236}">
                <a16:creationId xmlns:a16="http://schemas.microsoft.com/office/drawing/2014/main" id="{38B9FF25-102A-6527-5E75-58E2B03958A4}"/>
              </a:ext>
            </a:extLst>
          </p:cNvPr>
          <p:cNvPicPr>
            <a:picLocks noChangeAspect="1"/>
          </p:cNvPicPr>
          <p:nvPr/>
        </p:nvPicPr>
        <p:blipFill>
          <a:blip r:embed="rId4"/>
          <a:stretch>
            <a:fillRect/>
          </a:stretch>
        </p:blipFill>
        <p:spPr>
          <a:xfrm>
            <a:off x="4071511" y="2938447"/>
            <a:ext cx="3356827" cy="3356827"/>
          </a:xfrm>
          <a:prstGeom prst="rect">
            <a:avLst/>
          </a:prstGeom>
        </p:spPr>
      </p:pic>
      <p:sp>
        <p:nvSpPr>
          <p:cNvPr id="8" name="TextBox 7">
            <a:extLst>
              <a:ext uri="{FF2B5EF4-FFF2-40B4-BE49-F238E27FC236}">
                <a16:creationId xmlns:a16="http://schemas.microsoft.com/office/drawing/2014/main" id="{B14BAC76-3965-5888-D465-C4C24FAD8FB3}"/>
              </a:ext>
            </a:extLst>
          </p:cNvPr>
          <p:cNvSpPr txBox="1"/>
          <p:nvPr/>
        </p:nvSpPr>
        <p:spPr>
          <a:xfrm>
            <a:off x="4303330" y="6110608"/>
            <a:ext cx="2893190" cy="369332"/>
          </a:xfrm>
          <a:prstGeom prst="rect">
            <a:avLst/>
          </a:prstGeom>
          <a:noFill/>
        </p:spPr>
        <p:txBody>
          <a:bodyPr wrap="square">
            <a:spAutoFit/>
          </a:bodyPr>
          <a:lstStyle/>
          <a:p>
            <a:r>
              <a:rPr lang="en-US" b="1" dirty="0">
                <a:solidFill>
                  <a:schemeClr val="tx1">
                    <a:lumMod val="95000"/>
                    <a:lumOff val="5000"/>
                  </a:schemeClr>
                </a:solidFill>
              </a:rPr>
              <a:t>http://bit.ly/AC-MandE</a:t>
            </a:r>
          </a:p>
        </p:txBody>
      </p:sp>
      <p:sp>
        <p:nvSpPr>
          <p:cNvPr id="10" name="TextBox 9">
            <a:extLst>
              <a:ext uri="{FF2B5EF4-FFF2-40B4-BE49-F238E27FC236}">
                <a16:creationId xmlns:a16="http://schemas.microsoft.com/office/drawing/2014/main" id="{D28AE435-72BC-4A1B-6B41-416D8E02C0CD}"/>
              </a:ext>
            </a:extLst>
          </p:cNvPr>
          <p:cNvSpPr txBox="1"/>
          <p:nvPr/>
        </p:nvSpPr>
        <p:spPr>
          <a:xfrm>
            <a:off x="500063" y="3943350"/>
            <a:ext cx="3255961" cy="276999"/>
          </a:xfrm>
          <a:prstGeom prst="rect">
            <a:avLst/>
          </a:prstGeom>
        </p:spPr>
        <p:txBody>
          <a:bodyPr wrap="square" lIns="0" tIns="0" rIns="0" bIns="0" rtlCol="0">
            <a:spAutoFit/>
          </a:bodyPr>
          <a:lstStyle/>
          <a:p>
            <a:pPr algn="r"/>
            <a:r>
              <a:rPr lang="en-US" b="1" dirty="0"/>
              <a:t>Download the paper here:</a:t>
            </a:r>
          </a:p>
        </p:txBody>
      </p:sp>
    </p:spTree>
    <p:extLst>
      <p:ext uri="{BB962C8B-B14F-4D97-AF65-F5344CB8AC3E}">
        <p14:creationId xmlns:p14="http://schemas.microsoft.com/office/powerpoint/2010/main" val="1131300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Tuvalu Department of Environment | Fongaf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8" descr="Flag of Micronesia | Symbols, Colors, Design | Britann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SPC Climate Change Projects – Climate Change is everybody'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8800"/>
            <a:ext cx="12293988" cy="7300686"/>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0"/>
          <p:cNvSpPr>
            <a:spLocks noGrp="1"/>
          </p:cNvSpPr>
          <p:nvPr>
            <p:ph type="subTitle" idx="1"/>
          </p:nvPr>
        </p:nvSpPr>
        <p:spPr>
          <a:xfrm>
            <a:off x="1524000" y="3602038"/>
            <a:ext cx="10668000" cy="1655762"/>
          </a:xfrm>
        </p:spPr>
        <p:txBody>
          <a:bodyPr/>
          <a:lstStyle/>
          <a:p>
            <a:endParaRPr lang="en-AU" dirty="0"/>
          </a:p>
        </p:txBody>
      </p:sp>
      <p:sp>
        <p:nvSpPr>
          <p:cNvPr id="26" name="Subtitle 2"/>
          <p:cNvSpPr txBox="1">
            <a:spLocks/>
          </p:cNvSpPr>
          <p:nvPr/>
        </p:nvSpPr>
        <p:spPr>
          <a:xfrm>
            <a:off x="8534400" y="1094711"/>
            <a:ext cx="3955336" cy="15225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srgbClr val="FFFF00"/>
                </a:solidFill>
                <a:effectLst/>
                <a:uLnTx/>
                <a:uFillTx/>
                <a:latin typeface="Britannic Bold" panose="020B0903060703020204" pitchFamily="34" charset="0"/>
                <a:ea typeface="+mn-ea"/>
                <a:cs typeface="+mn-cs"/>
              </a:rPr>
              <a:t>Sala Dr George Carter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srgbClr val="FFFF00"/>
                </a:solidFill>
                <a:effectLst/>
                <a:uLnTx/>
                <a:uFillTx/>
                <a:latin typeface="Britannic Bold" panose="020B0903060703020204" pitchFamily="34" charset="0"/>
                <a:ea typeface="+mn-ea"/>
                <a:cs typeface="+mn-cs"/>
              </a:rPr>
              <a:t>Australian National University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prstClr val="white"/>
                </a:solidFill>
                <a:effectLst/>
                <a:uLnTx/>
                <a:uFillTx/>
                <a:latin typeface="Calibri" panose="020F0502020204030204"/>
                <a:ea typeface="+mn-ea"/>
                <a:cs typeface="+mn-cs"/>
              </a:rPr>
              <a:t>george.carter@anu.edu.au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 descr="3dc001fe-fac4-4d3b-8e34-acb6271f7429@AUSP2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8629" y="-430410"/>
            <a:ext cx="1495359" cy="148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99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4998" y="56811"/>
            <a:ext cx="8891752" cy="1400888"/>
          </a:xfrm>
        </p:spPr>
        <p:txBody>
          <a:bodyPr/>
          <a:lstStyle/>
          <a:p>
            <a:r>
              <a:rPr lang="en-AU" dirty="0">
                <a:solidFill>
                  <a:srgbClr val="FF0000"/>
                </a:solidFill>
                <a:latin typeface="Britannic Bold" panose="020B0903060703020204" pitchFamily="34" charset="0"/>
              </a:rPr>
              <a:t>Sala Dr George Carter</a:t>
            </a:r>
          </a:p>
          <a:p>
            <a:r>
              <a:rPr lang="en-AU" dirty="0">
                <a:solidFill>
                  <a:srgbClr val="FF0000"/>
                </a:solidFill>
                <a:latin typeface="Britannic Bold" panose="020B0903060703020204" pitchFamily="34" charset="0"/>
              </a:rPr>
              <a:t>Australian National University</a:t>
            </a:r>
          </a:p>
          <a:p>
            <a:r>
              <a:rPr lang="en-AU" dirty="0">
                <a:hlinkClick r:id="rId2"/>
              </a:rPr>
              <a:t>george.carter@anu.edu.au</a:t>
            </a:r>
            <a:endParaRPr lang="en-AU" dirty="0"/>
          </a:p>
          <a:p>
            <a:endParaRPr lang="en-AU" dirty="0"/>
          </a:p>
        </p:txBody>
      </p:sp>
      <p:pic>
        <p:nvPicPr>
          <p:cNvPr id="4" name="Picture 3"/>
          <p:cNvPicPr>
            <a:picLocks noChangeAspect="1"/>
          </p:cNvPicPr>
          <p:nvPr/>
        </p:nvPicPr>
        <p:blipFill>
          <a:blip r:embed="rId3"/>
          <a:stretch>
            <a:fillRect/>
          </a:stretch>
        </p:blipFill>
        <p:spPr>
          <a:xfrm>
            <a:off x="0" y="1674726"/>
            <a:ext cx="3981756" cy="2631301"/>
          </a:xfrm>
          <a:prstGeom prst="rect">
            <a:avLst/>
          </a:prstGeom>
        </p:spPr>
      </p:pic>
      <p:pic>
        <p:nvPicPr>
          <p:cNvPr id="5" name="Picture 4"/>
          <p:cNvPicPr>
            <a:picLocks noChangeAspect="1"/>
          </p:cNvPicPr>
          <p:nvPr/>
        </p:nvPicPr>
        <p:blipFill>
          <a:blip r:embed="rId4"/>
          <a:stretch>
            <a:fillRect/>
          </a:stretch>
        </p:blipFill>
        <p:spPr>
          <a:xfrm>
            <a:off x="0" y="4264271"/>
            <a:ext cx="3435927" cy="2578967"/>
          </a:xfrm>
          <a:prstGeom prst="rect">
            <a:avLst/>
          </a:prstGeom>
        </p:spPr>
      </p:pic>
      <p:pic>
        <p:nvPicPr>
          <p:cNvPr id="1026" name="Picture 2" descr="3dc001fe-fac4-4d3b-8e34-acb6271f7429@AUSP2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4895" y="64910"/>
            <a:ext cx="1495359" cy="148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981756" y="1644712"/>
            <a:ext cx="4746608" cy="2691327"/>
          </a:xfrm>
          <a:prstGeom prst="rect">
            <a:avLst/>
          </a:prstGeom>
        </p:spPr>
      </p:pic>
      <p:pic>
        <p:nvPicPr>
          <p:cNvPr id="1028" name="Picture 4" descr="https://www.pcreee.org/sites/default/files/editor/Samoa%20Church%20Biogas-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4822" y="3384946"/>
            <a:ext cx="5238267" cy="3443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8695948" y="54739"/>
            <a:ext cx="3837292" cy="3330207"/>
          </a:xfrm>
          <a:prstGeom prst="rect">
            <a:avLst/>
          </a:prstGeom>
        </p:spPr>
      </p:pic>
      <p:pic>
        <p:nvPicPr>
          <p:cNvPr id="7" name="Picture 6"/>
          <p:cNvPicPr>
            <a:picLocks noChangeAspect="1"/>
          </p:cNvPicPr>
          <p:nvPr/>
        </p:nvPicPr>
        <p:blipFill>
          <a:blip r:embed="rId9"/>
          <a:stretch>
            <a:fillRect/>
          </a:stretch>
        </p:blipFill>
        <p:spPr>
          <a:xfrm>
            <a:off x="3319081" y="4254222"/>
            <a:ext cx="4656754" cy="2622988"/>
          </a:xfrm>
          <a:prstGeom prst="rect">
            <a:avLst/>
          </a:prstGeom>
        </p:spPr>
      </p:pic>
      <p:pic>
        <p:nvPicPr>
          <p:cNvPr id="8" name="Picture 7"/>
          <p:cNvPicPr>
            <a:picLocks noChangeAspect="1"/>
          </p:cNvPicPr>
          <p:nvPr/>
        </p:nvPicPr>
        <p:blipFill>
          <a:blip r:embed="rId10"/>
          <a:stretch>
            <a:fillRect/>
          </a:stretch>
        </p:blipFill>
        <p:spPr>
          <a:xfrm>
            <a:off x="5393669" y="-65089"/>
            <a:ext cx="1875993" cy="1087440"/>
          </a:xfrm>
          <a:prstGeom prst="rect">
            <a:avLst/>
          </a:prstGeom>
        </p:spPr>
      </p:pic>
      <p:sp>
        <p:nvSpPr>
          <p:cNvPr id="9" name="AutoShape 6" descr="Tuvalu Department of Environment | Fongaf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11"/>
          <a:stretch>
            <a:fillRect/>
          </a:stretch>
        </p:blipFill>
        <p:spPr>
          <a:xfrm>
            <a:off x="307975" y="1645477"/>
            <a:ext cx="841943" cy="418324"/>
          </a:xfrm>
          <a:prstGeom prst="rect">
            <a:avLst/>
          </a:prstGeom>
        </p:spPr>
      </p:pic>
      <p:pic>
        <p:nvPicPr>
          <p:cNvPr id="15" name="Picture 14"/>
          <p:cNvPicPr>
            <a:picLocks noChangeAspect="1"/>
          </p:cNvPicPr>
          <p:nvPr/>
        </p:nvPicPr>
        <p:blipFill>
          <a:blip r:embed="rId11"/>
          <a:stretch>
            <a:fillRect/>
          </a:stretch>
        </p:blipFill>
        <p:spPr>
          <a:xfrm>
            <a:off x="6337" y="4264271"/>
            <a:ext cx="841943" cy="418324"/>
          </a:xfrm>
          <a:prstGeom prst="rect">
            <a:avLst/>
          </a:prstGeom>
        </p:spPr>
      </p:pic>
      <p:sp>
        <p:nvSpPr>
          <p:cNvPr id="13" name="AutoShape 8" descr="Flag of Micronesia | Symbols, Colors, Design | Britann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12"/>
          <a:stretch>
            <a:fillRect/>
          </a:stretch>
        </p:blipFill>
        <p:spPr>
          <a:xfrm>
            <a:off x="3392099" y="4215897"/>
            <a:ext cx="862572" cy="431286"/>
          </a:xfrm>
          <a:prstGeom prst="rect">
            <a:avLst/>
          </a:prstGeom>
        </p:spPr>
      </p:pic>
      <p:pic>
        <p:nvPicPr>
          <p:cNvPr id="16" name="Picture 15"/>
          <p:cNvPicPr>
            <a:picLocks noChangeAspect="1"/>
          </p:cNvPicPr>
          <p:nvPr/>
        </p:nvPicPr>
        <p:blipFill>
          <a:blip r:embed="rId13"/>
          <a:stretch>
            <a:fillRect/>
          </a:stretch>
        </p:blipFill>
        <p:spPr>
          <a:xfrm>
            <a:off x="3981756" y="1674726"/>
            <a:ext cx="974148" cy="487074"/>
          </a:xfrm>
          <a:prstGeom prst="rect">
            <a:avLst/>
          </a:prstGeom>
        </p:spPr>
      </p:pic>
      <p:pic>
        <p:nvPicPr>
          <p:cNvPr id="17" name="Picture 16"/>
          <p:cNvPicPr>
            <a:picLocks noChangeAspect="1"/>
          </p:cNvPicPr>
          <p:nvPr/>
        </p:nvPicPr>
        <p:blipFill>
          <a:blip r:embed="rId14"/>
          <a:stretch>
            <a:fillRect/>
          </a:stretch>
        </p:blipFill>
        <p:spPr>
          <a:xfrm>
            <a:off x="8106814" y="3805452"/>
            <a:ext cx="863565" cy="500575"/>
          </a:xfrm>
          <a:prstGeom prst="rect">
            <a:avLst/>
          </a:prstGeom>
        </p:spPr>
      </p:pic>
      <p:pic>
        <p:nvPicPr>
          <p:cNvPr id="18" name="Picture 17"/>
          <p:cNvPicPr>
            <a:picLocks noChangeAspect="1"/>
          </p:cNvPicPr>
          <p:nvPr/>
        </p:nvPicPr>
        <p:blipFill>
          <a:blip r:embed="rId15"/>
          <a:stretch>
            <a:fillRect/>
          </a:stretch>
        </p:blipFill>
        <p:spPr>
          <a:xfrm>
            <a:off x="9992777" y="5392166"/>
            <a:ext cx="2157968" cy="1436030"/>
          </a:xfrm>
          <a:prstGeom prst="rect">
            <a:avLst/>
          </a:prstGeom>
        </p:spPr>
      </p:pic>
      <p:pic>
        <p:nvPicPr>
          <p:cNvPr id="19" name="Picture 18"/>
          <p:cNvPicPr>
            <a:picLocks noChangeAspect="1"/>
          </p:cNvPicPr>
          <p:nvPr/>
        </p:nvPicPr>
        <p:blipFill>
          <a:blip r:embed="rId16"/>
          <a:stretch>
            <a:fillRect/>
          </a:stretch>
        </p:blipFill>
        <p:spPr>
          <a:xfrm>
            <a:off x="5493682" y="899851"/>
            <a:ext cx="1768644" cy="619026"/>
          </a:xfrm>
          <a:prstGeom prst="rect">
            <a:avLst/>
          </a:prstGeom>
        </p:spPr>
      </p:pic>
      <p:pic>
        <p:nvPicPr>
          <p:cNvPr id="20" name="Picture 19"/>
          <p:cNvPicPr>
            <a:picLocks noChangeAspect="1"/>
          </p:cNvPicPr>
          <p:nvPr/>
        </p:nvPicPr>
        <p:blipFill>
          <a:blip r:embed="rId17"/>
          <a:stretch>
            <a:fillRect/>
          </a:stretch>
        </p:blipFill>
        <p:spPr>
          <a:xfrm>
            <a:off x="2438400" y="3410062"/>
            <a:ext cx="3691267" cy="2076338"/>
          </a:xfrm>
          <a:prstGeom prst="rect">
            <a:avLst/>
          </a:prstGeom>
        </p:spPr>
      </p:pic>
      <p:pic>
        <p:nvPicPr>
          <p:cNvPr id="21" name="Picture 20"/>
          <p:cNvPicPr>
            <a:picLocks noChangeAspect="1"/>
          </p:cNvPicPr>
          <p:nvPr/>
        </p:nvPicPr>
        <p:blipFill>
          <a:blip r:embed="rId17"/>
          <a:stretch>
            <a:fillRect/>
          </a:stretch>
        </p:blipFill>
        <p:spPr>
          <a:xfrm>
            <a:off x="7389183" y="31186"/>
            <a:ext cx="2989982" cy="1681865"/>
          </a:xfrm>
          <a:prstGeom prst="rect">
            <a:avLst/>
          </a:prstGeom>
        </p:spPr>
      </p:pic>
      <p:pic>
        <p:nvPicPr>
          <p:cNvPr id="24" name="Picture 23"/>
          <p:cNvPicPr>
            <a:picLocks noChangeAspect="1"/>
          </p:cNvPicPr>
          <p:nvPr/>
        </p:nvPicPr>
        <p:blipFill>
          <a:blip r:embed="rId18"/>
          <a:stretch>
            <a:fillRect/>
          </a:stretch>
        </p:blipFill>
        <p:spPr>
          <a:xfrm>
            <a:off x="7448846" y="1241466"/>
            <a:ext cx="869373" cy="456421"/>
          </a:xfrm>
          <a:prstGeom prst="rect">
            <a:avLst/>
          </a:prstGeom>
        </p:spPr>
      </p:pic>
    </p:spTree>
    <p:extLst>
      <p:ext uri="{BB962C8B-B14F-4D97-AF65-F5344CB8AC3E}">
        <p14:creationId xmlns:p14="http://schemas.microsoft.com/office/powerpoint/2010/main" val="3379176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looking at a piece of paper&#10;&#10;Description automatically generated">
            <a:extLst>
              <a:ext uri="{FF2B5EF4-FFF2-40B4-BE49-F238E27FC236}">
                <a16:creationId xmlns:a16="http://schemas.microsoft.com/office/drawing/2014/main" id="{28DB9E88-F0C1-0373-E251-FA58B919DC9E}"/>
              </a:ext>
            </a:extLst>
          </p:cNvPr>
          <p:cNvPicPr>
            <a:picLocks noChangeAspect="1"/>
          </p:cNvPicPr>
          <p:nvPr/>
        </p:nvPicPr>
        <p:blipFill>
          <a:blip r:embed="rId2"/>
          <a:stretch>
            <a:fillRect/>
          </a:stretch>
        </p:blipFill>
        <p:spPr>
          <a:xfrm>
            <a:off x="5346229" y="2825"/>
            <a:ext cx="6880576" cy="6852355"/>
          </a:xfrm>
          <a:prstGeom prst="rect">
            <a:avLst/>
          </a:prstGeom>
        </p:spPr>
      </p:pic>
      <p:sp>
        <p:nvSpPr>
          <p:cNvPr id="4" name="Round Single Corner of Rectangle 18">
            <a:extLst>
              <a:ext uri="{FF2B5EF4-FFF2-40B4-BE49-F238E27FC236}">
                <a16:creationId xmlns:a16="http://schemas.microsoft.com/office/drawing/2014/main" id="{17648EF2-875D-5308-FFDC-B54AA77D8FE1}"/>
              </a:ext>
            </a:extLst>
          </p:cNvPr>
          <p:cNvSpPr>
            <a:spLocks noChangeAspect="1"/>
          </p:cNvSpPr>
          <p:nvPr/>
        </p:nvSpPr>
        <p:spPr>
          <a:xfrm rot="5400000">
            <a:off x="1037321" y="94454"/>
            <a:ext cx="5649212" cy="6669095"/>
          </a:xfrm>
          <a:custGeom>
            <a:avLst/>
            <a:gdLst>
              <a:gd name="connsiteX0" fmla="*/ 0 w 5143500"/>
              <a:gd name="connsiteY0" fmla="*/ 0 h 5143500"/>
              <a:gd name="connsiteX1" fmla="*/ 4286233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5143500">
                <a:moveTo>
                  <a:pt x="0" y="0"/>
                </a:moveTo>
                <a:lnTo>
                  <a:pt x="4186645" y="0"/>
                </a:lnTo>
                <a:cubicBezTo>
                  <a:pt x="4660100" y="0"/>
                  <a:pt x="5143500" y="410973"/>
                  <a:pt x="5143500" y="929695"/>
                </a:cubicBezTo>
                <a:lnTo>
                  <a:pt x="5143500" y="5143500"/>
                </a:lnTo>
                <a:lnTo>
                  <a:pt x="0" y="5143500"/>
                </a:lnTo>
                <a:lnTo>
                  <a:pt x="0" y="0"/>
                </a:lnTo>
                <a:close/>
              </a:path>
            </a:pathLst>
          </a:custGeom>
          <a:solidFill>
            <a:schemeClr val="bg1"/>
          </a:solidFill>
          <a:ln w="34925">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sp>
        <p:nvSpPr>
          <p:cNvPr id="5" name="TextBox 4">
            <a:extLst>
              <a:ext uri="{FF2B5EF4-FFF2-40B4-BE49-F238E27FC236}">
                <a16:creationId xmlns:a16="http://schemas.microsoft.com/office/drawing/2014/main" id="{FC59E7C9-7206-9D88-D000-119CEEE932F5}"/>
              </a:ext>
            </a:extLst>
          </p:cNvPr>
          <p:cNvSpPr txBox="1"/>
          <p:nvPr/>
        </p:nvSpPr>
        <p:spPr>
          <a:xfrm>
            <a:off x="842541" y="1382189"/>
            <a:ext cx="6038769" cy="1723742"/>
          </a:xfrm>
          <a:prstGeom prst="rect">
            <a:avLst/>
          </a:prstGeom>
          <a:noFill/>
        </p:spPr>
        <p:txBody>
          <a:bodyPr wrap="square" lIns="121920" tIns="60960" rIns="121920" bIns="60960" rtlCol="0" anchor="t">
            <a:spAutoFit/>
          </a:bodyPr>
          <a:lstStyle/>
          <a:p>
            <a:pPr defTabSz="609585"/>
            <a:r>
              <a:rPr lang="en-GB" sz="3467" b="1" dirty="0">
                <a:solidFill>
                  <a:srgbClr val="F05A28"/>
                </a:solidFill>
                <a:latin typeface="Avenir Next LT Pro"/>
              </a:rPr>
              <a:t>Developing a Toolkit for MEL of national adaptation planning processes</a:t>
            </a:r>
          </a:p>
        </p:txBody>
      </p:sp>
      <p:sp>
        <p:nvSpPr>
          <p:cNvPr id="10" name="TextBox 9">
            <a:extLst>
              <a:ext uri="{FF2B5EF4-FFF2-40B4-BE49-F238E27FC236}">
                <a16:creationId xmlns:a16="http://schemas.microsoft.com/office/drawing/2014/main" id="{63B1BA67-00A8-4F04-7991-77F20888ABC9}"/>
              </a:ext>
            </a:extLst>
          </p:cNvPr>
          <p:cNvSpPr txBox="1"/>
          <p:nvPr/>
        </p:nvSpPr>
        <p:spPr>
          <a:xfrm>
            <a:off x="948184" y="3694343"/>
            <a:ext cx="6321923" cy="1323439"/>
          </a:xfrm>
          <a:prstGeom prst="rect">
            <a:avLst/>
          </a:prstGeom>
          <a:noFill/>
        </p:spPr>
        <p:txBody>
          <a:bodyPr wrap="square" rtlCol="0">
            <a:spAutoFit/>
          </a:bodyPr>
          <a:lstStyle/>
          <a:p>
            <a:pPr defTabSz="609585"/>
            <a:r>
              <a:rPr lang="en-GB" sz="1600" dirty="0">
                <a:solidFill>
                  <a:srgbClr val="626874"/>
                </a:solidFill>
                <a:latin typeface="Avenir Next LT Pro" panose="020B0504020202020204" pitchFamily="34" charset="0"/>
              </a:rPr>
              <a:t>December 9</a:t>
            </a:r>
            <a:r>
              <a:rPr lang="en-GB" sz="1600" baseline="30000" dirty="0">
                <a:solidFill>
                  <a:srgbClr val="626874"/>
                </a:solidFill>
                <a:latin typeface="Avenir Next LT Pro" panose="020B0504020202020204" pitchFamily="34" charset="0"/>
              </a:rPr>
              <a:t>th</a:t>
            </a:r>
            <a:r>
              <a:rPr lang="en-GB" sz="1600" dirty="0">
                <a:solidFill>
                  <a:srgbClr val="626874"/>
                </a:solidFill>
                <a:latin typeface="Avenir Next LT Pro" panose="020B0504020202020204" pitchFamily="34" charset="0"/>
              </a:rPr>
              <a:t> 2023</a:t>
            </a:r>
          </a:p>
          <a:p>
            <a:pPr defTabSz="609585"/>
            <a:r>
              <a:rPr lang="en-GB" sz="1600" dirty="0">
                <a:solidFill>
                  <a:srgbClr val="626874"/>
                </a:solidFill>
                <a:latin typeface="Avenir Next LT Pro" panose="020B0504020202020204" pitchFamily="34" charset="0"/>
              </a:rPr>
              <a:t>COP28, Capacity Building Hub, Dubai</a:t>
            </a:r>
          </a:p>
          <a:p>
            <a:pPr defTabSz="609585"/>
            <a:endParaRPr lang="en-GB" sz="1600" dirty="0">
              <a:solidFill>
                <a:srgbClr val="626874"/>
              </a:solidFill>
              <a:latin typeface="Avenir Next LT Pro" panose="020B0504020202020204" pitchFamily="34" charset="0"/>
            </a:endParaRPr>
          </a:p>
          <a:p>
            <a:pPr defTabSz="609585"/>
            <a:r>
              <a:rPr lang="en-GB" sz="1600" dirty="0">
                <a:solidFill>
                  <a:srgbClr val="626874"/>
                </a:solidFill>
                <a:latin typeface="Avenir Next LT Pro" panose="020B0504020202020204" pitchFamily="34" charset="0"/>
              </a:rPr>
              <a:t>Emilie Beauchamp, Lead of MEL for climate change adaptation</a:t>
            </a:r>
          </a:p>
          <a:p>
            <a:pPr defTabSz="609585"/>
            <a:r>
              <a:rPr lang="en-GB" sz="1600" dirty="0">
                <a:solidFill>
                  <a:srgbClr val="626874"/>
                </a:solidFill>
                <a:latin typeface="Avenir Next LT Pro" panose="020B0504020202020204" pitchFamily="34" charset="0"/>
              </a:rPr>
              <a:t>IISD </a:t>
            </a:r>
          </a:p>
        </p:txBody>
      </p:sp>
      <p:pic>
        <p:nvPicPr>
          <p:cNvPr id="12" name="Picture 11" descr="A picture containing text, sign, vector graphics, clipart&#10;&#10;Description automatically generated">
            <a:extLst>
              <a:ext uri="{FF2B5EF4-FFF2-40B4-BE49-F238E27FC236}">
                <a16:creationId xmlns:a16="http://schemas.microsoft.com/office/drawing/2014/main" id="{E28E7784-4B2C-8219-0FD2-CAC562BA27C7}"/>
              </a:ext>
            </a:extLst>
          </p:cNvPr>
          <p:cNvPicPr>
            <a:picLocks noChangeAspect="1"/>
          </p:cNvPicPr>
          <p:nvPr/>
        </p:nvPicPr>
        <p:blipFill>
          <a:blip r:embed="rId3"/>
          <a:stretch>
            <a:fillRect/>
          </a:stretch>
        </p:blipFill>
        <p:spPr>
          <a:xfrm>
            <a:off x="958517" y="5148755"/>
            <a:ext cx="1552076" cy="651228"/>
          </a:xfrm>
          <a:prstGeom prst="rect">
            <a:avLst/>
          </a:prstGeom>
        </p:spPr>
      </p:pic>
      <p:sp>
        <p:nvSpPr>
          <p:cNvPr id="15" name="TextBox 14">
            <a:extLst>
              <a:ext uri="{FF2B5EF4-FFF2-40B4-BE49-F238E27FC236}">
                <a16:creationId xmlns:a16="http://schemas.microsoft.com/office/drawing/2014/main" id="{09259923-4C36-ADE2-A956-D85C8E78F795}"/>
              </a:ext>
            </a:extLst>
          </p:cNvPr>
          <p:cNvSpPr txBox="1"/>
          <p:nvPr/>
        </p:nvSpPr>
        <p:spPr>
          <a:xfrm>
            <a:off x="4334887" y="6408992"/>
            <a:ext cx="4674351" cy="338554"/>
          </a:xfrm>
          <a:prstGeom prst="rect">
            <a:avLst/>
          </a:prstGeom>
          <a:noFill/>
        </p:spPr>
        <p:txBody>
          <a:bodyPr wrap="square" lIns="121920" tIns="60960" rIns="121920" bIns="60960" rtlCol="0" anchor="t">
            <a:spAutoFit/>
          </a:bodyPr>
          <a:lstStyle/>
          <a:p>
            <a:pPr defTabSz="609585"/>
            <a:r>
              <a:rPr lang="en-GB" sz="1400" dirty="0">
                <a:solidFill>
                  <a:srgbClr val="FFFFFF"/>
                </a:solidFill>
                <a:latin typeface="Avenir Next LT Pro"/>
              </a:rPr>
              <a:t>Hellen </a:t>
            </a:r>
            <a:r>
              <a:rPr lang="en-GB" sz="1400" dirty="0" err="1">
                <a:solidFill>
                  <a:srgbClr val="FFFFFF"/>
                </a:solidFill>
                <a:latin typeface="Avenir Next LT Pro"/>
              </a:rPr>
              <a:t>Agor</a:t>
            </a:r>
            <a:r>
              <a:rPr lang="en-GB" sz="1400" dirty="0">
                <a:solidFill>
                  <a:srgbClr val="FFFFFF"/>
                </a:solidFill>
                <a:latin typeface="Avenir Next LT Pro"/>
              </a:rPr>
              <a:t> </a:t>
            </a:r>
            <a:r>
              <a:rPr lang="en-GB" sz="1400" dirty="0" err="1">
                <a:solidFill>
                  <a:srgbClr val="FFFFFF"/>
                </a:solidFill>
                <a:latin typeface="Avenir Next LT Pro"/>
              </a:rPr>
              <a:t>Yayra</a:t>
            </a:r>
            <a:r>
              <a:rPr lang="en-GB" sz="1400" dirty="0">
                <a:solidFill>
                  <a:srgbClr val="FFFFFF"/>
                </a:solidFill>
                <a:latin typeface="Avenir Next LT Pro"/>
              </a:rPr>
              <a:t>, </a:t>
            </a:r>
            <a:r>
              <a:rPr lang="en-GB" sz="1400" dirty="0" err="1">
                <a:solidFill>
                  <a:srgbClr val="FFFFFF"/>
                </a:solidFill>
                <a:latin typeface="Avenir Next LT Pro"/>
              </a:rPr>
              <a:t>Lensational</a:t>
            </a:r>
            <a:r>
              <a:rPr lang="en-GB" sz="1400" dirty="0">
                <a:solidFill>
                  <a:srgbClr val="FFFFFF"/>
                </a:solidFill>
                <a:latin typeface="Avenir Next LT Pro"/>
              </a:rPr>
              <a:t> trainee, Ghana (2021)</a:t>
            </a:r>
            <a:endParaRPr lang="en-US" sz="1400" dirty="0">
              <a:solidFill>
                <a:srgbClr val="FFFFFF"/>
              </a:solidFill>
              <a:latin typeface="Calibri" panose="020F0502020204030204"/>
              <a:cs typeface="Calibri"/>
            </a:endParaRPr>
          </a:p>
        </p:txBody>
      </p:sp>
    </p:spTree>
    <p:extLst>
      <p:ext uri="{BB962C8B-B14F-4D97-AF65-F5344CB8AC3E}">
        <p14:creationId xmlns:p14="http://schemas.microsoft.com/office/powerpoint/2010/main" val="219362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ingle Corner of Rectangle 4">
            <a:extLst>
              <a:ext uri="{FF2B5EF4-FFF2-40B4-BE49-F238E27FC236}">
                <a16:creationId xmlns:a16="http://schemas.microsoft.com/office/drawing/2014/main" id="{19FBF5D0-3858-A371-4C42-C08FE9F10144}"/>
              </a:ext>
            </a:extLst>
          </p:cNvPr>
          <p:cNvSpPr/>
          <p:nvPr/>
        </p:nvSpPr>
        <p:spPr>
          <a:xfrm flipV="1">
            <a:off x="5307542" y="2254247"/>
            <a:ext cx="2960151" cy="4224468"/>
          </a:xfrm>
          <a:prstGeom prst="round1Rect">
            <a:avLst/>
          </a:prstGeom>
          <a:solidFill>
            <a:srgbClr val="E9EFF8"/>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0000"/>
              </a:solidFill>
              <a:latin typeface="Avenir Next LT Pro" panose="020B0504020202020204" pitchFamily="34" charset="0"/>
            </a:endParaRPr>
          </a:p>
        </p:txBody>
      </p:sp>
      <p:sp>
        <p:nvSpPr>
          <p:cNvPr id="16" name="TextBox 15">
            <a:extLst>
              <a:ext uri="{FF2B5EF4-FFF2-40B4-BE49-F238E27FC236}">
                <a16:creationId xmlns:a16="http://schemas.microsoft.com/office/drawing/2014/main" id="{8FDD3F50-9A77-EECE-B454-2C2CA45937D1}"/>
              </a:ext>
            </a:extLst>
          </p:cNvPr>
          <p:cNvSpPr txBox="1"/>
          <p:nvPr/>
        </p:nvSpPr>
        <p:spPr>
          <a:xfrm>
            <a:off x="5461330" y="2816258"/>
            <a:ext cx="2775231" cy="3283463"/>
          </a:xfrm>
          <a:prstGeom prst="rect">
            <a:avLst/>
          </a:prstGeom>
          <a:noFill/>
        </p:spPr>
        <p:txBody>
          <a:bodyPr wrap="square" lIns="121920" tIns="60960" rIns="121920" bIns="60960" rtlCol="0" anchor="t">
            <a:spAutoFit/>
          </a:bodyPr>
          <a:lstStyle/>
          <a:p>
            <a:pPr defTabSz="609570">
              <a:defRPr/>
            </a:pPr>
            <a:r>
              <a:rPr lang="en-GB" sz="1867" dirty="0">
                <a:solidFill>
                  <a:srgbClr val="000000"/>
                </a:solidFill>
                <a:latin typeface="Avenir Next LT Pro"/>
              </a:rPr>
              <a:t>Help countries learn from each other through South-South peer learning and exchange.</a:t>
            </a:r>
          </a:p>
          <a:p>
            <a:pPr defTabSz="609570">
              <a:defRPr/>
            </a:pPr>
            <a:endParaRPr lang="en-GB" sz="1867" dirty="0">
              <a:solidFill>
                <a:srgbClr val="000000"/>
              </a:solidFill>
              <a:latin typeface="Avenir Next LT Pro"/>
            </a:endParaRPr>
          </a:p>
          <a:p>
            <a:pPr defTabSz="609570">
              <a:defRPr/>
            </a:pPr>
            <a:r>
              <a:rPr lang="en-US" sz="3733" b="1" dirty="0">
                <a:solidFill>
                  <a:srgbClr val="083266"/>
                </a:solidFill>
                <a:latin typeface="Avenir Next LT Pro"/>
              </a:rPr>
              <a:t>400+</a:t>
            </a:r>
            <a:r>
              <a:rPr lang="en-US" sz="1867" dirty="0">
                <a:solidFill>
                  <a:srgbClr val="000000"/>
                </a:solidFill>
                <a:latin typeface="Avenir Next LT Pro"/>
              </a:rPr>
              <a:t> people from more than </a:t>
            </a:r>
            <a:r>
              <a:rPr lang="en-US" sz="1867" b="1" dirty="0">
                <a:solidFill>
                  <a:srgbClr val="083266"/>
                </a:solidFill>
                <a:latin typeface="Avenir Next LT Pro"/>
              </a:rPr>
              <a:t>55</a:t>
            </a:r>
            <a:r>
              <a:rPr lang="en-US" sz="1867" dirty="0">
                <a:solidFill>
                  <a:srgbClr val="000000"/>
                </a:solidFill>
                <a:latin typeface="Avenir Next LT Pro"/>
              </a:rPr>
              <a:t> countries </a:t>
            </a:r>
            <a:r>
              <a:rPr lang="en-GB" sz="1867" dirty="0">
                <a:solidFill>
                  <a:srgbClr val="000000"/>
                </a:solidFill>
                <a:latin typeface="Avenir Next LT Pro"/>
              </a:rPr>
              <a:t>in peer learning &amp; exchanges.</a:t>
            </a:r>
            <a:endParaRPr lang="en-US" sz="1867" dirty="0">
              <a:solidFill>
                <a:srgbClr val="000000"/>
              </a:solidFill>
              <a:latin typeface="Avenir Next LT Pro"/>
            </a:endParaRPr>
          </a:p>
        </p:txBody>
      </p:sp>
      <p:sp>
        <p:nvSpPr>
          <p:cNvPr id="19" name="Round Single Corner of Rectangle 4">
            <a:extLst>
              <a:ext uri="{FF2B5EF4-FFF2-40B4-BE49-F238E27FC236}">
                <a16:creationId xmlns:a16="http://schemas.microsoft.com/office/drawing/2014/main" id="{A1E2B68C-4EA5-6A7B-99DC-3C0DE382EDA7}"/>
              </a:ext>
            </a:extLst>
          </p:cNvPr>
          <p:cNvSpPr>
            <a:spLocks/>
          </p:cNvSpPr>
          <p:nvPr/>
        </p:nvSpPr>
        <p:spPr>
          <a:xfrm flipV="1">
            <a:off x="8661862" y="2254251"/>
            <a:ext cx="2960151" cy="4224468"/>
          </a:xfrm>
          <a:prstGeom prst="round1Rect">
            <a:avLst/>
          </a:prstGeom>
          <a:solidFill>
            <a:srgbClr val="E9EFF8"/>
          </a:solidFill>
          <a:ln w="34925">
            <a:solidFill>
              <a:srgbClr val="E9EF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0000"/>
              </a:solidFill>
              <a:latin typeface="Avenir Next LT Pro" panose="020B0504020202020204" pitchFamily="34" charset="0"/>
            </a:endParaRPr>
          </a:p>
        </p:txBody>
      </p:sp>
      <p:sp>
        <p:nvSpPr>
          <p:cNvPr id="5" name="Round Single Corner of Rectangle 4">
            <a:extLst>
              <a:ext uri="{FF2B5EF4-FFF2-40B4-BE49-F238E27FC236}">
                <a16:creationId xmlns:a16="http://schemas.microsoft.com/office/drawing/2014/main" id="{53015E32-3E1C-94E8-30B7-D97DD48C9436}"/>
              </a:ext>
            </a:extLst>
          </p:cNvPr>
          <p:cNvSpPr/>
          <p:nvPr/>
        </p:nvSpPr>
        <p:spPr>
          <a:xfrm flipV="1">
            <a:off x="1953222" y="2254250"/>
            <a:ext cx="2960151" cy="4224468"/>
          </a:xfrm>
          <a:prstGeom prst="round1Rect">
            <a:avLst/>
          </a:prstGeom>
          <a:solidFill>
            <a:srgbClr val="E9EFF8"/>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0000"/>
              </a:solidFill>
              <a:latin typeface="Avenir Next LT Pro" panose="020B0504020202020204" pitchFamily="34" charset="0"/>
            </a:endParaRPr>
          </a:p>
        </p:txBody>
      </p:sp>
      <p:sp>
        <p:nvSpPr>
          <p:cNvPr id="8" name="TextBox 7">
            <a:extLst>
              <a:ext uri="{FF2B5EF4-FFF2-40B4-BE49-F238E27FC236}">
                <a16:creationId xmlns:a16="http://schemas.microsoft.com/office/drawing/2014/main" id="{75C0D62F-44A3-9909-4860-1EF031BD1217}"/>
              </a:ext>
            </a:extLst>
          </p:cNvPr>
          <p:cNvSpPr txBox="1"/>
          <p:nvPr/>
        </p:nvSpPr>
        <p:spPr>
          <a:xfrm>
            <a:off x="381441" y="369135"/>
            <a:ext cx="7886251" cy="605230"/>
          </a:xfrm>
          <a:prstGeom prst="rect">
            <a:avLst/>
          </a:prstGeom>
          <a:noFill/>
        </p:spPr>
        <p:txBody>
          <a:bodyPr wrap="square" rtlCol="0">
            <a:spAutoFit/>
          </a:bodyPr>
          <a:lstStyle/>
          <a:p>
            <a:pPr defTabSz="609570">
              <a:defRPr/>
            </a:pPr>
            <a:r>
              <a:rPr lang="en-GB" sz="3333" b="1">
                <a:solidFill>
                  <a:srgbClr val="F05A28"/>
                </a:solidFill>
                <a:latin typeface="Avenir Next LT Pro" panose="020B0504020202020204" pitchFamily="34" charset="0"/>
              </a:rPr>
              <a:t>About the NAP Global Network</a:t>
            </a:r>
            <a:endParaRPr lang="en-US" sz="3333" b="1">
              <a:solidFill>
                <a:srgbClr val="F05A28"/>
              </a:solidFill>
              <a:latin typeface="Avenir Next LT Pro" panose="020B0504020202020204" pitchFamily="34" charset="0"/>
            </a:endParaRPr>
          </a:p>
        </p:txBody>
      </p:sp>
      <p:sp>
        <p:nvSpPr>
          <p:cNvPr id="10" name="TextBox 9">
            <a:extLst>
              <a:ext uri="{FF2B5EF4-FFF2-40B4-BE49-F238E27FC236}">
                <a16:creationId xmlns:a16="http://schemas.microsoft.com/office/drawing/2014/main" id="{C518B1B6-90A5-13D3-8B5A-8AA13C6EF4E1}"/>
              </a:ext>
            </a:extLst>
          </p:cNvPr>
          <p:cNvSpPr txBox="1"/>
          <p:nvPr/>
        </p:nvSpPr>
        <p:spPr>
          <a:xfrm>
            <a:off x="2109193" y="2816258"/>
            <a:ext cx="2775231" cy="3283463"/>
          </a:xfrm>
          <a:prstGeom prst="rect">
            <a:avLst/>
          </a:prstGeom>
          <a:noFill/>
        </p:spPr>
        <p:txBody>
          <a:bodyPr wrap="square" lIns="121920" tIns="60960" rIns="121920" bIns="60960" rtlCol="0" anchor="t">
            <a:spAutoFit/>
          </a:bodyPr>
          <a:lstStyle/>
          <a:p>
            <a:pPr defTabSz="609570">
              <a:defRPr/>
            </a:pPr>
            <a:r>
              <a:rPr lang="en-GB" sz="1867" dirty="0">
                <a:solidFill>
                  <a:srgbClr val="000000"/>
                </a:solidFill>
                <a:latin typeface="Avenir Next LT Pro"/>
              </a:rPr>
              <a:t>Support national-level action on NAP development &amp; implementation.</a:t>
            </a:r>
          </a:p>
          <a:p>
            <a:pPr defTabSz="609570">
              <a:defRPr/>
            </a:pPr>
            <a:endParaRPr lang="en-GB" sz="1867" dirty="0">
              <a:solidFill>
                <a:srgbClr val="000000"/>
              </a:solidFill>
              <a:latin typeface="Avenir Next LT Pro"/>
            </a:endParaRPr>
          </a:p>
          <a:p>
            <a:pPr defTabSz="609570">
              <a:defRPr/>
            </a:pPr>
            <a:endParaRPr lang="en-GB" sz="1867" dirty="0">
              <a:solidFill>
                <a:srgbClr val="000000"/>
              </a:solidFill>
              <a:latin typeface="Avenir Next LT Pro"/>
            </a:endParaRPr>
          </a:p>
          <a:p>
            <a:pPr defTabSz="609570">
              <a:defRPr/>
            </a:pPr>
            <a:r>
              <a:rPr lang="en-GB" sz="3733" b="1" dirty="0">
                <a:solidFill>
                  <a:srgbClr val="083266"/>
                </a:solidFill>
                <a:latin typeface="Avenir Next LT Pro"/>
              </a:rPr>
              <a:t>63</a:t>
            </a:r>
            <a:r>
              <a:rPr lang="en-GB" sz="1867" b="1" dirty="0">
                <a:solidFill>
                  <a:srgbClr val="000000"/>
                </a:solidFill>
                <a:latin typeface="Avenir Next LT Pro"/>
              </a:rPr>
              <a:t> </a:t>
            </a:r>
            <a:r>
              <a:rPr lang="en-US" sz="1867" dirty="0">
                <a:solidFill>
                  <a:srgbClr val="000000"/>
                </a:solidFill>
                <a:latin typeface="Avenir Next LT Pro"/>
              </a:rPr>
              <a:t>developing countries have received direct technical support​.</a:t>
            </a:r>
            <a:endParaRPr lang="en-GB" sz="1867" dirty="0">
              <a:solidFill>
                <a:srgbClr val="000000"/>
              </a:solidFill>
              <a:latin typeface="Avenir Next LT Pro"/>
            </a:endParaRPr>
          </a:p>
        </p:txBody>
      </p:sp>
      <p:pic>
        <p:nvPicPr>
          <p:cNvPr id="13" name="Picture 12">
            <a:extLst>
              <a:ext uri="{FF2B5EF4-FFF2-40B4-BE49-F238E27FC236}">
                <a16:creationId xmlns:a16="http://schemas.microsoft.com/office/drawing/2014/main" id="{9B9823FA-8944-6BA9-6902-003FA1DE1FDA}"/>
              </a:ext>
            </a:extLst>
          </p:cNvPr>
          <p:cNvPicPr>
            <a:picLocks noChangeAspect="1"/>
          </p:cNvPicPr>
          <p:nvPr/>
        </p:nvPicPr>
        <p:blipFill>
          <a:blip r:embed="rId3"/>
          <a:stretch>
            <a:fillRect/>
          </a:stretch>
        </p:blipFill>
        <p:spPr>
          <a:xfrm>
            <a:off x="1485289" y="1857389"/>
            <a:ext cx="944969" cy="958867"/>
          </a:xfrm>
          <a:prstGeom prst="rect">
            <a:avLst/>
          </a:prstGeom>
        </p:spPr>
      </p:pic>
      <p:sp>
        <p:nvSpPr>
          <p:cNvPr id="17" name="TextBox 16">
            <a:extLst>
              <a:ext uri="{FF2B5EF4-FFF2-40B4-BE49-F238E27FC236}">
                <a16:creationId xmlns:a16="http://schemas.microsoft.com/office/drawing/2014/main" id="{5BC6A389-A713-9994-B6DD-8D240FFCB184}"/>
              </a:ext>
            </a:extLst>
          </p:cNvPr>
          <p:cNvSpPr txBox="1"/>
          <p:nvPr/>
        </p:nvSpPr>
        <p:spPr>
          <a:xfrm>
            <a:off x="8784517" y="2816257"/>
            <a:ext cx="2768547" cy="2978572"/>
          </a:xfrm>
          <a:prstGeom prst="rect">
            <a:avLst/>
          </a:prstGeom>
          <a:noFill/>
        </p:spPr>
        <p:txBody>
          <a:bodyPr wrap="square" lIns="121920" tIns="60960" rIns="121920" bIns="60960" rtlCol="0" anchor="t">
            <a:spAutoFit/>
          </a:bodyPr>
          <a:lstStyle/>
          <a:p>
            <a:pPr defTabSz="609570">
              <a:defRPr/>
            </a:pPr>
            <a:r>
              <a:rPr lang="en-GB" sz="1851" dirty="0">
                <a:solidFill>
                  <a:srgbClr val="000000"/>
                </a:solidFill>
                <a:latin typeface="Avenir Next LT Pro"/>
              </a:rPr>
              <a:t>Generate, synthesize, &amp; share knowledge on NAP processes.</a:t>
            </a:r>
          </a:p>
          <a:p>
            <a:pPr defTabSz="609570">
              <a:defRPr/>
            </a:pPr>
            <a:endParaRPr lang="en-GB" sz="1867" dirty="0">
              <a:solidFill>
                <a:srgbClr val="000000"/>
              </a:solidFill>
              <a:latin typeface="Avenir Next LT Pro"/>
            </a:endParaRPr>
          </a:p>
          <a:p>
            <a:pPr defTabSz="609570">
              <a:defRPr/>
            </a:pPr>
            <a:endParaRPr lang="en-GB" sz="1867" dirty="0">
              <a:solidFill>
                <a:srgbClr val="000000"/>
              </a:solidFill>
              <a:latin typeface="Avenir Next LT Pro"/>
            </a:endParaRPr>
          </a:p>
          <a:p>
            <a:pPr defTabSz="609570">
              <a:defRPr/>
            </a:pPr>
            <a:endParaRPr lang="en-GB" sz="1867" dirty="0">
              <a:solidFill>
                <a:srgbClr val="000000"/>
              </a:solidFill>
              <a:latin typeface="Avenir Next LT Pro"/>
            </a:endParaRPr>
          </a:p>
          <a:p>
            <a:pPr defTabSz="609570">
              <a:defRPr/>
            </a:pPr>
            <a:r>
              <a:rPr lang="en-GB" sz="3700" b="1" dirty="0">
                <a:solidFill>
                  <a:srgbClr val="083266"/>
                </a:solidFill>
                <a:latin typeface="Avenir Next LT Pro"/>
              </a:rPr>
              <a:t>300+</a:t>
            </a:r>
            <a:r>
              <a:rPr lang="en-GB" sz="3700" b="1" dirty="0">
                <a:solidFill>
                  <a:srgbClr val="000000"/>
                </a:solidFill>
                <a:latin typeface="Avenir Next LT Pro"/>
              </a:rPr>
              <a:t> </a:t>
            </a:r>
            <a:r>
              <a:rPr lang="en-GB" sz="1851" dirty="0">
                <a:solidFill>
                  <a:srgbClr val="000000"/>
                </a:solidFill>
                <a:latin typeface="Avenir Next LT Pro"/>
              </a:rPr>
              <a:t>knowledge materials have been produced.</a:t>
            </a:r>
            <a:endParaRPr lang="en-US" sz="1851" dirty="0">
              <a:solidFill>
                <a:srgbClr val="000000"/>
              </a:solidFill>
              <a:latin typeface="Avenir Next LT Pro"/>
            </a:endParaRPr>
          </a:p>
        </p:txBody>
      </p:sp>
      <p:pic>
        <p:nvPicPr>
          <p:cNvPr id="23" name="Picture 22">
            <a:extLst>
              <a:ext uri="{FF2B5EF4-FFF2-40B4-BE49-F238E27FC236}">
                <a16:creationId xmlns:a16="http://schemas.microsoft.com/office/drawing/2014/main" id="{5EEC25A8-2BF4-9FED-2355-BD4F7EED07A0}"/>
              </a:ext>
            </a:extLst>
          </p:cNvPr>
          <p:cNvPicPr>
            <a:picLocks noChangeAspect="1"/>
          </p:cNvPicPr>
          <p:nvPr/>
        </p:nvPicPr>
        <p:blipFill>
          <a:blip r:embed="rId4"/>
          <a:stretch>
            <a:fillRect/>
          </a:stretch>
        </p:blipFill>
        <p:spPr>
          <a:xfrm>
            <a:off x="11442243" y="252418"/>
            <a:ext cx="359540" cy="354404"/>
          </a:xfrm>
          <a:prstGeom prst="rect">
            <a:avLst/>
          </a:prstGeom>
        </p:spPr>
      </p:pic>
      <p:pic>
        <p:nvPicPr>
          <p:cNvPr id="26" name="Graphic 25" descr="Users with solid fill">
            <a:extLst>
              <a:ext uri="{FF2B5EF4-FFF2-40B4-BE49-F238E27FC236}">
                <a16:creationId xmlns:a16="http://schemas.microsoft.com/office/drawing/2014/main" id="{751AB372-1DC2-89A1-35A5-8D1A41775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1145" y="1627645"/>
            <a:ext cx="1259611" cy="1259611"/>
          </a:xfrm>
          <a:prstGeom prst="rect">
            <a:avLst/>
          </a:prstGeom>
        </p:spPr>
      </p:pic>
      <p:pic>
        <p:nvPicPr>
          <p:cNvPr id="28" name="Graphic 27" descr="Closed book outline">
            <a:extLst>
              <a:ext uri="{FF2B5EF4-FFF2-40B4-BE49-F238E27FC236}">
                <a16:creationId xmlns:a16="http://schemas.microsoft.com/office/drawing/2014/main" id="{3A821D44-05F6-5091-8D95-532B27E3DA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6789" y="1853716"/>
            <a:ext cx="1115457" cy="1115457"/>
          </a:xfrm>
          <a:prstGeom prst="rect">
            <a:avLst/>
          </a:prstGeom>
        </p:spPr>
      </p:pic>
      <p:sp>
        <p:nvSpPr>
          <p:cNvPr id="2" name="TextBox 1">
            <a:extLst>
              <a:ext uri="{FF2B5EF4-FFF2-40B4-BE49-F238E27FC236}">
                <a16:creationId xmlns:a16="http://schemas.microsoft.com/office/drawing/2014/main" id="{D0C61B1E-702E-7F4C-1D34-782EDD5D0980}"/>
              </a:ext>
            </a:extLst>
          </p:cNvPr>
          <p:cNvSpPr txBox="1"/>
          <p:nvPr/>
        </p:nvSpPr>
        <p:spPr>
          <a:xfrm>
            <a:off x="381440" y="1173025"/>
            <a:ext cx="11562184" cy="533544"/>
          </a:xfrm>
          <a:prstGeom prst="rect">
            <a:avLst/>
          </a:prstGeom>
          <a:noFill/>
        </p:spPr>
        <p:txBody>
          <a:bodyPr wrap="square" lIns="121920" tIns="60960" rIns="121920" bIns="60960" rtlCol="0" anchor="t">
            <a:spAutoFit/>
          </a:bodyPr>
          <a:lstStyle/>
          <a:p>
            <a:pPr defTabSz="609585">
              <a:defRPr/>
            </a:pPr>
            <a:r>
              <a:rPr lang="en-GB" sz="2667" b="1">
                <a:solidFill>
                  <a:srgbClr val="083266"/>
                </a:solidFill>
                <a:latin typeface="Avenir Next LT Pro"/>
              </a:rPr>
              <a:t>Our Goal:</a:t>
            </a:r>
            <a:r>
              <a:rPr lang="en-GB" sz="2667" b="1">
                <a:solidFill>
                  <a:srgbClr val="083266"/>
                </a:solidFill>
                <a:latin typeface="Georgia"/>
              </a:rPr>
              <a:t>  </a:t>
            </a:r>
            <a:r>
              <a:rPr lang="en-GB" sz="2133">
                <a:solidFill>
                  <a:srgbClr val="000000"/>
                </a:solidFill>
                <a:latin typeface="Georgia"/>
              </a:rPr>
              <a:t>Enhance national adaptation planning and action in developing countries</a:t>
            </a:r>
            <a:r>
              <a:rPr lang="en-GB" sz="2667" b="1">
                <a:solidFill>
                  <a:srgbClr val="000000"/>
                </a:solidFill>
                <a:latin typeface="Georgia"/>
              </a:rPr>
              <a:t> </a:t>
            </a:r>
            <a:endParaRPr lang="en-US" sz="2667" b="1">
              <a:solidFill>
                <a:srgbClr val="000000"/>
              </a:solidFill>
              <a:latin typeface="Georgia" panose="02040502050405020303" pitchFamily="18" charset="0"/>
            </a:endParaRPr>
          </a:p>
        </p:txBody>
      </p:sp>
      <p:sp>
        <p:nvSpPr>
          <p:cNvPr id="3" name="TextBox 2">
            <a:extLst>
              <a:ext uri="{FF2B5EF4-FFF2-40B4-BE49-F238E27FC236}">
                <a16:creationId xmlns:a16="http://schemas.microsoft.com/office/drawing/2014/main" id="{56C368CD-B246-C09D-B939-B3B32A560B08}"/>
              </a:ext>
            </a:extLst>
          </p:cNvPr>
          <p:cNvSpPr txBox="1"/>
          <p:nvPr/>
        </p:nvSpPr>
        <p:spPr>
          <a:xfrm>
            <a:off x="381442" y="2847510"/>
            <a:ext cx="1212191" cy="913199"/>
          </a:xfrm>
          <a:prstGeom prst="rect">
            <a:avLst/>
          </a:prstGeom>
          <a:noFill/>
        </p:spPr>
        <p:txBody>
          <a:bodyPr wrap="none" rtlCol="0">
            <a:spAutoFit/>
          </a:bodyPr>
          <a:lstStyle/>
          <a:p>
            <a:pPr defTabSz="609585"/>
            <a:r>
              <a:rPr lang="en-CA" sz="2667" b="1">
                <a:solidFill>
                  <a:srgbClr val="083266"/>
                </a:solidFill>
                <a:latin typeface="Avenir Next LT Pro"/>
              </a:rPr>
              <a:t>What </a:t>
            </a:r>
            <a:br>
              <a:rPr lang="en-CA" sz="2667" b="1">
                <a:solidFill>
                  <a:srgbClr val="083266"/>
                </a:solidFill>
                <a:latin typeface="Avenir Next LT Pro"/>
              </a:rPr>
            </a:br>
            <a:r>
              <a:rPr lang="en-CA" sz="2667" b="1">
                <a:solidFill>
                  <a:srgbClr val="083266"/>
                </a:solidFill>
                <a:latin typeface="Avenir Next LT Pro"/>
              </a:rPr>
              <a:t>we do</a:t>
            </a:r>
          </a:p>
        </p:txBody>
      </p:sp>
      <p:sp>
        <p:nvSpPr>
          <p:cNvPr id="4" name="TextBox 3">
            <a:extLst>
              <a:ext uri="{FF2B5EF4-FFF2-40B4-BE49-F238E27FC236}">
                <a16:creationId xmlns:a16="http://schemas.microsoft.com/office/drawing/2014/main" id="{FC3FB707-447B-D299-F18E-453B4A24D48C}"/>
              </a:ext>
            </a:extLst>
          </p:cNvPr>
          <p:cNvSpPr txBox="1"/>
          <p:nvPr/>
        </p:nvSpPr>
        <p:spPr>
          <a:xfrm>
            <a:off x="381442" y="4588646"/>
            <a:ext cx="1091837" cy="913199"/>
          </a:xfrm>
          <a:prstGeom prst="rect">
            <a:avLst/>
          </a:prstGeom>
          <a:noFill/>
        </p:spPr>
        <p:txBody>
          <a:bodyPr wrap="none" rtlCol="0">
            <a:spAutoFit/>
          </a:bodyPr>
          <a:lstStyle/>
          <a:p>
            <a:pPr defTabSz="609585"/>
            <a:r>
              <a:rPr lang="en-CA" sz="2667" b="1">
                <a:solidFill>
                  <a:srgbClr val="083266"/>
                </a:solidFill>
                <a:latin typeface="Avenir Next LT Pro"/>
              </a:rPr>
              <a:t>Our </a:t>
            </a:r>
            <a:br>
              <a:rPr lang="en-CA" sz="2667" b="1">
                <a:solidFill>
                  <a:srgbClr val="083266"/>
                </a:solidFill>
                <a:latin typeface="Avenir Next LT Pro"/>
              </a:rPr>
            </a:br>
            <a:r>
              <a:rPr lang="en-CA" sz="2667" b="1">
                <a:solidFill>
                  <a:srgbClr val="083266"/>
                </a:solidFill>
                <a:latin typeface="Avenir Next LT Pro"/>
              </a:rPr>
              <a:t>reach</a:t>
            </a:r>
          </a:p>
        </p:txBody>
      </p:sp>
    </p:spTree>
    <p:extLst>
      <p:ext uri="{BB962C8B-B14F-4D97-AF65-F5344CB8AC3E}">
        <p14:creationId xmlns:p14="http://schemas.microsoft.com/office/powerpoint/2010/main" val="139358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D88CD-222E-6511-67D4-DE5C2EF73C27}"/>
              </a:ext>
            </a:extLst>
          </p:cNvPr>
          <p:cNvPicPr>
            <a:picLocks noChangeAspect="1"/>
          </p:cNvPicPr>
          <p:nvPr/>
        </p:nvPicPr>
        <p:blipFill rotWithShape="1">
          <a:blip r:embed="rId3"/>
          <a:srcRect l="15938" t="25000" r="58281" b="30000"/>
          <a:stretch/>
        </p:blipFill>
        <p:spPr>
          <a:xfrm>
            <a:off x="7856239" y="1131189"/>
            <a:ext cx="3143251" cy="3086100"/>
          </a:xfrm>
          <a:prstGeom prst="rect">
            <a:avLst/>
          </a:prstGeom>
          <a:noFill/>
          <a:ln w="3175">
            <a:solidFill>
              <a:schemeClr val="tx1"/>
            </a:solidFill>
          </a:ln>
        </p:spPr>
      </p:pic>
      <p:pic>
        <p:nvPicPr>
          <p:cNvPr id="3" name="Picture 2">
            <a:extLst>
              <a:ext uri="{FF2B5EF4-FFF2-40B4-BE49-F238E27FC236}">
                <a16:creationId xmlns:a16="http://schemas.microsoft.com/office/drawing/2014/main" id="{D2C54444-3636-1DC0-7990-2FEE2E0921E2}"/>
              </a:ext>
            </a:extLst>
          </p:cNvPr>
          <p:cNvPicPr>
            <a:picLocks noChangeAspect="1"/>
          </p:cNvPicPr>
          <p:nvPr/>
        </p:nvPicPr>
        <p:blipFill rotWithShape="1">
          <a:blip r:embed="rId4"/>
          <a:srcRect l="44719" t="18472" r="26419" b="9369"/>
          <a:stretch/>
        </p:blipFill>
        <p:spPr>
          <a:xfrm>
            <a:off x="5595852" y="1741163"/>
            <a:ext cx="1613045" cy="2268512"/>
          </a:xfrm>
          <a:prstGeom prst="rect">
            <a:avLst/>
          </a:prstGeom>
          <a:ln w="3175">
            <a:solidFill>
              <a:schemeClr val="tx1"/>
            </a:solidFill>
          </a:ln>
        </p:spPr>
      </p:pic>
      <p:sp>
        <p:nvSpPr>
          <p:cNvPr id="8" name="TextBox 7">
            <a:extLst>
              <a:ext uri="{FF2B5EF4-FFF2-40B4-BE49-F238E27FC236}">
                <a16:creationId xmlns:a16="http://schemas.microsoft.com/office/drawing/2014/main" id="{75C0D62F-44A3-9909-4860-1EF031BD1217}"/>
              </a:ext>
            </a:extLst>
          </p:cNvPr>
          <p:cNvSpPr txBox="1"/>
          <p:nvPr/>
        </p:nvSpPr>
        <p:spPr>
          <a:xfrm>
            <a:off x="390219" y="399946"/>
            <a:ext cx="11272864" cy="1118127"/>
          </a:xfrm>
          <a:prstGeom prst="rect">
            <a:avLst/>
          </a:prstGeom>
          <a:noFill/>
        </p:spPr>
        <p:txBody>
          <a:bodyPr wrap="square" rtlCol="0">
            <a:spAutoFit/>
          </a:bodyPr>
          <a:lstStyle/>
          <a:p>
            <a:pPr defTabSz="609570">
              <a:defRPr/>
            </a:pPr>
            <a:r>
              <a:rPr lang="en-GB" sz="3333" b="1" dirty="0">
                <a:solidFill>
                  <a:srgbClr val="F05A28"/>
                </a:solidFill>
                <a:latin typeface="Avenir Next LT Pro" panose="020B0504020202020204" pitchFamily="34" charset="0"/>
              </a:rPr>
              <a:t>Nine years of supporting developing country partners on MEL </a:t>
            </a:r>
            <a:endParaRPr lang="en-US" sz="3333" b="1" dirty="0">
              <a:solidFill>
                <a:srgbClr val="F05A28"/>
              </a:solidFill>
              <a:latin typeface="Avenir Next LT Pro" panose="020B0504020202020204" pitchFamily="34" charset="0"/>
            </a:endParaRPr>
          </a:p>
        </p:txBody>
      </p:sp>
      <p:pic>
        <p:nvPicPr>
          <p:cNvPr id="23" name="Picture 22">
            <a:extLst>
              <a:ext uri="{FF2B5EF4-FFF2-40B4-BE49-F238E27FC236}">
                <a16:creationId xmlns:a16="http://schemas.microsoft.com/office/drawing/2014/main" id="{5EEC25A8-2BF4-9FED-2355-BD4F7EED07A0}"/>
              </a:ext>
            </a:extLst>
          </p:cNvPr>
          <p:cNvPicPr>
            <a:picLocks noChangeAspect="1"/>
          </p:cNvPicPr>
          <p:nvPr/>
        </p:nvPicPr>
        <p:blipFill>
          <a:blip r:embed="rId5"/>
          <a:stretch>
            <a:fillRect/>
          </a:stretch>
        </p:blipFill>
        <p:spPr>
          <a:xfrm>
            <a:off x="11663083" y="222743"/>
            <a:ext cx="359540" cy="354404"/>
          </a:xfrm>
          <a:prstGeom prst="rect">
            <a:avLst/>
          </a:prstGeom>
        </p:spPr>
      </p:pic>
      <p:sp>
        <p:nvSpPr>
          <p:cNvPr id="7" name="Content Placeholder 6">
            <a:extLst>
              <a:ext uri="{FF2B5EF4-FFF2-40B4-BE49-F238E27FC236}">
                <a16:creationId xmlns:a16="http://schemas.microsoft.com/office/drawing/2014/main" id="{561809CA-5A7D-E4DA-F3E4-D33F9F5A6F07}"/>
              </a:ext>
            </a:extLst>
          </p:cNvPr>
          <p:cNvSpPr>
            <a:spLocks noGrp="1"/>
          </p:cNvSpPr>
          <p:nvPr>
            <p:ph idx="1"/>
          </p:nvPr>
        </p:nvSpPr>
        <p:spPr>
          <a:xfrm>
            <a:off x="711853" y="1741163"/>
            <a:ext cx="3365512" cy="4286693"/>
          </a:xfrm>
        </p:spPr>
        <p:txBody>
          <a:bodyPr vert="horz" lIns="91440" tIns="45720" rIns="91440" bIns="45720" rtlCol="0" anchor="t">
            <a:normAutofit/>
          </a:bodyPr>
          <a:lstStyle/>
          <a:p>
            <a:pPr marL="0" indent="0" defTabSz="609585">
              <a:spcBef>
                <a:spcPts val="800"/>
              </a:spcBef>
              <a:spcAft>
                <a:spcPts val="800"/>
              </a:spcAft>
              <a:buNone/>
            </a:pPr>
            <a:r>
              <a:rPr lang="en-CA" sz="2133" dirty="0">
                <a:latin typeface="Georgia" panose="02040502050405020303" pitchFamily="18" charset="0"/>
              </a:rPr>
              <a:t>From early knowledge products on M&amp;E…</a:t>
            </a:r>
          </a:p>
          <a:p>
            <a:pPr marL="380990" indent="-380990" defTabSz="609585">
              <a:spcBef>
                <a:spcPts val="800"/>
              </a:spcBef>
              <a:spcAft>
                <a:spcPts val="800"/>
              </a:spcAft>
            </a:pPr>
            <a:endParaRPr lang="en-CA" sz="2133" dirty="0">
              <a:latin typeface="Georgia" panose="02040502050405020303" pitchFamily="18" charset="0"/>
            </a:endParaRPr>
          </a:p>
          <a:p>
            <a:pPr marL="0" indent="0" defTabSz="609585">
              <a:spcBef>
                <a:spcPts val="800"/>
              </a:spcBef>
              <a:spcAft>
                <a:spcPts val="800"/>
              </a:spcAft>
              <a:buNone/>
            </a:pPr>
            <a:r>
              <a:rPr lang="en-CA" sz="2133" dirty="0">
                <a:latin typeface="Georgia" panose="02040502050405020303" pitchFamily="18" charset="0"/>
              </a:rPr>
              <a:t>We have delivered:</a:t>
            </a:r>
          </a:p>
          <a:p>
            <a:pPr marL="380990" lvl="1" indent="-380990" defTabSz="609585">
              <a:spcBef>
                <a:spcPts val="800"/>
              </a:spcBef>
              <a:spcAft>
                <a:spcPts val="800"/>
              </a:spcAft>
            </a:pPr>
            <a:r>
              <a:rPr lang="en-CA" sz="2133" dirty="0">
                <a:latin typeface="Georgia" panose="02040502050405020303" pitchFamily="18" charset="0"/>
              </a:rPr>
              <a:t>32 technical assistance requests across 25 countries</a:t>
            </a:r>
          </a:p>
          <a:p>
            <a:pPr marL="380990" lvl="1" indent="-380990" defTabSz="609585">
              <a:spcBef>
                <a:spcPts val="800"/>
              </a:spcBef>
              <a:spcAft>
                <a:spcPts val="800"/>
              </a:spcAft>
            </a:pPr>
            <a:r>
              <a:rPr lang="en-CA" sz="2133" dirty="0">
                <a:latin typeface="Georgia" panose="02040502050405020303" pitchFamily="18" charset="0"/>
              </a:rPr>
              <a:t>7 peer learning events </a:t>
            </a:r>
          </a:p>
          <a:p>
            <a:pPr marL="380990" lvl="1" indent="-380990" defTabSz="609585">
              <a:spcBef>
                <a:spcPts val="800"/>
              </a:spcBef>
              <a:spcAft>
                <a:spcPts val="800"/>
              </a:spcAft>
            </a:pPr>
            <a:r>
              <a:rPr lang="en-CA" sz="2133" dirty="0">
                <a:latin typeface="Georgia" panose="02040502050405020303" pitchFamily="18" charset="0"/>
              </a:rPr>
              <a:t>Over 40 knowledge products</a:t>
            </a:r>
          </a:p>
          <a:p>
            <a:pPr marL="0" indent="0">
              <a:buNone/>
            </a:pPr>
            <a:endParaRPr lang="en-CA" dirty="0">
              <a:highlight>
                <a:srgbClr val="FFFF00"/>
              </a:highlight>
            </a:endParaRPr>
          </a:p>
          <a:p>
            <a:endParaRPr lang="en-CA" dirty="0">
              <a:highlight>
                <a:srgbClr val="FFFF00"/>
              </a:highlight>
              <a:cs typeface="Calibri" panose="020F0502020204030204"/>
            </a:endParaRPr>
          </a:p>
        </p:txBody>
      </p:sp>
      <p:pic>
        <p:nvPicPr>
          <p:cNvPr id="6" name="Picture 5">
            <a:extLst>
              <a:ext uri="{FF2B5EF4-FFF2-40B4-BE49-F238E27FC236}">
                <a16:creationId xmlns:a16="http://schemas.microsoft.com/office/drawing/2014/main" id="{3399AB38-ED9A-C9AC-AAF3-A81B287C9956}"/>
              </a:ext>
            </a:extLst>
          </p:cNvPr>
          <p:cNvPicPr>
            <a:picLocks noChangeAspect="1"/>
          </p:cNvPicPr>
          <p:nvPr/>
        </p:nvPicPr>
        <p:blipFill rotWithShape="1">
          <a:blip r:embed="rId6"/>
          <a:srcRect l="15821" t="23482" r="58398" b="10833"/>
          <a:stretch/>
        </p:blipFill>
        <p:spPr>
          <a:xfrm>
            <a:off x="4399000" y="1114553"/>
            <a:ext cx="1490357" cy="2135856"/>
          </a:xfrm>
          <a:prstGeom prst="rect">
            <a:avLst/>
          </a:prstGeom>
          <a:noFill/>
          <a:ln w="3175">
            <a:solidFill>
              <a:schemeClr val="tx1"/>
            </a:solidFill>
          </a:ln>
        </p:spPr>
      </p:pic>
      <p:sp>
        <p:nvSpPr>
          <p:cNvPr id="2" name="TextBox 1">
            <a:extLst>
              <a:ext uri="{FF2B5EF4-FFF2-40B4-BE49-F238E27FC236}">
                <a16:creationId xmlns:a16="http://schemas.microsoft.com/office/drawing/2014/main" id="{F0A903C6-08EC-72B7-ACC6-0F4F3F34CC91}"/>
              </a:ext>
            </a:extLst>
          </p:cNvPr>
          <p:cNvSpPr txBox="1"/>
          <p:nvPr/>
        </p:nvSpPr>
        <p:spPr>
          <a:xfrm>
            <a:off x="11220773" y="1506426"/>
            <a:ext cx="971228" cy="4431662"/>
          </a:xfrm>
          <a:prstGeom prst="rect">
            <a:avLst/>
          </a:prstGeom>
          <a:noFill/>
        </p:spPr>
        <p:txBody>
          <a:bodyPr wrap="square" rtlCol="0">
            <a:spAutoFit/>
          </a:bodyPr>
          <a:lstStyle/>
          <a:p>
            <a:pPr algn="r" defTabSz="609585">
              <a:lnSpc>
                <a:spcPct val="107000"/>
              </a:lnSpc>
              <a:spcAft>
                <a:spcPts val="800"/>
              </a:spcAft>
            </a:pPr>
            <a:r>
              <a:rPr lang="en-CA" sz="1100" b="1"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Country partners: </a:t>
            </a:r>
            <a:r>
              <a:rPr lang="en-CA" sz="1100"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Albania, Benin, Belize, Brazil, Burkina Faso, Cameroon, Colombia, Costa Rica, Fiji, Grenada, Ghana, Guyana, Guinea, Kenya, Kiribati, Lesotho, Liberia, Namibia, Peru, Philippines, Rwanda, Somalia, Vietnam, Zambia</a:t>
            </a:r>
          </a:p>
        </p:txBody>
      </p:sp>
      <p:sp>
        <p:nvSpPr>
          <p:cNvPr id="5" name="Content Placeholder 6">
            <a:extLst>
              <a:ext uri="{FF2B5EF4-FFF2-40B4-BE49-F238E27FC236}">
                <a16:creationId xmlns:a16="http://schemas.microsoft.com/office/drawing/2014/main" id="{59F1CDC3-4B21-C16F-1490-AE2CB123D5B4}"/>
              </a:ext>
            </a:extLst>
          </p:cNvPr>
          <p:cNvSpPr txBox="1">
            <a:spLocks/>
          </p:cNvSpPr>
          <p:nvPr/>
        </p:nvSpPr>
        <p:spPr>
          <a:xfrm>
            <a:off x="62713" y="2804025"/>
            <a:ext cx="4310689" cy="1990947"/>
          </a:xfrm>
          <a:prstGeom prst="rect">
            <a:avLst/>
          </a:prstGeom>
        </p:spPr>
        <p:txBody>
          <a:bodyPr vert="horz" lIns="91440" tIns="45720" rIns="91440" bIns="45720"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CA" sz="2800" b="1" dirty="0">
                <a:solidFill>
                  <a:srgbClr val="000000"/>
                </a:solidFill>
                <a:latin typeface="Georgia" panose="02040502050405020303" pitchFamily="18" charset="0"/>
              </a:rPr>
              <a:t>Time to translate the experiences of country and what we have learned into an updated toolkit!</a:t>
            </a:r>
            <a:endParaRPr lang="en-CA" sz="2800" dirty="0">
              <a:solidFill>
                <a:srgbClr val="000000"/>
              </a:solidFill>
              <a:highlight>
                <a:srgbClr val="FFFF00"/>
              </a:highlight>
              <a:latin typeface="Georgia" panose="02040502050405020303" pitchFamily="18" charset="0"/>
              <a:cs typeface="Calibri" panose="020F0502020204030204"/>
            </a:endParaRPr>
          </a:p>
        </p:txBody>
      </p:sp>
      <p:pic>
        <p:nvPicPr>
          <p:cNvPr id="10" name="Picture 9">
            <a:extLst>
              <a:ext uri="{FF2B5EF4-FFF2-40B4-BE49-F238E27FC236}">
                <a16:creationId xmlns:a16="http://schemas.microsoft.com/office/drawing/2014/main" id="{8F93ADB0-1AEC-1AEF-5A31-CC0A14C635F4}"/>
              </a:ext>
            </a:extLst>
          </p:cNvPr>
          <p:cNvPicPr>
            <a:picLocks noChangeAspect="1"/>
          </p:cNvPicPr>
          <p:nvPr/>
        </p:nvPicPr>
        <p:blipFill>
          <a:blip r:embed="rId7"/>
          <a:stretch>
            <a:fillRect/>
          </a:stretch>
        </p:blipFill>
        <p:spPr>
          <a:xfrm>
            <a:off x="4255968" y="3799500"/>
            <a:ext cx="2321493" cy="2946857"/>
          </a:xfrm>
          <a:prstGeom prst="rect">
            <a:avLst/>
          </a:prstGeom>
        </p:spPr>
      </p:pic>
      <p:pic>
        <p:nvPicPr>
          <p:cNvPr id="11" name="Picture 10">
            <a:extLst>
              <a:ext uri="{FF2B5EF4-FFF2-40B4-BE49-F238E27FC236}">
                <a16:creationId xmlns:a16="http://schemas.microsoft.com/office/drawing/2014/main" id="{3EB149FC-0DF1-FCB0-96BA-E30CBF790964}"/>
              </a:ext>
            </a:extLst>
          </p:cNvPr>
          <p:cNvPicPr>
            <a:picLocks noChangeAspect="1"/>
          </p:cNvPicPr>
          <p:nvPr/>
        </p:nvPicPr>
        <p:blipFill rotWithShape="1">
          <a:blip r:embed="rId8"/>
          <a:srcRect l="46230" t="18842" r="28196" b="15585"/>
          <a:stretch/>
        </p:blipFill>
        <p:spPr>
          <a:xfrm>
            <a:off x="7122927" y="4169948"/>
            <a:ext cx="1786311" cy="2576408"/>
          </a:xfrm>
          <a:prstGeom prst="rect">
            <a:avLst/>
          </a:prstGeom>
        </p:spPr>
      </p:pic>
      <p:pic>
        <p:nvPicPr>
          <p:cNvPr id="12" name="Picture 11">
            <a:extLst>
              <a:ext uri="{FF2B5EF4-FFF2-40B4-BE49-F238E27FC236}">
                <a16:creationId xmlns:a16="http://schemas.microsoft.com/office/drawing/2014/main" id="{B5EAFD61-98D3-CA10-91D6-0B7F52BF6DE0}"/>
              </a:ext>
            </a:extLst>
          </p:cNvPr>
          <p:cNvPicPr>
            <a:picLocks noChangeAspect="1"/>
          </p:cNvPicPr>
          <p:nvPr/>
        </p:nvPicPr>
        <p:blipFill rotWithShape="1">
          <a:blip r:embed="rId9"/>
          <a:srcRect l="15690" t="23684" r="58553" b="10702"/>
          <a:stretch/>
        </p:blipFill>
        <p:spPr>
          <a:xfrm>
            <a:off x="8909238" y="4169949"/>
            <a:ext cx="1786311" cy="2559695"/>
          </a:xfrm>
          <a:prstGeom prst="rect">
            <a:avLst/>
          </a:prstGeom>
        </p:spPr>
      </p:pic>
    </p:spTree>
    <p:extLst>
      <p:ext uri="{BB962C8B-B14F-4D97-AF65-F5344CB8AC3E}">
        <p14:creationId xmlns:p14="http://schemas.microsoft.com/office/powerpoint/2010/main" val="4751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1D8FBB-D0BB-36BA-E2FA-91891A86A793}"/>
              </a:ext>
            </a:extLst>
          </p:cNvPr>
          <p:cNvSpPr txBox="1"/>
          <p:nvPr/>
        </p:nvSpPr>
        <p:spPr>
          <a:xfrm>
            <a:off x="526112" y="330435"/>
            <a:ext cx="10842289" cy="1118127"/>
          </a:xfrm>
          <a:prstGeom prst="rect">
            <a:avLst/>
          </a:prstGeom>
          <a:noFill/>
        </p:spPr>
        <p:txBody>
          <a:bodyPr wrap="square" rtlCol="0">
            <a:spAutoFit/>
          </a:bodyPr>
          <a:lstStyle/>
          <a:p>
            <a:pPr defTabSz="609585"/>
            <a:r>
              <a:rPr lang="en-US" sz="3333" b="1" dirty="0">
                <a:solidFill>
                  <a:srgbClr val="F05A28"/>
                </a:solidFill>
                <a:latin typeface="Avenir Next LT Pro" panose="020B0504020202020204" pitchFamily="34" charset="0"/>
              </a:rPr>
              <a:t>Reframing Monitoring, Evaluation, and Learning in National Adaptation Planning Processes </a:t>
            </a:r>
          </a:p>
        </p:txBody>
      </p:sp>
      <p:cxnSp>
        <p:nvCxnSpPr>
          <p:cNvPr id="12" name="Straight Connector 11">
            <a:extLst>
              <a:ext uri="{FF2B5EF4-FFF2-40B4-BE49-F238E27FC236}">
                <a16:creationId xmlns:a16="http://schemas.microsoft.com/office/drawing/2014/main" id="{ABC50D0C-4862-E0F4-8E01-AE9C29D66B6F}"/>
              </a:ext>
            </a:extLst>
          </p:cNvPr>
          <p:cNvCxnSpPr>
            <a:cxnSpLocks/>
          </p:cNvCxnSpPr>
          <p:nvPr/>
        </p:nvCxnSpPr>
        <p:spPr>
          <a:xfrm>
            <a:off x="-48683" y="6693363"/>
            <a:ext cx="12336693" cy="0"/>
          </a:xfrm>
          <a:prstGeom prst="line">
            <a:avLst/>
          </a:prstGeom>
          <a:ln w="34925">
            <a:solidFill>
              <a:srgbClr val="F05A28"/>
            </a:solidFill>
          </a:ln>
        </p:spPr>
        <p:style>
          <a:lnRef idx="1">
            <a:schemeClr val="accent1"/>
          </a:lnRef>
          <a:fillRef idx="0">
            <a:schemeClr val="accent1"/>
          </a:fillRef>
          <a:effectRef idx="0">
            <a:schemeClr val="accent1"/>
          </a:effectRef>
          <a:fontRef idx="minor">
            <a:schemeClr val="tx1"/>
          </a:fontRef>
        </p:style>
      </p:cxnSp>
      <p:pic>
        <p:nvPicPr>
          <p:cNvPr id="1026" name="Picture 2" descr="Caption | Figure 1. The MEL of NAP processes refers to both a distinct phase and a dedicated set of activities throughout the NAP process. ">
            <a:extLst>
              <a:ext uri="{FF2B5EF4-FFF2-40B4-BE49-F238E27FC236}">
                <a16:creationId xmlns:a16="http://schemas.microsoft.com/office/drawing/2014/main" id="{51ABD3C2-AC53-516C-3000-41C3E72A2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6" y="1597532"/>
            <a:ext cx="6305280" cy="5061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D52CAA-E060-9BC3-CE96-AC5A8B01BD8A}"/>
              </a:ext>
            </a:extLst>
          </p:cNvPr>
          <p:cNvSpPr txBox="1"/>
          <p:nvPr/>
        </p:nvSpPr>
        <p:spPr>
          <a:xfrm>
            <a:off x="234065" y="2054546"/>
            <a:ext cx="4800932" cy="4442370"/>
          </a:xfrm>
          <a:prstGeom prst="rect">
            <a:avLst/>
          </a:prstGeom>
          <a:noFill/>
        </p:spPr>
        <p:txBody>
          <a:bodyPr wrap="square" rtlCol="0">
            <a:spAutoFit/>
          </a:bodyPr>
          <a:lstStyle/>
          <a:p>
            <a:pPr marL="380990" indent="-380990" defTabSz="609585">
              <a:spcBef>
                <a:spcPts val="800"/>
              </a:spcBef>
              <a:spcAft>
                <a:spcPts val="800"/>
              </a:spcAft>
              <a:buFont typeface="Arial" panose="020B0604020202020204" pitchFamily="34" charset="0"/>
              <a:buChar char="•"/>
            </a:pPr>
            <a:r>
              <a:rPr lang="en-US" sz="2400" dirty="0">
                <a:solidFill>
                  <a:prstClr val="black"/>
                </a:solidFill>
                <a:latin typeface="Georgia" panose="02040502050405020303" pitchFamily="18" charset="0"/>
              </a:rPr>
              <a:t>MEL occurs to both a distinct phase and a dedicated set of activities throughout the adaptation process.</a:t>
            </a:r>
          </a:p>
          <a:p>
            <a:pPr marL="380990" indent="-380990" defTabSz="609585">
              <a:spcBef>
                <a:spcPts val="800"/>
              </a:spcBef>
              <a:spcAft>
                <a:spcPts val="800"/>
              </a:spcAft>
              <a:buFont typeface="Arial" panose="020B0604020202020204" pitchFamily="34" charset="0"/>
              <a:buChar char="•"/>
            </a:pPr>
            <a:endParaRPr lang="en-US" sz="2400" dirty="0">
              <a:solidFill>
                <a:prstClr val="black"/>
              </a:solidFill>
              <a:latin typeface="Georgia" panose="02040502050405020303" pitchFamily="18" charset="0"/>
            </a:endParaRPr>
          </a:p>
          <a:p>
            <a:pPr marL="380990" indent="-380990" defTabSz="609585">
              <a:spcBef>
                <a:spcPts val="800"/>
              </a:spcBef>
              <a:spcAft>
                <a:spcPts val="800"/>
              </a:spcAft>
              <a:buFont typeface="Arial" panose="020B0604020202020204" pitchFamily="34" charset="0"/>
              <a:buChar char="•"/>
            </a:pPr>
            <a:r>
              <a:rPr lang="en-US" sz="2400" dirty="0">
                <a:solidFill>
                  <a:prstClr val="black"/>
                </a:solidFill>
                <a:latin typeface="Georgia" panose="02040502050405020303" pitchFamily="18" charset="0"/>
              </a:rPr>
              <a:t>Monitoring and evaluation must be embedded in learning throughout the NAP process </a:t>
            </a:r>
          </a:p>
          <a:p>
            <a:pPr marL="380990" indent="-380990" defTabSz="609585">
              <a:spcBef>
                <a:spcPts val="800"/>
              </a:spcBef>
              <a:spcAft>
                <a:spcPts val="800"/>
              </a:spcAft>
              <a:buFont typeface="Arial" panose="020B0604020202020204" pitchFamily="34" charset="0"/>
              <a:buChar char="•"/>
            </a:pPr>
            <a:endParaRPr lang="en-GB" sz="1867" dirty="0">
              <a:solidFill>
                <a:prstClr val="black"/>
              </a:solidFill>
              <a:latin typeface="Georgia" panose="02040502050405020303" pitchFamily="18" charset="0"/>
            </a:endParaRPr>
          </a:p>
          <a:p>
            <a:pPr marL="380990" indent="-380990" defTabSz="609585">
              <a:spcBef>
                <a:spcPts val="800"/>
              </a:spcBef>
              <a:spcAft>
                <a:spcPts val="800"/>
              </a:spcAft>
              <a:buFont typeface="Arial" panose="020B0604020202020204" pitchFamily="34" charset="0"/>
              <a:buChar char="•"/>
            </a:pPr>
            <a:endParaRPr lang="en-GB" sz="1867" dirty="0">
              <a:solidFill>
                <a:prstClr val="black"/>
              </a:solidFill>
              <a:latin typeface="Georgia" panose="02040502050405020303" pitchFamily="18" charset="0"/>
            </a:endParaRPr>
          </a:p>
        </p:txBody>
      </p:sp>
    </p:spTree>
    <p:extLst>
      <p:ext uri="{BB962C8B-B14F-4D97-AF65-F5344CB8AC3E}">
        <p14:creationId xmlns:p14="http://schemas.microsoft.com/office/powerpoint/2010/main" val="1621789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9A49ED-DDCD-D073-5353-E61ADAD72E31}"/>
              </a:ext>
            </a:extLst>
          </p:cNvPr>
          <p:cNvSpPr txBox="1"/>
          <p:nvPr/>
        </p:nvSpPr>
        <p:spPr>
          <a:xfrm>
            <a:off x="5407795" y="219197"/>
            <a:ext cx="616081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What does this mean for a toolkit on MEL?</a:t>
            </a:r>
            <a:endParaRPr lang="en-US" sz="3333" b="1" dirty="0">
              <a:solidFill>
                <a:srgbClr val="F05A28"/>
              </a:solidFill>
              <a:latin typeface="Avenir Next LT Pro" panose="020B0504020202020204" pitchFamily="34" charset="0"/>
            </a:endParaRPr>
          </a:p>
        </p:txBody>
      </p:sp>
      <p:sp>
        <p:nvSpPr>
          <p:cNvPr id="19" name="Round Single Corner of Rectangle 18">
            <a:extLst>
              <a:ext uri="{FF2B5EF4-FFF2-40B4-BE49-F238E27FC236}">
                <a16:creationId xmlns:a16="http://schemas.microsoft.com/office/drawing/2014/main" id="{3CE90972-F752-7984-31F5-B6149718098C}"/>
              </a:ext>
            </a:extLst>
          </p:cNvPr>
          <p:cNvSpPr/>
          <p:nvPr/>
        </p:nvSpPr>
        <p:spPr>
          <a:xfrm rot="5400000">
            <a:off x="-889115" y="889114"/>
            <a:ext cx="6858000" cy="5079772"/>
          </a:xfrm>
          <a:custGeom>
            <a:avLst/>
            <a:gdLst>
              <a:gd name="connsiteX0" fmla="*/ 0 w 5143500"/>
              <a:gd name="connsiteY0" fmla="*/ 0 h 5143500"/>
              <a:gd name="connsiteX1" fmla="*/ 4286233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5143500">
                <a:moveTo>
                  <a:pt x="0" y="0"/>
                </a:moveTo>
                <a:lnTo>
                  <a:pt x="4186645" y="0"/>
                </a:lnTo>
                <a:cubicBezTo>
                  <a:pt x="4660100" y="0"/>
                  <a:pt x="5143500" y="410973"/>
                  <a:pt x="5143500" y="929695"/>
                </a:cubicBezTo>
                <a:lnTo>
                  <a:pt x="5143500" y="5143500"/>
                </a:lnTo>
                <a:lnTo>
                  <a:pt x="0" y="5143500"/>
                </a:lnTo>
                <a:lnTo>
                  <a:pt x="0" y="0"/>
                </a:lnTo>
                <a:close/>
              </a:path>
            </a:pathLst>
          </a:custGeom>
          <a:blipFill dpi="0" rotWithShape="0">
            <a:blip r:embed="rId3"/>
            <a:srcRect/>
            <a:tile tx="0" ty="0" sx="100000" sy="10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pic>
        <p:nvPicPr>
          <p:cNvPr id="3" name="Picture 2">
            <a:extLst>
              <a:ext uri="{FF2B5EF4-FFF2-40B4-BE49-F238E27FC236}">
                <a16:creationId xmlns:a16="http://schemas.microsoft.com/office/drawing/2014/main" id="{29756772-ECCE-5A3B-BFC6-29F1056DCC00}"/>
              </a:ext>
            </a:extLst>
          </p:cNvPr>
          <p:cNvPicPr>
            <a:picLocks noChangeAspect="1"/>
          </p:cNvPicPr>
          <p:nvPr/>
        </p:nvPicPr>
        <p:blipFill>
          <a:blip r:embed="rId4"/>
          <a:stretch>
            <a:fillRect/>
          </a:stretch>
        </p:blipFill>
        <p:spPr>
          <a:xfrm>
            <a:off x="11568609" y="6213310"/>
            <a:ext cx="359540" cy="354404"/>
          </a:xfrm>
          <a:prstGeom prst="rect">
            <a:avLst/>
          </a:prstGeom>
        </p:spPr>
      </p:pic>
      <p:sp>
        <p:nvSpPr>
          <p:cNvPr id="6" name="TextBox 5">
            <a:extLst>
              <a:ext uri="{FF2B5EF4-FFF2-40B4-BE49-F238E27FC236}">
                <a16:creationId xmlns:a16="http://schemas.microsoft.com/office/drawing/2014/main" id="{FCAC3FF0-D9D9-577A-2F32-3E8073362E89}"/>
              </a:ext>
            </a:extLst>
          </p:cNvPr>
          <p:cNvSpPr txBox="1"/>
          <p:nvPr/>
        </p:nvSpPr>
        <p:spPr>
          <a:xfrm>
            <a:off x="5407795" y="1506073"/>
            <a:ext cx="6735696" cy="5057025"/>
          </a:xfrm>
          <a:prstGeom prst="rect">
            <a:avLst/>
          </a:prstGeom>
          <a:noFill/>
        </p:spPr>
        <p:txBody>
          <a:bodyPr wrap="square" rtlCol="0">
            <a:spAutoFit/>
          </a:bodyPr>
          <a:lstStyle/>
          <a:p>
            <a:pPr defTabSz="609585">
              <a:spcBef>
                <a:spcPts val="800"/>
              </a:spcBef>
              <a:spcAft>
                <a:spcPts val="800"/>
              </a:spcAft>
            </a:pPr>
            <a:r>
              <a:rPr lang="en-GB" sz="2133" dirty="0">
                <a:solidFill>
                  <a:srgbClr val="000000"/>
                </a:solidFill>
                <a:latin typeface="Georgia" panose="02040502050405020303" pitchFamily="18" charset="0"/>
              </a:rPr>
              <a:t>The toolkit is:</a:t>
            </a:r>
          </a:p>
          <a:p>
            <a:pPr marL="380990" indent="-380990" defTabSz="609585">
              <a:spcBef>
                <a:spcPts val="800"/>
              </a:spcBef>
              <a:spcAft>
                <a:spcPts val="800"/>
              </a:spcAft>
              <a:buFont typeface="Arial" panose="020B0604020202020204" pitchFamily="34" charset="0"/>
              <a:buChar char="•"/>
            </a:pPr>
            <a:r>
              <a:rPr lang="en-GB" sz="2133" dirty="0">
                <a:solidFill>
                  <a:srgbClr val="000000"/>
                </a:solidFill>
                <a:latin typeface="Georgia" panose="02040502050405020303" pitchFamily="18" charset="0"/>
              </a:rPr>
              <a:t>Produced in collaboration with the Adaptation Committee</a:t>
            </a:r>
          </a:p>
          <a:p>
            <a:pPr marL="380990" indent="-380990" defTabSz="609585">
              <a:spcBef>
                <a:spcPts val="800"/>
              </a:spcBef>
              <a:spcAft>
                <a:spcPts val="800"/>
              </a:spcAft>
              <a:buFont typeface="Arial" panose="020B0604020202020204" pitchFamily="34" charset="0"/>
              <a:buChar char="•"/>
            </a:pPr>
            <a:r>
              <a:rPr lang="en-GB" sz="2133" dirty="0">
                <a:solidFill>
                  <a:srgbClr val="000000"/>
                </a:solidFill>
                <a:latin typeface="Georgia" panose="02040502050405020303" pitchFamily="18" charset="0"/>
              </a:rPr>
              <a:t>Going to be an evolving piece of work – with revisions every 2-3 years</a:t>
            </a:r>
          </a:p>
          <a:p>
            <a:pPr marL="380990" indent="-380990" defTabSz="609585">
              <a:spcBef>
                <a:spcPts val="800"/>
              </a:spcBef>
              <a:spcAft>
                <a:spcPts val="800"/>
              </a:spcAft>
              <a:buFont typeface="Arial" panose="020B0604020202020204" pitchFamily="34" charset="0"/>
              <a:buChar char="•"/>
            </a:pPr>
            <a:r>
              <a:rPr lang="en-GB" sz="2133" dirty="0">
                <a:solidFill>
                  <a:srgbClr val="000000"/>
                </a:solidFill>
                <a:latin typeface="Georgia" panose="02040502050405020303" pitchFamily="18" charset="0"/>
              </a:rPr>
              <a:t>Based on consultations with country partners and other stakeholders active in MEL for adaptation </a:t>
            </a:r>
          </a:p>
          <a:p>
            <a:pPr marL="380990" indent="-380990" defTabSz="609585">
              <a:spcBef>
                <a:spcPts val="800"/>
              </a:spcBef>
              <a:spcAft>
                <a:spcPts val="800"/>
              </a:spcAft>
              <a:buFont typeface="Arial" panose="020B0604020202020204" pitchFamily="34" charset="0"/>
              <a:buChar char="•"/>
            </a:pPr>
            <a:r>
              <a:rPr lang="en-GB" sz="2133" dirty="0">
                <a:solidFill>
                  <a:srgbClr val="000000"/>
                </a:solidFill>
                <a:latin typeface="Georgia" panose="02040502050405020303" pitchFamily="18" charset="0"/>
              </a:rPr>
              <a:t>Not reinventing the MEL wheel: focused on presenting </a:t>
            </a:r>
            <a:r>
              <a:rPr lang="en-GB" sz="2133" b="1" dirty="0">
                <a:solidFill>
                  <a:srgbClr val="000000"/>
                </a:solidFill>
                <a:latin typeface="Georgia" panose="02040502050405020303" pitchFamily="18" charset="0"/>
              </a:rPr>
              <a:t>comprehensive yet crucial and feasible actions </a:t>
            </a:r>
            <a:r>
              <a:rPr lang="en-GB" sz="2133" dirty="0">
                <a:solidFill>
                  <a:srgbClr val="000000"/>
                </a:solidFill>
                <a:latin typeface="Georgia" panose="02040502050405020303" pitchFamily="18" charset="0"/>
              </a:rPr>
              <a:t>for MEL of adaptation by country actors.</a:t>
            </a:r>
          </a:p>
          <a:p>
            <a:pPr defTabSz="609585">
              <a:spcBef>
                <a:spcPts val="800"/>
              </a:spcBef>
              <a:spcAft>
                <a:spcPts val="800"/>
              </a:spcAft>
            </a:pPr>
            <a:endParaRPr lang="en-GB" sz="2133"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54329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1B5458-2725-6751-66F4-54BAB715BE01}"/>
              </a:ext>
            </a:extLst>
          </p:cNvPr>
          <p:cNvPicPr>
            <a:picLocks noChangeAspect="1"/>
          </p:cNvPicPr>
          <p:nvPr/>
        </p:nvPicPr>
        <p:blipFill rotWithShape="1">
          <a:blip r:embed="rId3"/>
          <a:srcRect t="1" b="41819"/>
          <a:stretch/>
        </p:blipFill>
        <p:spPr>
          <a:xfrm>
            <a:off x="399925" y="2021953"/>
            <a:ext cx="2766728" cy="1609671"/>
          </a:xfrm>
          <a:prstGeom prst="rect">
            <a:avLst/>
          </a:prstGeom>
        </p:spPr>
      </p:pic>
      <p:sp>
        <p:nvSpPr>
          <p:cNvPr id="40" name="Round Single Corner of Rectangle 39">
            <a:extLst>
              <a:ext uri="{FF2B5EF4-FFF2-40B4-BE49-F238E27FC236}">
                <a16:creationId xmlns:a16="http://schemas.microsoft.com/office/drawing/2014/main" id="{972E8FB2-BCCA-3A1A-8BA9-1CE787DAAEE9}"/>
              </a:ext>
            </a:extLst>
          </p:cNvPr>
          <p:cNvSpPr/>
          <p:nvPr/>
        </p:nvSpPr>
        <p:spPr>
          <a:xfrm flipV="1">
            <a:off x="385949" y="2021950"/>
            <a:ext cx="2780704" cy="3464452"/>
          </a:xfrm>
          <a:prstGeom prst="round1Rect">
            <a:avLst/>
          </a:prstGeom>
          <a:noFill/>
          <a:ln w="25400">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pic>
        <p:nvPicPr>
          <p:cNvPr id="30" name="Picture 29">
            <a:extLst>
              <a:ext uri="{FF2B5EF4-FFF2-40B4-BE49-F238E27FC236}">
                <a16:creationId xmlns:a16="http://schemas.microsoft.com/office/drawing/2014/main" id="{413DDDE2-140D-AB48-FFD6-CDDB5F2E0C64}"/>
              </a:ext>
            </a:extLst>
          </p:cNvPr>
          <p:cNvPicPr>
            <a:picLocks noChangeAspect="1"/>
          </p:cNvPicPr>
          <p:nvPr/>
        </p:nvPicPr>
        <p:blipFill rotWithShape="1">
          <a:blip r:embed="rId4"/>
          <a:srcRect t="26246" b="15574"/>
          <a:stretch/>
        </p:blipFill>
        <p:spPr>
          <a:xfrm>
            <a:off x="9161420" y="2021953"/>
            <a:ext cx="2766728" cy="1609671"/>
          </a:xfrm>
          <a:prstGeom prst="rect">
            <a:avLst/>
          </a:prstGeom>
        </p:spPr>
      </p:pic>
      <p:pic>
        <p:nvPicPr>
          <p:cNvPr id="29" name="Picture 28">
            <a:extLst>
              <a:ext uri="{FF2B5EF4-FFF2-40B4-BE49-F238E27FC236}">
                <a16:creationId xmlns:a16="http://schemas.microsoft.com/office/drawing/2014/main" id="{D5574C95-A034-069A-B9D7-C9F5AA7D9416}"/>
              </a:ext>
            </a:extLst>
          </p:cNvPr>
          <p:cNvPicPr>
            <a:picLocks noChangeAspect="1"/>
          </p:cNvPicPr>
          <p:nvPr/>
        </p:nvPicPr>
        <p:blipFill rotWithShape="1">
          <a:blip r:embed="rId5"/>
          <a:srcRect t="2060" b="39760"/>
          <a:stretch/>
        </p:blipFill>
        <p:spPr>
          <a:xfrm>
            <a:off x="6247532" y="2021953"/>
            <a:ext cx="2766728" cy="1609671"/>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13682C43-C6D7-E243-D863-12D256D43C36}"/>
              </a:ext>
            </a:extLst>
          </p:cNvPr>
          <p:cNvPicPr>
            <a:picLocks noChangeAspect="1"/>
          </p:cNvPicPr>
          <p:nvPr/>
        </p:nvPicPr>
        <p:blipFill rotWithShape="1">
          <a:blip r:embed="rId6"/>
          <a:srcRect t="18139" b="33176"/>
          <a:stretch/>
        </p:blipFill>
        <p:spPr>
          <a:xfrm>
            <a:off x="3304436" y="2021953"/>
            <a:ext cx="2766728" cy="1609671"/>
          </a:xfrm>
          <a:prstGeom prst="rect">
            <a:avLst/>
          </a:prstGeom>
        </p:spPr>
      </p:pic>
      <p:sp>
        <p:nvSpPr>
          <p:cNvPr id="5" name="TextBox 4">
            <a:extLst>
              <a:ext uri="{FF2B5EF4-FFF2-40B4-BE49-F238E27FC236}">
                <a16:creationId xmlns:a16="http://schemas.microsoft.com/office/drawing/2014/main" id="{2357CB3F-BAD3-2718-7309-8B559349166D}"/>
              </a:ext>
            </a:extLst>
          </p:cNvPr>
          <p:cNvSpPr txBox="1"/>
          <p:nvPr/>
        </p:nvSpPr>
        <p:spPr>
          <a:xfrm>
            <a:off x="663935" y="453860"/>
            <a:ext cx="9879767" cy="605230"/>
          </a:xfrm>
          <a:prstGeom prst="rect">
            <a:avLst/>
          </a:prstGeom>
          <a:noFill/>
        </p:spPr>
        <p:txBody>
          <a:bodyPr wrap="square">
            <a:spAutoFit/>
          </a:bodyPr>
          <a:lstStyle/>
          <a:p>
            <a:pPr defTabSz="609585"/>
            <a:r>
              <a:rPr lang="en-GB" sz="3333" b="1" dirty="0">
                <a:solidFill>
                  <a:srgbClr val="F05A28"/>
                </a:solidFill>
                <a:latin typeface="Avenir Next LT Pro" panose="020B0504020202020204" pitchFamily="34" charset="0"/>
              </a:rPr>
              <a:t>Current status: first full draft done</a:t>
            </a:r>
            <a:endParaRPr lang="en-US" sz="3333" b="1" dirty="0">
              <a:solidFill>
                <a:srgbClr val="F05A28"/>
              </a:solidFill>
              <a:latin typeface="Avenir Next LT Pro" panose="020B0504020202020204" pitchFamily="34" charset="0"/>
            </a:endParaRPr>
          </a:p>
        </p:txBody>
      </p:sp>
      <p:sp>
        <p:nvSpPr>
          <p:cNvPr id="16" name="TextBox 15">
            <a:extLst>
              <a:ext uri="{FF2B5EF4-FFF2-40B4-BE49-F238E27FC236}">
                <a16:creationId xmlns:a16="http://schemas.microsoft.com/office/drawing/2014/main" id="{75CCC004-8E35-02AA-B5F2-9E518EB2C7CB}"/>
              </a:ext>
            </a:extLst>
          </p:cNvPr>
          <p:cNvSpPr txBox="1"/>
          <p:nvPr/>
        </p:nvSpPr>
        <p:spPr>
          <a:xfrm>
            <a:off x="466544" y="3802735"/>
            <a:ext cx="2766729" cy="1436034"/>
          </a:xfrm>
          <a:prstGeom prst="rect">
            <a:avLst/>
          </a:prstGeom>
          <a:noFill/>
        </p:spPr>
        <p:txBody>
          <a:bodyPr wrap="square" lIns="121920" tIns="60960" rIns="121920" bIns="60960" anchor="t">
            <a:spAutoFit/>
          </a:bodyPr>
          <a:lstStyle/>
          <a:p>
            <a:pPr defTabSz="609585"/>
            <a:r>
              <a:rPr lang="en-GB" sz="2133" dirty="0">
                <a:solidFill>
                  <a:srgbClr val="626874"/>
                </a:solidFill>
                <a:latin typeface="Avenir Next LT Pro"/>
              </a:rPr>
              <a:t>Presenting the Toolkit at a COP28 side event to gather further feedback.</a:t>
            </a:r>
            <a:endParaRPr lang="en-US" sz="2133" dirty="0">
              <a:solidFill>
                <a:srgbClr val="626874"/>
              </a:solidFill>
              <a:latin typeface="Avenir Next LT Pro"/>
            </a:endParaRPr>
          </a:p>
        </p:txBody>
      </p:sp>
      <p:sp>
        <p:nvSpPr>
          <p:cNvPr id="23" name="TextBox 22">
            <a:extLst>
              <a:ext uri="{FF2B5EF4-FFF2-40B4-BE49-F238E27FC236}">
                <a16:creationId xmlns:a16="http://schemas.microsoft.com/office/drawing/2014/main" id="{AE54E15A-E8A4-8A7B-F529-7C54DD413210}"/>
              </a:ext>
            </a:extLst>
          </p:cNvPr>
          <p:cNvSpPr txBox="1"/>
          <p:nvPr/>
        </p:nvSpPr>
        <p:spPr>
          <a:xfrm>
            <a:off x="3359159" y="3796239"/>
            <a:ext cx="2789859" cy="1436034"/>
          </a:xfrm>
          <a:prstGeom prst="rect">
            <a:avLst/>
          </a:prstGeom>
          <a:noFill/>
        </p:spPr>
        <p:txBody>
          <a:bodyPr wrap="square" lIns="121920" tIns="60960" rIns="121920" bIns="60960" anchor="t">
            <a:spAutoFit/>
          </a:bodyPr>
          <a:lstStyle/>
          <a:p>
            <a:pPr defTabSz="609585"/>
            <a:r>
              <a:rPr lang="en-GB" sz="2133" dirty="0">
                <a:solidFill>
                  <a:srgbClr val="626874"/>
                </a:solidFill>
                <a:latin typeface="Avenir Next LT Pro"/>
              </a:rPr>
              <a:t>Revisions based on the reviews from internal and external peers.</a:t>
            </a:r>
            <a:endParaRPr lang="en-US" sz="2133" dirty="0">
              <a:solidFill>
                <a:srgbClr val="626874"/>
              </a:solidFill>
              <a:latin typeface="Avenir Next LT Pro"/>
            </a:endParaRPr>
          </a:p>
        </p:txBody>
      </p:sp>
      <p:sp>
        <p:nvSpPr>
          <p:cNvPr id="24" name="TextBox 23">
            <a:extLst>
              <a:ext uri="{FF2B5EF4-FFF2-40B4-BE49-F238E27FC236}">
                <a16:creationId xmlns:a16="http://schemas.microsoft.com/office/drawing/2014/main" id="{1C1A4CA0-C411-50A8-0C0B-727CA1201BD9}"/>
              </a:ext>
            </a:extLst>
          </p:cNvPr>
          <p:cNvSpPr txBox="1"/>
          <p:nvPr/>
        </p:nvSpPr>
        <p:spPr>
          <a:xfrm>
            <a:off x="6354706" y="3796239"/>
            <a:ext cx="2484495" cy="779572"/>
          </a:xfrm>
          <a:prstGeom prst="rect">
            <a:avLst/>
          </a:prstGeom>
          <a:noFill/>
        </p:spPr>
        <p:txBody>
          <a:bodyPr wrap="square" lIns="121920" tIns="60960" rIns="121920" bIns="60960" anchor="t">
            <a:spAutoFit/>
          </a:bodyPr>
          <a:lstStyle/>
          <a:p>
            <a:pPr defTabSz="609585"/>
            <a:r>
              <a:rPr lang="en-GB" sz="2133" b="1" dirty="0">
                <a:solidFill>
                  <a:srgbClr val="626874"/>
                </a:solidFill>
                <a:latin typeface="Avenir Next LT Pro"/>
              </a:rPr>
              <a:t>Publication in March 2024!</a:t>
            </a:r>
            <a:endParaRPr lang="en-US" sz="2133" b="1" dirty="0">
              <a:solidFill>
                <a:srgbClr val="626874"/>
              </a:solidFill>
              <a:latin typeface="Avenir Next LT Pro"/>
            </a:endParaRPr>
          </a:p>
        </p:txBody>
      </p:sp>
      <p:sp>
        <p:nvSpPr>
          <p:cNvPr id="41" name="Round Single Corner of Rectangle 40">
            <a:extLst>
              <a:ext uri="{FF2B5EF4-FFF2-40B4-BE49-F238E27FC236}">
                <a16:creationId xmlns:a16="http://schemas.microsoft.com/office/drawing/2014/main" id="{43775E80-11B1-23A6-7F30-959E60FFE416}"/>
              </a:ext>
            </a:extLst>
          </p:cNvPr>
          <p:cNvSpPr/>
          <p:nvPr/>
        </p:nvSpPr>
        <p:spPr>
          <a:xfrm flipV="1">
            <a:off x="3309812" y="2021950"/>
            <a:ext cx="2780704" cy="3464452"/>
          </a:xfrm>
          <a:prstGeom prst="round1Rect">
            <a:avLst/>
          </a:prstGeom>
          <a:noFill/>
          <a:ln w="25400">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sp>
        <p:nvSpPr>
          <p:cNvPr id="42" name="Round Single Corner of Rectangle 41">
            <a:extLst>
              <a:ext uri="{FF2B5EF4-FFF2-40B4-BE49-F238E27FC236}">
                <a16:creationId xmlns:a16="http://schemas.microsoft.com/office/drawing/2014/main" id="{7CA8E978-7C2D-493E-80C6-E9152D5AED77}"/>
              </a:ext>
            </a:extLst>
          </p:cNvPr>
          <p:cNvSpPr/>
          <p:nvPr/>
        </p:nvSpPr>
        <p:spPr>
          <a:xfrm flipV="1">
            <a:off x="6241120" y="2021950"/>
            <a:ext cx="2780704" cy="3464452"/>
          </a:xfrm>
          <a:prstGeom prst="round1Rect">
            <a:avLst/>
          </a:prstGeom>
          <a:noFill/>
          <a:ln w="25400">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sp>
        <p:nvSpPr>
          <p:cNvPr id="43" name="Round Single Corner of Rectangle 42">
            <a:extLst>
              <a:ext uri="{FF2B5EF4-FFF2-40B4-BE49-F238E27FC236}">
                <a16:creationId xmlns:a16="http://schemas.microsoft.com/office/drawing/2014/main" id="{6F469520-0DE0-7563-67C8-CE06AF393777}"/>
              </a:ext>
            </a:extLst>
          </p:cNvPr>
          <p:cNvSpPr/>
          <p:nvPr/>
        </p:nvSpPr>
        <p:spPr>
          <a:xfrm flipV="1">
            <a:off x="9161180" y="2021950"/>
            <a:ext cx="2780704" cy="3464452"/>
          </a:xfrm>
          <a:prstGeom prst="round1Rect">
            <a:avLst/>
          </a:prstGeom>
          <a:noFill/>
          <a:ln w="25400">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venir Next LT Pro" panose="020B0504020202020204" pitchFamily="34" charset="0"/>
            </a:endParaRPr>
          </a:p>
        </p:txBody>
      </p:sp>
      <p:pic>
        <p:nvPicPr>
          <p:cNvPr id="2" name="Picture 1">
            <a:extLst>
              <a:ext uri="{FF2B5EF4-FFF2-40B4-BE49-F238E27FC236}">
                <a16:creationId xmlns:a16="http://schemas.microsoft.com/office/drawing/2014/main" id="{1D85C2B6-EFBB-42E4-2498-E47E904AF8A7}"/>
              </a:ext>
            </a:extLst>
          </p:cNvPr>
          <p:cNvPicPr>
            <a:picLocks noChangeAspect="1"/>
          </p:cNvPicPr>
          <p:nvPr/>
        </p:nvPicPr>
        <p:blipFill>
          <a:blip r:embed="rId7"/>
          <a:stretch>
            <a:fillRect/>
          </a:stretch>
        </p:blipFill>
        <p:spPr>
          <a:xfrm>
            <a:off x="11568609" y="6213310"/>
            <a:ext cx="359540" cy="354404"/>
          </a:xfrm>
          <a:prstGeom prst="rect">
            <a:avLst/>
          </a:prstGeom>
        </p:spPr>
      </p:pic>
      <p:sp>
        <p:nvSpPr>
          <p:cNvPr id="3" name="Oval 2">
            <a:extLst>
              <a:ext uri="{FF2B5EF4-FFF2-40B4-BE49-F238E27FC236}">
                <a16:creationId xmlns:a16="http://schemas.microsoft.com/office/drawing/2014/main" id="{1868A0CC-10F3-C09D-4B96-008D1BC88E66}"/>
              </a:ext>
            </a:extLst>
          </p:cNvPr>
          <p:cNvSpPr/>
          <p:nvPr/>
        </p:nvSpPr>
        <p:spPr>
          <a:xfrm>
            <a:off x="1490554" y="1619969"/>
            <a:ext cx="571495" cy="571495"/>
          </a:xfrm>
          <a:prstGeom prst="ellipse">
            <a:avLst/>
          </a:prstGeom>
          <a:solidFill>
            <a:schemeClr val="bg1"/>
          </a:solidFill>
          <a:ln w="34925">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400" b="1">
                <a:solidFill>
                  <a:srgbClr val="083266"/>
                </a:solidFill>
                <a:latin typeface="Avenir Next LT Pro" panose="020B0504020202020204" pitchFamily="34" charset="0"/>
              </a:rPr>
              <a:t>1</a:t>
            </a:r>
          </a:p>
        </p:txBody>
      </p:sp>
      <p:sp>
        <p:nvSpPr>
          <p:cNvPr id="4" name="Oval 3">
            <a:extLst>
              <a:ext uri="{FF2B5EF4-FFF2-40B4-BE49-F238E27FC236}">
                <a16:creationId xmlns:a16="http://schemas.microsoft.com/office/drawing/2014/main" id="{3A7541DE-99BE-67F9-2C67-5BFAA3D473A1}"/>
              </a:ext>
            </a:extLst>
          </p:cNvPr>
          <p:cNvSpPr/>
          <p:nvPr/>
        </p:nvSpPr>
        <p:spPr>
          <a:xfrm>
            <a:off x="4414417" y="1619967"/>
            <a:ext cx="571495" cy="571495"/>
          </a:xfrm>
          <a:prstGeom prst="ellipse">
            <a:avLst/>
          </a:prstGeom>
          <a:solidFill>
            <a:schemeClr val="bg1"/>
          </a:solidFill>
          <a:ln w="34925">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400" b="1">
                <a:solidFill>
                  <a:srgbClr val="083266"/>
                </a:solidFill>
                <a:latin typeface="Avenir Next LT Pro" panose="020B0504020202020204" pitchFamily="34" charset="0"/>
              </a:rPr>
              <a:t>2</a:t>
            </a:r>
          </a:p>
        </p:txBody>
      </p:sp>
      <p:sp>
        <p:nvSpPr>
          <p:cNvPr id="6" name="Oval 5">
            <a:extLst>
              <a:ext uri="{FF2B5EF4-FFF2-40B4-BE49-F238E27FC236}">
                <a16:creationId xmlns:a16="http://schemas.microsoft.com/office/drawing/2014/main" id="{DD2BE190-45AF-383B-4850-B5BD59E470F8}"/>
              </a:ext>
            </a:extLst>
          </p:cNvPr>
          <p:cNvSpPr/>
          <p:nvPr/>
        </p:nvSpPr>
        <p:spPr>
          <a:xfrm>
            <a:off x="7345149" y="1603447"/>
            <a:ext cx="571495" cy="571495"/>
          </a:xfrm>
          <a:prstGeom prst="ellipse">
            <a:avLst/>
          </a:prstGeom>
          <a:solidFill>
            <a:schemeClr val="bg1"/>
          </a:solidFill>
          <a:ln w="34925">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400" b="1">
                <a:solidFill>
                  <a:srgbClr val="083266"/>
                </a:solidFill>
                <a:latin typeface="Avenir Next LT Pro" panose="020B0504020202020204" pitchFamily="34" charset="0"/>
              </a:rPr>
              <a:t>3</a:t>
            </a:r>
          </a:p>
        </p:txBody>
      </p:sp>
      <p:sp>
        <p:nvSpPr>
          <p:cNvPr id="7" name="Oval 6">
            <a:extLst>
              <a:ext uri="{FF2B5EF4-FFF2-40B4-BE49-F238E27FC236}">
                <a16:creationId xmlns:a16="http://schemas.microsoft.com/office/drawing/2014/main" id="{8AB4E601-E56A-4138-CA65-A56D1BD23AA1}"/>
              </a:ext>
            </a:extLst>
          </p:cNvPr>
          <p:cNvSpPr/>
          <p:nvPr/>
        </p:nvSpPr>
        <p:spPr>
          <a:xfrm>
            <a:off x="10290146" y="1619966"/>
            <a:ext cx="571495" cy="571495"/>
          </a:xfrm>
          <a:prstGeom prst="ellipse">
            <a:avLst/>
          </a:prstGeom>
          <a:solidFill>
            <a:schemeClr val="bg1"/>
          </a:solidFill>
          <a:ln w="34925">
            <a:solidFill>
              <a:srgbClr val="083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400" b="1">
                <a:solidFill>
                  <a:srgbClr val="083266"/>
                </a:solidFill>
                <a:latin typeface="Avenir Next LT Pro" panose="020B0504020202020204" pitchFamily="34" charset="0"/>
              </a:rPr>
              <a:t>4</a:t>
            </a:r>
          </a:p>
        </p:txBody>
      </p:sp>
      <p:sp>
        <p:nvSpPr>
          <p:cNvPr id="8" name="TextBox 7">
            <a:extLst>
              <a:ext uri="{FF2B5EF4-FFF2-40B4-BE49-F238E27FC236}">
                <a16:creationId xmlns:a16="http://schemas.microsoft.com/office/drawing/2014/main" id="{6744E5E5-7EB5-5E1C-D788-16791CE877A3}"/>
              </a:ext>
            </a:extLst>
          </p:cNvPr>
          <p:cNvSpPr txBox="1"/>
          <p:nvPr/>
        </p:nvSpPr>
        <p:spPr>
          <a:xfrm>
            <a:off x="9246845" y="3762419"/>
            <a:ext cx="2789859" cy="1107804"/>
          </a:xfrm>
          <a:prstGeom prst="rect">
            <a:avLst/>
          </a:prstGeom>
          <a:noFill/>
        </p:spPr>
        <p:txBody>
          <a:bodyPr wrap="square" lIns="121920" tIns="60960" rIns="121920" bIns="60960" anchor="t">
            <a:spAutoFit/>
          </a:bodyPr>
          <a:lstStyle/>
          <a:p>
            <a:pPr defTabSz="609585"/>
            <a:r>
              <a:rPr lang="en-GB" sz="2133" dirty="0">
                <a:solidFill>
                  <a:srgbClr val="626874"/>
                </a:solidFill>
                <a:latin typeface="Avenir Next LT Pro"/>
              </a:rPr>
              <a:t>Development of a self-online directed course over 2024.</a:t>
            </a:r>
            <a:endParaRPr lang="en-US" sz="2133" dirty="0">
              <a:solidFill>
                <a:srgbClr val="626874"/>
              </a:solidFill>
              <a:latin typeface="Avenir Next LT Pro"/>
            </a:endParaRPr>
          </a:p>
        </p:txBody>
      </p:sp>
      <p:sp>
        <p:nvSpPr>
          <p:cNvPr id="9" name="TextBox 8">
            <a:extLst>
              <a:ext uri="{FF2B5EF4-FFF2-40B4-BE49-F238E27FC236}">
                <a16:creationId xmlns:a16="http://schemas.microsoft.com/office/drawing/2014/main" id="{CB08E78C-DF9C-D149-E18E-43836084B837}"/>
              </a:ext>
            </a:extLst>
          </p:cNvPr>
          <p:cNvSpPr txBox="1"/>
          <p:nvPr/>
        </p:nvSpPr>
        <p:spPr>
          <a:xfrm>
            <a:off x="338193" y="5816666"/>
            <a:ext cx="11100121" cy="830997"/>
          </a:xfrm>
          <a:prstGeom prst="rect">
            <a:avLst/>
          </a:prstGeom>
          <a:noFill/>
        </p:spPr>
        <p:txBody>
          <a:bodyPr wrap="square" rtlCol="0">
            <a:spAutoFit/>
          </a:bodyPr>
          <a:lstStyle/>
          <a:p>
            <a:pPr defTabSz="609585"/>
            <a:r>
              <a:rPr lang="en-GB" sz="2400" dirty="0">
                <a:solidFill>
                  <a:srgbClr val="626874"/>
                </a:solidFill>
                <a:latin typeface="Avenir Next LT Pro"/>
              </a:rPr>
              <a:t>The Toolkit will involve ongoing gathering of feedback from implementation, and revisions.</a:t>
            </a:r>
            <a:endParaRPr lang="en-CA" sz="2400" dirty="0">
              <a:solidFill>
                <a:srgbClr val="000000"/>
              </a:solidFill>
              <a:latin typeface="Calibri" panose="020F0502020204030204"/>
            </a:endParaRPr>
          </a:p>
        </p:txBody>
      </p:sp>
    </p:spTree>
    <p:extLst>
      <p:ext uri="{BB962C8B-B14F-4D97-AF65-F5344CB8AC3E}">
        <p14:creationId xmlns:p14="http://schemas.microsoft.com/office/powerpoint/2010/main" val="307189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normAutofit fontScale="90000"/>
          </a:bodyPr>
          <a:lstStyle/>
          <a:p>
            <a:r>
              <a:rPr lang="en-US"/>
              <a:t>I. AC work on Monitoring and Evaluation of Adaptation</a:t>
            </a:r>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cxnSp>
        <p:nvCxnSpPr>
          <p:cNvPr id="7" name="Straight Connector 6">
            <a:extLst>
              <a:ext uri="{FF2B5EF4-FFF2-40B4-BE49-F238E27FC236}">
                <a16:creationId xmlns:a16="http://schemas.microsoft.com/office/drawing/2014/main" id="{E28198D4-1A49-47C5-9E32-248BB2576801}"/>
              </a:ext>
            </a:extLst>
          </p:cNvPr>
          <p:cNvCxnSpPr>
            <a:cxnSpLocks/>
          </p:cNvCxnSpPr>
          <p:nvPr/>
        </p:nvCxnSpPr>
        <p:spPr>
          <a:xfrm>
            <a:off x="6175088" y="3690521"/>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54615F-1347-477B-B768-C24FAD684C00}"/>
              </a:ext>
            </a:extLst>
          </p:cNvPr>
          <p:cNvCxnSpPr>
            <a:cxnSpLocks/>
          </p:cNvCxnSpPr>
          <p:nvPr/>
        </p:nvCxnSpPr>
        <p:spPr>
          <a:xfrm>
            <a:off x="8413015" y="3690521"/>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F37E14-35D7-45FC-89D1-12F538CC48DA}"/>
              </a:ext>
            </a:extLst>
          </p:cNvPr>
          <p:cNvCxnSpPr>
            <a:cxnSpLocks/>
          </p:cNvCxnSpPr>
          <p:nvPr/>
        </p:nvCxnSpPr>
        <p:spPr>
          <a:xfrm>
            <a:off x="3911339" y="3690521"/>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47AC95-4DFC-40CB-AD0D-17CD6EA69718}"/>
              </a:ext>
            </a:extLst>
          </p:cNvPr>
          <p:cNvCxnSpPr>
            <a:cxnSpLocks/>
          </p:cNvCxnSpPr>
          <p:nvPr/>
        </p:nvCxnSpPr>
        <p:spPr>
          <a:xfrm>
            <a:off x="1657906" y="3690521"/>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0E5916E7-2858-487E-AE71-0FAB8789FE79}"/>
              </a:ext>
            </a:extLst>
          </p:cNvPr>
          <p:cNvSpPr/>
          <p:nvPr/>
        </p:nvSpPr>
        <p:spPr>
          <a:xfrm>
            <a:off x="1150597" y="3230940"/>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0BFA53EE-0B01-43AE-930C-79DFC0EF2FE3}"/>
              </a:ext>
            </a:extLst>
          </p:cNvPr>
          <p:cNvSpPr/>
          <p:nvPr/>
        </p:nvSpPr>
        <p:spPr>
          <a:xfrm>
            <a:off x="1514928" y="3595271"/>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DF2639DE-73FA-4DED-AB2A-F1244D67D259}"/>
              </a:ext>
            </a:extLst>
          </p:cNvPr>
          <p:cNvSpPr/>
          <p:nvPr/>
        </p:nvSpPr>
        <p:spPr>
          <a:xfrm>
            <a:off x="1395865" y="3476208"/>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7A089AFB-26E6-4811-86DF-6570EC8F424E}"/>
              </a:ext>
            </a:extLst>
          </p:cNvPr>
          <p:cNvSpPr/>
          <p:nvPr/>
        </p:nvSpPr>
        <p:spPr>
          <a:xfrm>
            <a:off x="1262993" y="3343336"/>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9C260139-6991-4FBB-820A-E559C51742FC}"/>
              </a:ext>
            </a:extLst>
          </p:cNvPr>
          <p:cNvCxnSpPr>
            <a:cxnSpLocks/>
          </p:cNvCxnSpPr>
          <p:nvPr/>
        </p:nvCxnSpPr>
        <p:spPr>
          <a:xfrm flipV="1">
            <a:off x="1610179" y="4037707"/>
            <a:ext cx="0" cy="90000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E5725ED-3D15-48A0-9F13-EE66503C847C}"/>
              </a:ext>
            </a:extLst>
          </p:cNvPr>
          <p:cNvSpPr/>
          <p:nvPr/>
        </p:nvSpPr>
        <p:spPr>
          <a:xfrm>
            <a:off x="1548058" y="4928731"/>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BB52DDD-B6F5-49FE-AE3D-6D6DC7F69C0E}"/>
              </a:ext>
            </a:extLst>
          </p:cNvPr>
          <p:cNvSpPr txBox="1"/>
          <p:nvPr/>
        </p:nvSpPr>
        <p:spPr>
          <a:xfrm>
            <a:off x="852485" y="2657032"/>
            <a:ext cx="1515386" cy="646331"/>
          </a:xfrm>
          <a:prstGeom prst="rect">
            <a:avLst/>
          </a:prstGeom>
          <a:noFill/>
        </p:spPr>
        <p:txBody>
          <a:bodyPr wrap="square" rtlCol="0">
            <a:spAutoFit/>
          </a:bodyPr>
          <a:lstStyle/>
          <a:p>
            <a:pPr algn="ctr"/>
            <a:r>
              <a:rPr lang="en-US" sz="3600">
                <a:solidFill>
                  <a:srgbClr val="03A1A4"/>
                </a:solidFill>
                <a:latin typeface="Century Gothic" panose="020B0502020202020204" pitchFamily="34" charset="0"/>
              </a:rPr>
              <a:t>2013</a:t>
            </a:r>
          </a:p>
        </p:txBody>
      </p:sp>
      <p:sp>
        <p:nvSpPr>
          <p:cNvPr id="18" name="TextBox 17">
            <a:extLst>
              <a:ext uri="{FF2B5EF4-FFF2-40B4-BE49-F238E27FC236}">
                <a16:creationId xmlns:a16="http://schemas.microsoft.com/office/drawing/2014/main" id="{42A75B45-CA63-4299-B4E0-3710A6D0208B}"/>
              </a:ext>
            </a:extLst>
          </p:cNvPr>
          <p:cNvSpPr txBox="1"/>
          <p:nvPr/>
        </p:nvSpPr>
        <p:spPr>
          <a:xfrm>
            <a:off x="538141" y="5285251"/>
            <a:ext cx="3201043" cy="523220"/>
          </a:xfrm>
          <a:prstGeom prst="rect">
            <a:avLst/>
          </a:prstGeom>
          <a:noFill/>
        </p:spPr>
        <p:txBody>
          <a:bodyPr wrap="square" rtlCol="0">
            <a:spAutoFit/>
          </a:bodyPr>
          <a:lstStyle/>
          <a:p>
            <a:r>
              <a:rPr lang="en-US" sz="1400" b="1">
                <a:solidFill>
                  <a:schemeClr val="bg2">
                    <a:lumMod val="50000"/>
                  </a:schemeClr>
                </a:solidFill>
              </a:rPr>
              <a:t>Workshop</a:t>
            </a:r>
            <a:r>
              <a:rPr lang="en-US" sz="1400">
                <a:solidFill>
                  <a:schemeClr val="bg2">
                    <a:lumMod val="50000"/>
                  </a:schemeClr>
                </a:solidFill>
              </a:rPr>
              <a:t>: monitoring and evaluation of adaptation </a:t>
            </a:r>
          </a:p>
        </p:txBody>
      </p:sp>
      <p:sp>
        <p:nvSpPr>
          <p:cNvPr id="19" name="Arc 18">
            <a:extLst>
              <a:ext uri="{FF2B5EF4-FFF2-40B4-BE49-F238E27FC236}">
                <a16:creationId xmlns:a16="http://schemas.microsoft.com/office/drawing/2014/main" id="{E2CE10B8-1195-488D-BC4A-96FE0151393E}"/>
              </a:ext>
            </a:extLst>
          </p:cNvPr>
          <p:cNvSpPr/>
          <p:nvPr/>
        </p:nvSpPr>
        <p:spPr>
          <a:xfrm rot="5400000">
            <a:off x="3389075" y="3230940"/>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6554B8B4-B211-4846-847B-B90CD96BF640}"/>
              </a:ext>
            </a:extLst>
          </p:cNvPr>
          <p:cNvSpPr/>
          <p:nvPr/>
        </p:nvSpPr>
        <p:spPr>
          <a:xfrm>
            <a:off x="3753406" y="3595271"/>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ircle: Hollow 20">
            <a:extLst>
              <a:ext uri="{FF2B5EF4-FFF2-40B4-BE49-F238E27FC236}">
                <a16:creationId xmlns:a16="http://schemas.microsoft.com/office/drawing/2014/main" id="{F65909BD-B096-4486-B419-CDD78B235BC3}"/>
              </a:ext>
            </a:extLst>
          </p:cNvPr>
          <p:cNvSpPr/>
          <p:nvPr/>
        </p:nvSpPr>
        <p:spPr>
          <a:xfrm>
            <a:off x="3634343" y="3476208"/>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a:extLst>
              <a:ext uri="{FF2B5EF4-FFF2-40B4-BE49-F238E27FC236}">
                <a16:creationId xmlns:a16="http://schemas.microsoft.com/office/drawing/2014/main" id="{D3A4ECDE-4593-47BE-A6D5-FC1637AE0E5B}"/>
              </a:ext>
            </a:extLst>
          </p:cNvPr>
          <p:cNvSpPr/>
          <p:nvPr/>
        </p:nvSpPr>
        <p:spPr>
          <a:xfrm>
            <a:off x="3501471" y="3343336"/>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id="{D7AAB294-307C-43AC-9BC2-67EBCF019000}"/>
              </a:ext>
            </a:extLst>
          </p:cNvPr>
          <p:cNvCxnSpPr>
            <a:cxnSpLocks/>
          </p:cNvCxnSpPr>
          <p:nvPr/>
        </p:nvCxnSpPr>
        <p:spPr>
          <a:xfrm flipV="1">
            <a:off x="3848657" y="2438902"/>
            <a:ext cx="0" cy="90000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34F02BC-C8E5-4FAA-AD65-F8B879D8FE45}"/>
              </a:ext>
            </a:extLst>
          </p:cNvPr>
          <p:cNvSpPr/>
          <p:nvPr/>
        </p:nvSpPr>
        <p:spPr>
          <a:xfrm>
            <a:off x="3786536" y="2380823"/>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97B86D1-D3A3-4681-85FB-CF8B92744A63}"/>
              </a:ext>
            </a:extLst>
          </p:cNvPr>
          <p:cNvSpPr txBox="1"/>
          <p:nvPr/>
        </p:nvSpPr>
        <p:spPr>
          <a:xfrm>
            <a:off x="3090963" y="4077813"/>
            <a:ext cx="1515386" cy="646331"/>
          </a:xfrm>
          <a:prstGeom prst="rect">
            <a:avLst/>
          </a:prstGeom>
          <a:noFill/>
        </p:spPr>
        <p:txBody>
          <a:bodyPr wrap="square" rtlCol="0">
            <a:spAutoFit/>
          </a:bodyPr>
          <a:lstStyle/>
          <a:p>
            <a:pPr algn="ctr"/>
            <a:r>
              <a:rPr lang="en-US" sz="3600">
                <a:solidFill>
                  <a:srgbClr val="EE9524"/>
                </a:solidFill>
                <a:latin typeface="Century Gothic" panose="020B0502020202020204" pitchFamily="34" charset="0"/>
              </a:rPr>
              <a:t>2018</a:t>
            </a:r>
          </a:p>
        </p:txBody>
      </p:sp>
      <p:sp>
        <p:nvSpPr>
          <p:cNvPr id="26" name="TextBox 25">
            <a:extLst>
              <a:ext uri="{FF2B5EF4-FFF2-40B4-BE49-F238E27FC236}">
                <a16:creationId xmlns:a16="http://schemas.microsoft.com/office/drawing/2014/main" id="{70A557B8-0473-4F06-86A7-F7964378A3B0}"/>
              </a:ext>
            </a:extLst>
          </p:cNvPr>
          <p:cNvSpPr txBox="1"/>
          <p:nvPr/>
        </p:nvSpPr>
        <p:spPr>
          <a:xfrm>
            <a:off x="2707716" y="1526080"/>
            <a:ext cx="2926478" cy="738664"/>
          </a:xfrm>
          <a:prstGeom prst="rect">
            <a:avLst/>
          </a:prstGeom>
          <a:noFill/>
        </p:spPr>
        <p:txBody>
          <a:bodyPr wrap="square" rtlCol="0">
            <a:spAutoFit/>
          </a:bodyPr>
          <a:lstStyle/>
          <a:p>
            <a:r>
              <a:rPr lang="en-US" sz="1400" b="1">
                <a:solidFill>
                  <a:schemeClr val="bg2">
                    <a:lumMod val="50000"/>
                  </a:schemeClr>
                </a:solidFill>
              </a:rPr>
              <a:t>Workshop:</a:t>
            </a:r>
            <a:r>
              <a:rPr lang="en-US" sz="1400">
                <a:solidFill>
                  <a:schemeClr val="bg2">
                    <a:lumMod val="50000"/>
                  </a:schemeClr>
                </a:solidFill>
              </a:rPr>
              <a:t> national adaptation goals and indicators &amp; links with SDGs/Sendai</a:t>
            </a:r>
          </a:p>
        </p:txBody>
      </p:sp>
      <p:sp>
        <p:nvSpPr>
          <p:cNvPr id="27" name="Arc 26">
            <a:extLst>
              <a:ext uri="{FF2B5EF4-FFF2-40B4-BE49-F238E27FC236}">
                <a16:creationId xmlns:a16="http://schemas.microsoft.com/office/drawing/2014/main" id="{EEF783FB-E05D-4EAB-A19B-087276014B11}"/>
              </a:ext>
            </a:extLst>
          </p:cNvPr>
          <p:cNvSpPr/>
          <p:nvPr/>
        </p:nvSpPr>
        <p:spPr>
          <a:xfrm>
            <a:off x="5642508" y="3230940"/>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a:extLst>
              <a:ext uri="{FF2B5EF4-FFF2-40B4-BE49-F238E27FC236}">
                <a16:creationId xmlns:a16="http://schemas.microsoft.com/office/drawing/2014/main" id="{EDC9F52A-2570-46C7-93DE-215DCAF2E026}"/>
              </a:ext>
            </a:extLst>
          </p:cNvPr>
          <p:cNvSpPr/>
          <p:nvPr/>
        </p:nvSpPr>
        <p:spPr>
          <a:xfrm>
            <a:off x="6006839" y="3595271"/>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ircle: Hollow 28">
            <a:extLst>
              <a:ext uri="{FF2B5EF4-FFF2-40B4-BE49-F238E27FC236}">
                <a16:creationId xmlns:a16="http://schemas.microsoft.com/office/drawing/2014/main" id="{45F3A66C-6572-4EB1-AD1F-83FC2927AB5A}"/>
              </a:ext>
            </a:extLst>
          </p:cNvPr>
          <p:cNvSpPr/>
          <p:nvPr/>
        </p:nvSpPr>
        <p:spPr>
          <a:xfrm>
            <a:off x="5887776" y="3476208"/>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82AE92B5-9E16-4D03-908F-7D47627779A4}"/>
              </a:ext>
            </a:extLst>
          </p:cNvPr>
          <p:cNvSpPr/>
          <p:nvPr/>
        </p:nvSpPr>
        <p:spPr>
          <a:xfrm>
            <a:off x="5754904" y="3343336"/>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Connector 30">
            <a:extLst>
              <a:ext uri="{FF2B5EF4-FFF2-40B4-BE49-F238E27FC236}">
                <a16:creationId xmlns:a16="http://schemas.microsoft.com/office/drawing/2014/main" id="{3664C913-7430-459A-858E-D0B264E52C46}"/>
              </a:ext>
            </a:extLst>
          </p:cNvPr>
          <p:cNvCxnSpPr>
            <a:cxnSpLocks/>
          </p:cNvCxnSpPr>
          <p:nvPr/>
        </p:nvCxnSpPr>
        <p:spPr>
          <a:xfrm flipV="1">
            <a:off x="6102090" y="4037707"/>
            <a:ext cx="0" cy="90000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1D4EE8E-D4B0-4451-9751-8A5794ED95AB}"/>
              </a:ext>
            </a:extLst>
          </p:cNvPr>
          <p:cNvSpPr/>
          <p:nvPr/>
        </p:nvSpPr>
        <p:spPr>
          <a:xfrm>
            <a:off x="6039969" y="4928731"/>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8AA1C2F-48B6-4E6B-8B3C-F97A87D9C1B4}"/>
              </a:ext>
            </a:extLst>
          </p:cNvPr>
          <p:cNvSpPr txBox="1"/>
          <p:nvPr/>
        </p:nvSpPr>
        <p:spPr>
          <a:xfrm>
            <a:off x="5328890" y="2609005"/>
            <a:ext cx="1515386" cy="646331"/>
          </a:xfrm>
          <a:prstGeom prst="rect">
            <a:avLst/>
          </a:prstGeom>
          <a:noFill/>
        </p:spPr>
        <p:txBody>
          <a:bodyPr wrap="square" rtlCol="0">
            <a:spAutoFit/>
          </a:bodyPr>
          <a:lstStyle/>
          <a:p>
            <a:pPr algn="ctr"/>
            <a:r>
              <a:rPr lang="en-US" sz="3600">
                <a:solidFill>
                  <a:srgbClr val="EF3078"/>
                </a:solidFill>
                <a:latin typeface="Century Gothic" panose="020B0502020202020204" pitchFamily="34" charset="0"/>
              </a:rPr>
              <a:t>2021</a:t>
            </a:r>
          </a:p>
        </p:txBody>
      </p:sp>
      <p:sp>
        <p:nvSpPr>
          <p:cNvPr id="34" name="TextBox 33">
            <a:extLst>
              <a:ext uri="{FF2B5EF4-FFF2-40B4-BE49-F238E27FC236}">
                <a16:creationId xmlns:a16="http://schemas.microsoft.com/office/drawing/2014/main" id="{CBE66942-AD6D-4640-8129-8220E0A2A289}"/>
              </a:ext>
            </a:extLst>
          </p:cNvPr>
          <p:cNvSpPr txBox="1"/>
          <p:nvPr/>
        </p:nvSpPr>
        <p:spPr>
          <a:xfrm>
            <a:off x="5037774" y="5203741"/>
            <a:ext cx="2570371" cy="738664"/>
          </a:xfrm>
          <a:prstGeom prst="rect">
            <a:avLst/>
          </a:prstGeom>
          <a:noFill/>
        </p:spPr>
        <p:txBody>
          <a:bodyPr wrap="square" rtlCol="0">
            <a:spAutoFit/>
          </a:bodyPr>
          <a:lstStyle/>
          <a:p>
            <a:r>
              <a:rPr lang="en-US" sz="1400" b="1">
                <a:solidFill>
                  <a:schemeClr val="bg2">
                    <a:lumMod val="50000"/>
                  </a:schemeClr>
                </a:solidFill>
              </a:rPr>
              <a:t>Adaptation Forum</a:t>
            </a:r>
            <a:r>
              <a:rPr lang="en-US" sz="1400">
                <a:solidFill>
                  <a:schemeClr val="bg2">
                    <a:lumMod val="50000"/>
                  </a:schemeClr>
                </a:solidFill>
              </a:rPr>
              <a:t>: M&amp;E systems - Measuring progress &amp; communicating results </a:t>
            </a:r>
          </a:p>
        </p:txBody>
      </p:sp>
      <p:sp>
        <p:nvSpPr>
          <p:cNvPr id="35" name="Arc 34">
            <a:extLst>
              <a:ext uri="{FF2B5EF4-FFF2-40B4-BE49-F238E27FC236}">
                <a16:creationId xmlns:a16="http://schemas.microsoft.com/office/drawing/2014/main" id="{30A1DE4B-EA1E-4F31-91CA-4D56BD0FAC9A}"/>
              </a:ext>
            </a:extLst>
          </p:cNvPr>
          <p:cNvSpPr/>
          <p:nvPr/>
        </p:nvSpPr>
        <p:spPr>
          <a:xfrm rot="5400000">
            <a:off x="7906257" y="3230940"/>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Oval 35">
            <a:extLst>
              <a:ext uri="{FF2B5EF4-FFF2-40B4-BE49-F238E27FC236}">
                <a16:creationId xmlns:a16="http://schemas.microsoft.com/office/drawing/2014/main" id="{D798AECF-EB6B-436E-AE5C-C4F165303756}"/>
              </a:ext>
            </a:extLst>
          </p:cNvPr>
          <p:cNvSpPr/>
          <p:nvPr/>
        </p:nvSpPr>
        <p:spPr>
          <a:xfrm>
            <a:off x="8270588" y="3595271"/>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ircle: Hollow 36">
            <a:extLst>
              <a:ext uri="{FF2B5EF4-FFF2-40B4-BE49-F238E27FC236}">
                <a16:creationId xmlns:a16="http://schemas.microsoft.com/office/drawing/2014/main" id="{918769CE-1A9D-43A7-BB96-C56CCA34B390}"/>
              </a:ext>
            </a:extLst>
          </p:cNvPr>
          <p:cNvSpPr/>
          <p:nvPr/>
        </p:nvSpPr>
        <p:spPr>
          <a:xfrm>
            <a:off x="8151525" y="3476208"/>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le: Hollow 37">
            <a:extLst>
              <a:ext uri="{FF2B5EF4-FFF2-40B4-BE49-F238E27FC236}">
                <a16:creationId xmlns:a16="http://schemas.microsoft.com/office/drawing/2014/main" id="{0671080C-CBE3-4C28-A2B7-D9DB5BB009AD}"/>
              </a:ext>
            </a:extLst>
          </p:cNvPr>
          <p:cNvSpPr/>
          <p:nvPr/>
        </p:nvSpPr>
        <p:spPr>
          <a:xfrm>
            <a:off x="8018653" y="3343336"/>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a:extLst>
              <a:ext uri="{FF2B5EF4-FFF2-40B4-BE49-F238E27FC236}">
                <a16:creationId xmlns:a16="http://schemas.microsoft.com/office/drawing/2014/main" id="{BFBE6E0C-7545-4D60-959F-7C9C03C803B5}"/>
              </a:ext>
            </a:extLst>
          </p:cNvPr>
          <p:cNvCxnSpPr>
            <a:cxnSpLocks/>
          </p:cNvCxnSpPr>
          <p:nvPr/>
        </p:nvCxnSpPr>
        <p:spPr>
          <a:xfrm flipV="1">
            <a:off x="8365839" y="2450625"/>
            <a:ext cx="0" cy="90000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B0DA8C12-DD8E-4F8D-9511-0EA8186F47FA}"/>
              </a:ext>
            </a:extLst>
          </p:cNvPr>
          <p:cNvSpPr/>
          <p:nvPr/>
        </p:nvSpPr>
        <p:spPr>
          <a:xfrm>
            <a:off x="8303718" y="2322208"/>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0C5D2E0-40B5-45A7-AC52-2B60886BCAA4}"/>
              </a:ext>
            </a:extLst>
          </p:cNvPr>
          <p:cNvSpPr txBox="1"/>
          <p:nvPr/>
        </p:nvSpPr>
        <p:spPr>
          <a:xfrm>
            <a:off x="7608145" y="4077813"/>
            <a:ext cx="1515386" cy="646331"/>
          </a:xfrm>
          <a:prstGeom prst="rect">
            <a:avLst/>
          </a:prstGeom>
          <a:noFill/>
        </p:spPr>
        <p:txBody>
          <a:bodyPr wrap="square" rtlCol="0">
            <a:spAutoFit/>
          </a:bodyPr>
          <a:lstStyle/>
          <a:p>
            <a:pPr algn="ctr"/>
            <a:r>
              <a:rPr lang="en-US" sz="3600">
                <a:solidFill>
                  <a:srgbClr val="1C7CBB"/>
                </a:solidFill>
                <a:latin typeface="Century Gothic" panose="020B0502020202020204" pitchFamily="34" charset="0"/>
              </a:rPr>
              <a:t>2021</a:t>
            </a:r>
          </a:p>
        </p:txBody>
      </p:sp>
      <p:sp>
        <p:nvSpPr>
          <p:cNvPr id="42" name="TextBox 41">
            <a:extLst>
              <a:ext uri="{FF2B5EF4-FFF2-40B4-BE49-F238E27FC236}">
                <a16:creationId xmlns:a16="http://schemas.microsoft.com/office/drawing/2014/main" id="{8793202C-9615-49CD-9E39-EC03CFBF5688}"/>
              </a:ext>
            </a:extLst>
          </p:cNvPr>
          <p:cNvSpPr txBox="1"/>
          <p:nvPr/>
        </p:nvSpPr>
        <p:spPr>
          <a:xfrm>
            <a:off x="7217705" y="1562695"/>
            <a:ext cx="2926479" cy="738664"/>
          </a:xfrm>
          <a:prstGeom prst="rect">
            <a:avLst/>
          </a:prstGeom>
          <a:noFill/>
        </p:spPr>
        <p:txBody>
          <a:bodyPr wrap="square" rtlCol="0">
            <a:spAutoFit/>
          </a:bodyPr>
          <a:lstStyle/>
          <a:p>
            <a:r>
              <a:rPr lang="en-US" sz="1400" b="1">
                <a:solidFill>
                  <a:schemeClr val="bg2">
                    <a:lumMod val="50000"/>
                  </a:schemeClr>
                </a:solidFill>
              </a:rPr>
              <a:t>Technical paper</a:t>
            </a:r>
            <a:r>
              <a:rPr lang="en-US" sz="1400">
                <a:solidFill>
                  <a:schemeClr val="bg2">
                    <a:lumMod val="50000"/>
                  </a:schemeClr>
                </a:solidFill>
              </a:rPr>
              <a:t>: approaches to reviewing overall progress made in achieving the GGA </a:t>
            </a:r>
          </a:p>
        </p:txBody>
      </p:sp>
      <p:sp>
        <p:nvSpPr>
          <p:cNvPr id="43" name="Arc 42">
            <a:extLst>
              <a:ext uri="{FF2B5EF4-FFF2-40B4-BE49-F238E27FC236}">
                <a16:creationId xmlns:a16="http://schemas.microsoft.com/office/drawing/2014/main" id="{1F2CB8AA-57EE-4C76-8178-1DBA89AF8DAC}"/>
              </a:ext>
            </a:extLst>
          </p:cNvPr>
          <p:cNvSpPr/>
          <p:nvPr/>
        </p:nvSpPr>
        <p:spPr>
          <a:xfrm>
            <a:off x="10144184" y="3230940"/>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034C1AF5-E2E9-4CE2-9E83-9ED422B35C56}"/>
              </a:ext>
            </a:extLst>
          </p:cNvPr>
          <p:cNvSpPr/>
          <p:nvPr/>
        </p:nvSpPr>
        <p:spPr>
          <a:xfrm>
            <a:off x="10508515" y="3595271"/>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ircle: Hollow 44">
            <a:extLst>
              <a:ext uri="{FF2B5EF4-FFF2-40B4-BE49-F238E27FC236}">
                <a16:creationId xmlns:a16="http://schemas.microsoft.com/office/drawing/2014/main" id="{43010E79-6D86-4EF2-8D68-7C5AF1B422BC}"/>
              </a:ext>
            </a:extLst>
          </p:cNvPr>
          <p:cNvSpPr/>
          <p:nvPr/>
        </p:nvSpPr>
        <p:spPr>
          <a:xfrm>
            <a:off x="10389452" y="3476208"/>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ircle: Hollow 45">
            <a:extLst>
              <a:ext uri="{FF2B5EF4-FFF2-40B4-BE49-F238E27FC236}">
                <a16:creationId xmlns:a16="http://schemas.microsoft.com/office/drawing/2014/main" id="{25968286-0457-467F-BA78-D99581EFA92A}"/>
              </a:ext>
            </a:extLst>
          </p:cNvPr>
          <p:cNvSpPr/>
          <p:nvPr/>
        </p:nvSpPr>
        <p:spPr>
          <a:xfrm>
            <a:off x="10256580" y="3343336"/>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7" name="Straight Connector 46">
            <a:extLst>
              <a:ext uri="{FF2B5EF4-FFF2-40B4-BE49-F238E27FC236}">
                <a16:creationId xmlns:a16="http://schemas.microsoft.com/office/drawing/2014/main" id="{6C45246E-F5A7-44E0-8BA9-A3B27DC26B57}"/>
              </a:ext>
            </a:extLst>
          </p:cNvPr>
          <p:cNvCxnSpPr>
            <a:cxnSpLocks/>
          </p:cNvCxnSpPr>
          <p:nvPr/>
        </p:nvCxnSpPr>
        <p:spPr>
          <a:xfrm flipV="1">
            <a:off x="10603766" y="4037707"/>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83071543-55C3-4252-8671-5DA3630430A6}"/>
              </a:ext>
            </a:extLst>
          </p:cNvPr>
          <p:cNvSpPr/>
          <p:nvPr/>
        </p:nvSpPr>
        <p:spPr>
          <a:xfrm>
            <a:off x="10541645" y="5045961"/>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4408DC9-5838-4F1F-A11E-C1FBB229D7CB}"/>
              </a:ext>
            </a:extLst>
          </p:cNvPr>
          <p:cNvSpPr txBox="1"/>
          <p:nvPr/>
        </p:nvSpPr>
        <p:spPr>
          <a:xfrm>
            <a:off x="9833530" y="2528066"/>
            <a:ext cx="1515386" cy="646331"/>
          </a:xfrm>
          <a:prstGeom prst="rect">
            <a:avLst/>
          </a:prstGeom>
          <a:noFill/>
        </p:spPr>
        <p:txBody>
          <a:bodyPr wrap="square" rtlCol="0">
            <a:spAutoFit/>
          </a:bodyPr>
          <a:lstStyle/>
          <a:p>
            <a:pPr algn="ctr"/>
            <a:r>
              <a:rPr lang="en-US" sz="3600">
                <a:solidFill>
                  <a:schemeClr val="accent6">
                    <a:lumMod val="50000"/>
                  </a:schemeClr>
                </a:solidFill>
                <a:latin typeface="Century Gothic" panose="020B0502020202020204" pitchFamily="34" charset="0"/>
              </a:rPr>
              <a:t>2023</a:t>
            </a:r>
          </a:p>
        </p:txBody>
      </p:sp>
      <p:cxnSp>
        <p:nvCxnSpPr>
          <p:cNvPr id="50" name="Straight Connector 49">
            <a:extLst>
              <a:ext uri="{FF2B5EF4-FFF2-40B4-BE49-F238E27FC236}">
                <a16:creationId xmlns:a16="http://schemas.microsoft.com/office/drawing/2014/main" id="{CDB56490-A7A6-407A-8ACC-ABA59082236B}"/>
              </a:ext>
            </a:extLst>
          </p:cNvPr>
          <p:cNvCxnSpPr>
            <a:cxnSpLocks/>
          </p:cNvCxnSpPr>
          <p:nvPr/>
        </p:nvCxnSpPr>
        <p:spPr>
          <a:xfrm>
            <a:off x="651657" y="5942747"/>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84CE783-9A11-4AEA-9672-D310593C6457}"/>
              </a:ext>
            </a:extLst>
          </p:cNvPr>
          <p:cNvCxnSpPr>
            <a:cxnSpLocks/>
          </p:cNvCxnSpPr>
          <p:nvPr/>
        </p:nvCxnSpPr>
        <p:spPr>
          <a:xfrm>
            <a:off x="5139776" y="6110441"/>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FCE3818-7504-4ED0-AE91-DF5D33C7BF90}"/>
              </a:ext>
            </a:extLst>
          </p:cNvPr>
          <p:cNvCxnSpPr>
            <a:cxnSpLocks/>
          </p:cNvCxnSpPr>
          <p:nvPr/>
        </p:nvCxnSpPr>
        <p:spPr>
          <a:xfrm>
            <a:off x="2807969" y="1530514"/>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541BCE-FC52-4361-90CA-07D6782B7D1E}"/>
              </a:ext>
            </a:extLst>
          </p:cNvPr>
          <p:cNvCxnSpPr>
            <a:cxnSpLocks/>
          </p:cNvCxnSpPr>
          <p:nvPr/>
        </p:nvCxnSpPr>
        <p:spPr>
          <a:xfrm>
            <a:off x="7328027" y="1530514"/>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2773A49-F7B1-43AD-9E17-3BEB6A376B01}"/>
              </a:ext>
            </a:extLst>
          </p:cNvPr>
          <p:cNvSpPr txBox="1"/>
          <p:nvPr/>
        </p:nvSpPr>
        <p:spPr>
          <a:xfrm>
            <a:off x="9541493" y="5333742"/>
            <a:ext cx="2650507" cy="523220"/>
          </a:xfrm>
          <a:prstGeom prst="rect">
            <a:avLst/>
          </a:prstGeom>
          <a:noFill/>
        </p:spPr>
        <p:txBody>
          <a:bodyPr wrap="square" rtlCol="0">
            <a:spAutoFit/>
          </a:bodyPr>
          <a:lstStyle/>
          <a:p>
            <a:r>
              <a:rPr lang="en-US" sz="1400" b="1">
                <a:solidFill>
                  <a:schemeClr val="bg2">
                    <a:lumMod val="50000"/>
                  </a:schemeClr>
                </a:solidFill>
              </a:rPr>
              <a:t>Technical paper</a:t>
            </a:r>
            <a:r>
              <a:rPr lang="en-US" sz="1400">
                <a:solidFill>
                  <a:schemeClr val="bg2">
                    <a:lumMod val="50000"/>
                  </a:schemeClr>
                </a:solidFill>
              </a:rPr>
              <a:t>: M&amp;E at national &amp; subnational levels</a:t>
            </a:r>
          </a:p>
        </p:txBody>
      </p:sp>
      <p:cxnSp>
        <p:nvCxnSpPr>
          <p:cNvPr id="55" name="Straight Connector 54">
            <a:extLst>
              <a:ext uri="{FF2B5EF4-FFF2-40B4-BE49-F238E27FC236}">
                <a16:creationId xmlns:a16="http://schemas.microsoft.com/office/drawing/2014/main" id="{388141A8-024D-4DA7-A3DD-5083918450F9}"/>
              </a:ext>
            </a:extLst>
          </p:cNvPr>
          <p:cNvCxnSpPr>
            <a:cxnSpLocks/>
          </p:cNvCxnSpPr>
          <p:nvPr/>
        </p:nvCxnSpPr>
        <p:spPr>
          <a:xfrm>
            <a:off x="9639392" y="5942747"/>
            <a:ext cx="1696488"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574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9A49ED-DDCD-D073-5353-E61ADAD72E31}"/>
              </a:ext>
            </a:extLst>
          </p:cNvPr>
          <p:cNvSpPr txBox="1"/>
          <p:nvPr/>
        </p:nvSpPr>
        <p:spPr>
          <a:xfrm>
            <a:off x="5796549" y="441735"/>
            <a:ext cx="5076273" cy="1569660"/>
          </a:xfrm>
          <a:prstGeom prst="rect">
            <a:avLst/>
          </a:prstGeom>
          <a:noFill/>
        </p:spPr>
        <p:txBody>
          <a:bodyPr wrap="square" rtlCol="0">
            <a:spAutoFit/>
          </a:bodyPr>
          <a:lstStyle/>
          <a:p>
            <a:pPr algn="ctr" defTabSz="609585"/>
            <a:r>
              <a:rPr lang="en-US" sz="4800" b="1" dirty="0">
                <a:solidFill>
                  <a:srgbClr val="F05A28"/>
                </a:solidFill>
                <a:latin typeface="Avenir Next LT Pro" panose="020B0504020202020204" pitchFamily="34" charset="0"/>
              </a:rPr>
              <a:t>Today we need your views!</a:t>
            </a:r>
          </a:p>
        </p:txBody>
      </p:sp>
      <p:sp>
        <p:nvSpPr>
          <p:cNvPr id="19" name="Round Single Corner of Rectangle 18">
            <a:extLst>
              <a:ext uri="{FF2B5EF4-FFF2-40B4-BE49-F238E27FC236}">
                <a16:creationId xmlns:a16="http://schemas.microsoft.com/office/drawing/2014/main" id="{3CE90972-F752-7984-31F5-B6149718098C}"/>
              </a:ext>
            </a:extLst>
          </p:cNvPr>
          <p:cNvSpPr/>
          <p:nvPr/>
        </p:nvSpPr>
        <p:spPr>
          <a:xfrm rot="5400000">
            <a:off x="-688133" y="688134"/>
            <a:ext cx="6858000" cy="5481732"/>
          </a:xfrm>
          <a:custGeom>
            <a:avLst/>
            <a:gdLst>
              <a:gd name="connsiteX0" fmla="*/ 0 w 5143500"/>
              <a:gd name="connsiteY0" fmla="*/ 0 h 5143500"/>
              <a:gd name="connsiteX1" fmla="*/ 4286233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5143500">
                <a:moveTo>
                  <a:pt x="0" y="0"/>
                </a:moveTo>
                <a:lnTo>
                  <a:pt x="4186645" y="0"/>
                </a:lnTo>
                <a:cubicBezTo>
                  <a:pt x="4660100" y="0"/>
                  <a:pt x="5143500" y="410973"/>
                  <a:pt x="5143500" y="929695"/>
                </a:cubicBezTo>
                <a:lnTo>
                  <a:pt x="5143500" y="5143500"/>
                </a:lnTo>
                <a:lnTo>
                  <a:pt x="0" y="5143500"/>
                </a:lnTo>
                <a:lnTo>
                  <a:pt x="0" y="0"/>
                </a:lnTo>
                <a:close/>
              </a:path>
            </a:pathLst>
          </a:custGeom>
          <a:blipFill dpi="0" rotWithShape="0">
            <a:blip r:embed="rId3"/>
            <a:srcRect/>
            <a:tile tx="-160020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pic>
        <p:nvPicPr>
          <p:cNvPr id="3" name="Picture 2">
            <a:extLst>
              <a:ext uri="{FF2B5EF4-FFF2-40B4-BE49-F238E27FC236}">
                <a16:creationId xmlns:a16="http://schemas.microsoft.com/office/drawing/2014/main" id="{A912023B-55BB-DDF9-BE76-4EFCEAABCAC0}"/>
              </a:ext>
            </a:extLst>
          </p:cNvPr>
          <p:cNvPicPr>
            <a:picLocks noChangeAspect="1"/>
          </p:cNvPicPr>
          <p:nvPr/>
        </p:nvPicPr>
        <p:blipFill>
          <a:blip r:embed="rId4"/>
          <a:stretch>
            <a:fillRect/>
          </a:stretch>
        </p:blipFill>
        <p:spPr>
          <a:xfrm>
            <a:off x="11427003" y="442219"/>
            <a:ext cx="359540" cy="354404"/>
          </a:xfrm>
          <a:prstGeom prst="rect">
            <a:avLst/>
          </a:prstGeom>
        </p:spPr>
      </p:pic>
      <p:sp>
        <p:nvSpPr>
          <p:cNvPr id="6" name="TextBox 5">
            <a:extLst>
              <a:ext uri="{FF2B5EF4-FFF2-40B4-BE49-F238E27FC236}">
                <a16:creationId xmlns:a16="http://schemas.microsoft.com/office/drawing/2014/main" id="{A0F5B6E6-C599-9582-3787-DE7C0EED925C}"/>
              </a:ext>
            </a:extLst>
          </p:cNvPr>
          <p:cNvSpPr txBox="1"/>
          <p:nvPr/>
        </p:nvSpPr>
        <p:spPr>
          <a:xfrm>
            <a:off x="6317478" y="2529026"/>
            <a:ext cx="5605929" cy="1938992"/>
          </a:xfrm>
          <a:prstGeom prst="rect">
            <a:avLst/>
          </a:prstGeom>
          <a:noFill/>
        </p:spPr>
        <p:txBody>
          <a:bodyPr wrap="square" rtlCol="0">
            <a:spAutoFit/>
          </a:bodyPr>
          <a:lstStyle/>
          <a:p>
            <a:pPr marL="380990" indent="-380990" defTabSz="609585">
              <a:buFont typeface="Wingdings" panose="05000000000000000000" pitchFamily="2" charset="2"/>
              <a:buChar char="Ø"/>
            </a:pPr>
            <a:r>
              <a:rPr lang="en-GB" sz="2400" i="1" dirty="0">
                <a:solidFill>
                  <a:srgbClr val="000000"/>
                </a:solidFill>
                <a:latin typeface="Calibri" panose="020F0502020204030204"/>
              </a:rPr>
              <a:t>Are we missing anything?</a:t>
            </a:r>
          </a:p>
          <a:p>
            <a:pPr marL="380990" indent="-380990" defTabSz="609585">
              <a:buFont typeface="Wingdings" panose="05000000000000000000" pitchFamily="2" charset="2"/>
              <a:buChar char="Ø"/>
            </a:pPr>
            <a:endParaRPr lang="en-GB" sz="2400" i="1" dirty="0">
              <a:solidFill>
                <a:srgbClr val="000000"/>
              </a:solidFill>
              <a:latin typeface="Calibri" panose="020F0502020204030204"/>
            </a:endParaRPr>
          </a:p>
          <a:p>
            <a:pPr marL="380990" indent="-380990" defTabSz="609585">
              <a:buFont typeface="Wingdings" panose="05000000000000000000" pitchFamily="2" charset="2"/>
              <a:buChar char="Ø"/>
            </a:pPr>
            <a:r>
              <a:rPr lang="en-GB" sz="2400" i="1" dirty="0">
                <a:solidFill>
                  <a:srgbClr val="000000"/>
                </a:solidFill>
                <a:latin typeface="Calibri" panose="020F0502020204030204"/>
              </a:rPr>
              <a:t>Is the structure clear and accessible?</a:t>
            </a:r>
          </a:p>
          <a:p>
            <a:pPr marL="380990" indent="-380990" defTabSz="609585">
              <a:buFont typeface="Wingdings" panose="05000000000000000000" pitchFamily="2" charset="2"/>
              <a:buChar char="Ø"/>
            </a:pPr>
            <a:endParaRPr lang="en-GB" sz="2400" i="1" dirty="0">
              <a:solidFill>
                <a:srgbClr val="000000"/>
              </a:solidFill>
              <a:latin typeface="Calibri" panose="020F0502020204030204"/>
            </a:endParaRPr>
          </a:p>
          <a:p>
            <a:pPr marL="380990" indent="-380990" defTabSz="609585">
              <a:buFont typeface="Wingdings" panose="05000000000000000000" pitchFamily="2" charset="2"/>
              <a:buChar char="Ø"/>
            </a:pPr>
            <a:r>
              <a:rPr lang="en-GB" sz="2400" i="1" dirty="0">
                <a:solidFill>
                  <a:srgbClr val="000000"/>
                </a:solidFill>
                <a:latin typeface="Calibri" panose="020F0502020204030204"/>
              </a:rPr>
              <a:t>Do you have examples? </a:t>
            </a:r>
          </a:p>
        </p:txBody>
      </p:sp>
    </p:spTree>
    <p:extLst>
      <p:ext uri="{BB962C8B-B14F-4D97-AF65-F5344CB8AC3E}">
        <p14:creationId xmlns:p14="http://schemas.microsoft.com/office/powerpoint/2010/main" val="1423561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0A53C-FFC7-D054-C7DE-1F9FE887A11B}"/>
              </a:ext>
            </a:extLst>
          </p:cNvPr>
          <p:cNvSpPr txBox="1"/>
          <p:nvPr/>
        </p:nvSpPr>
        <p:spPr>
          <a:xfrm>
            <a:off x="843889" y="3313237"/>
            <a:ext cx="1852708"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4" name="TextBox 3">
            <a:extLst>
              <a:ext uri="{FF2B5EF4-FFF2-40B4-BE49-F238E27FC236}">
                <a16:creationId xmlns:a16="http://schemas.microsoft.com/office/drawing/2014/main" id="{47224C5F-E1CA-1AFA-A6E5-5FE27ACE3B97}"/>
              </a:ext>
            </a:extLst>
          </p:cNvPr>
          <p:cNvSpPr txBox="1"/>
          <p:nvPr/>
        </p:nvSpPr>
        <p:spPr>
          <a:xfrm>
            <a:off x="843889" y="4212079"/>
            <a:ext cx="1685367"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5" name="TextBox 4">
            <a:extLst>
              <a:ext uri="{FF2B5EF4-FFF2-40B4-BE49-F238E27FC236}">
                <a16:creationId xmlns:a16="http://schemas.microsoft.com/office/drawing/2014/main" id="{EA881FF8-3DD7-4CE1-E2E9-AC0B6E82FB34}"/>
              </a:ext>
            </a:extLst>
          </p:cNvPr>
          <p:cNvSpPr txBox="1"/>
          <p:nvPr/>
        </p:nvSpPr>
        <p:spPr>
          <a:xfrm>
            <a:off x="843890" y="5228080"/>
            <a:ext cx="1685365"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48645A8F-444F-9657-FA57-ED5670E160E4}"/>
              </a:ext>
            </a:extLst>
          </p:cNvPr>
          <p:cNvSpPr txBox="1"/>
          <p:nvPr/>
        </p:nvSpPr>
        <p:spPr>
          <a:xfrm>
            <a:off x="362033" y="2129399"/>
            <a:ext cx="3801035" cy="461665"/>
          </a:xfrm>
          <a:prstGeom prst="rect">
            <a:avLst/>
          </a:prstGeom>
          <a:noFill/>
        </p:spPr>
        <p:txBody>
          <a:bodyPr wrap="square" rtlCol="0">
            <a:spAutoFit/>
          </a:bodyPr>
          <a:lstStyle/>
          <a:p>
            <a:pPr defTabSz="609585"/>
            <a:r>
              <a:rPr lang="en-GB" sz="2400" b="1" dirty="0">
                <a:solidFill>
                  <a:srgbClr val="000000"/>
                </a:solidFill>
                <a:latin typeface="Calibri" panose="020F0502020204030204"/>
              </a:rPr>
              <a:t>Common toolkits structures</a:t>
            </a:r>
            <a:endParaRPr lang="en-CA" sz="2400" b="1" dirty="0">
              <a:solidFill>
                <a:srgbClr val="000000"/>
              </a:solidFill>
              <a:latin typeface="Calibri" panose="020F0502020204030204"/>
            </a:endParaRPr>
          </a:p>
        </p:txBody>
      </p:sp>
      <p:sp>
        <p:nvSpPr>
          <p:cNvPr id="8" name="TextBox 7">
            <a:extLst>
              <a:ext uri="{FF2B5EF4-FFF2-40B4-BE49-F238E27FC236}">
                <a16:creationId xmlns:a16="http://schemas.microsoft.com/office/drawing/2014/main" id="{AA60CF65-036E-19AE-BDB9-50BB72990B68}"/>
              </a:ext>
            </a:extLst>
          </p:cNvPr>
          <p:cNvSpPr txBox="1"/>
          <p:nvPr/>
        </p:nvSpPr>
        <p:spPr>
          <a:xfrm>
            <a:off x="633504" y="259113"/>
            <a:ext cx="1081557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A toolkit on MEL targeted for an audience of national adaptation planning teams </a:t>
            </a:r>
            <a:endParaRPr lang="en-US" sz="3333" b="1" dirty="0">
              <a:solidFill>
                <a:srgbClr val="F05A28"/>
              </a:solidFill>
              <a:latin typeface="Avenir Next LT Pro" panose="020B0504020202020204" pitchFamily="34" charset="0"/>
            </a:endParaRPr>
          </a:p>
        </p:txBody>
      </p:sp>
      <p:sp>
        <p:nvSpPr>
          <p:cNvPr id="15" name="Arrow: Curved Left 14">
            <a:extLst>
              <a:ext uri="{FF2B5EF4-FFF2-40B4-BE49-F238E27FC236}">
                <a16:creationId xmlns:a16="http://schemas.microsoft.com/office/drawing/2014/main" id="{99119E2D-440C-2E7F-0216-0876413794E9}"/>
              </a:ext>
            </a:extLst>
          </p:cNvPr>
          <p:cNvSpPr/>
          <p:nvPr/>
        </p:nvSpPr>
        <p:spPr>
          <a:xfrm>
            <a:off x="2481445" y="3683469"/>
            <a:ext cx="298823" cy="833409"/>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16" name="Arrow: Curved Left 15">
            <a:extLst>
              <a:ext uri="{FF2B5EF4-FFF2-40B4-BE49-F238E27FC236}">
                <a16:creationId xmlns:a16="http://schemas.microsoft.com/office/drawing/2014/main" id="{F5B25786-CBA3-3141-91D8-F38A4DA60A67}"/>
              </a:ext>
            </a:extLst>
          </p:cNvPr>
          <p:cNvSpPr/>
          <p:nvPr/>
        </p:nvSpPr>
        <p:spPr>
          <a:xfrm>
            <a:off x="2505350" y="4694217"/>
            <a:ext cx="274919" cy="833409"/>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grpSp>
        <p:nvGrpSpPr>
          <p:cNvPr id="30" name="Group 29">
            <a:extLst>
              <a:ext uri="{FF2B5EF4-FFF2-40B4-BE49-F238E27FC236}">
                <a16:creationId xmlns:a16="http://schemas.microsoft.com/office/drawing/2014/main" id="{DE34E717-B4BD-C044-C71E-06F151D16302}"/>
              </a:ext>
            </a:extLst>
          </p:cNvPr>
          <p:cNvGrpSpPr/>
          <p:nvPr/>
        </p:nvGrpSpPr>
        <p:grpSpPr>
          <a:xfrm>
            <a:off x="6272506" y="2904557"/>
            <a:ext cx="5390781" cy="3078051"/>
            <a:chOff x="4684059" y="1895909"/>
            <a:chExt cx="4043086" cy="2308538"/>
          </a:xfrm>
        </p:grpSpPr>
        <p:sp>
          <p:nvSpPr>
            <p:cNvPr id="12" name="TextBox 11">
              <a:extLst>
                <a:ext uri="{FF2B5EF4-FFF2-40B4-BE49-F238E27FC236}">
                  <a16:creationId xmlns:a16="http://schemas.microsoft.com/office/drawing/2014/main" id="{071800C1-B09E-E9B8-F495-9A586E60DE9C}"/>
                </a:ext>
              </a:extLst>
            </p:cNvPr>
            <p:cNvSpPr txBox="1"/>
            <p:nvPr/>
          </p:nvSpPr>
          <p:spPr>
            <a:xfrm>
              <a:off x="4684059" y="2202418"/>
              <a:ext cx="1389531"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13" name="TextBox 12">
              <a:extLst>
                <a:ext uri="{FF2B5EF4-FFF2-40B4-BE49-F238E27FC236}">
                  <a16:creationId xmlns:a16="http://schemas.microsoft.com/office/drawing/2014/main" id="{D96265A2-4F6F-34C8-23E1-1B23939BDDE9}"/>
                </a:ext>
              </a:extLst>
            </p:cNvPr>
            <p:cNvSpPr txBox="1"/>
            <p:nvPr/>
          </p:nvSpPr>
          <p:spPr>
            <a:xfrm>
              <a:off x="6073590" y="2183813"/>
              <a:ext cx="1264025"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270ADE7C-5225-61A6-0F50-446B36F8EEB9}"/>
                </a:ext>
              </a:extLst>
            </p:cNvPr>
            <p:cNvSpPr txBox="1"/>
            <p:nvPr/>
          </p:nvSpPr>
          <p:spPr>
            <a:xfrm>
              <a:off x="7463121" y="2178152"/>
              <a:ext cx="1264024"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sp>
          <p:nvSpPr>
            <p:cNvPr id="17" name="Arrow: Curved Left 16">
              <a:extLst>
                <a:ext uri="{FF2B5EF4-FFF2-40B4-BE49-F238E27FC236}">
                  <a16:creationId xmlns:a16="http://schemas.microsoft.com/office/drawing/2014/main" id="{7EBBC070-FA4D-B4F1-642B-FD6AFAF05B3D}"/>
                </a:ext>
              </a:extLst>
            </p:cNvPr>
            <p:cNvSpPr/>
            <p:nvPr/>
          </p:nvSpPr>
          <p:spPr>
            <a:xfrm rot="16200000">
              <a:off x="5836025" y="1733453"/>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18" name="Arrow: Curved Left 17">
              <a:extLst>
                <a:ext uri="{FF2B5EF4-FFF2-40B4-BE49-F238E27FC236}">
                  <a16:creationId xmlns:a16="http://schemas.microsoft.com/office/drawing/2014/main" id="{2EE91F22-73C0-CE33-826C-F7BCF987609E}"/>
                </a:ext>
              </a:extLst>
            </p:cNvPr>
            <p:cNvSpPr/>
            <p:nvPr/>
          </p:nvSpPr>
          <p:spPr>
            <a:xfrm rot="16200000">
              <a:off x="7162802" y="1695439"/>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0" name="Arrow: Down 19">
              <a:extLst>
                <a:ext uri="{FF2B5EF4-FFF2-40B4-BE49-F238E27FC236}">
                  <a16:creationId xmlns:a16="http://schemas.microsoft.com/office/drawing/2014/main" id="{16F53229-6E9F-8186-02A7-22ED1C3508DF}"/>
                </a:ext>
              </a:extLst>
            </p:cNvPr>
            <p:cNvSpPr/>
            <p:nvPr/>
          </p:nvSpPr>
          <p:spPr>
            <a:xfrm>
              <a:off x="5226424" y="2635624"/>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21" name="Arrow: Down 20">
              <a:extLst>
                <a:ext uri="{FF2B5EF4-FFF2-40B4-BE49-F238E27FC236}">
                  <a16:creationId xmlns:a16="http://schemas.microsoft.com/office/drawing/2014/main" id="{836E454F-47FE-6C7B-5A66-0E03BEBAB39C}"/>
                </a:ext>
              </a:extLst>
            </p:cNvPr>
            <p:cNvSpPr/>
            <p:nvPr/>
          </p:nvSpPr>
          <p:spPr>
            <a:xfrm>
              <a:off x="6629401" y="2635623"/>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22" name="Arrow: Down 21">
              <a:extLst>
                <a:ext uri="{FF2B5EF4-FFF2-40B4-BE49-F238E27FC236}">
                  <a16:creationId xmlns:a16="http://schemas.microsoft.com/office/drawing/2014/main" id="{D7CBCE2B-6DF1-AD78-E746-B11377759327}"/>
                </a:ext>
              </a:extLst>
            </p:cNvPr>
            <p:cNvSpPr/>
            <p:nvPr/>
          </p:nvSpPr>
          <p:spPr>
            <a:xfrm>
              <a:off x="7921556" y="2635623"/>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grpSp>
      <p:grpSp>
        <p:nvGrpSpPr>
          <p:cNvPr id="31" name="Group 30">
            <a:extLst>
              <a:ext uri="{FF2B5EF4-FFF2-40B4-BE49-F238E27FC236}">
                <a16:creationId xmlns:a16="http://schemas.microsoft.com/office/drawing/2014/main" id="{539CBEAA-DD8A-3323-9118-CD139DF8D8D7}"/>
              </a:ext>
            </a:extLst>
          </p:cNvPr>
          <p:cNvGrpSpPr/>
          <p:nvPr/>
        </p:nvGrpSpPr>
        <p:grpSpPr>
          <a:xfrm>
            <a:off x="7576768" y="4132551"/>
            <a:ext cx="2634491" cy="1737027"/>
            <a:chOff x="5674275" y="3134226"/>
            <a:chExt cx="1975868" cy="1302770"/>
          </a:xfrm>
        </p:grpSpPr>
        <p:sp>
          <p:nvSpPr>
            <p:cNvPr id="23" name="Arrow: Curved Left 22">
              <a:extLst>
                <a:ext uri="{FF2B5EF4-FFF2-40B4-BE49-F238E27FC236}">
                  <a16:creationId xmlns:a16="http://schemas.microsoft.com/office/drawing/2014/main" id="{5DD38714-D3C2-22B5-77FE-8BBC0CADCE98}"/>
                </a:ext>
              </a:extLst>
            </p:cNvPr>
            <p:cNvSpPr/>
            <p:nvPr/>
          </p:nvSpPr>
          <p:spPr>
            <a:xfrm rot="16200000">
              <a:off x="5898779" y="2971770"/>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4" name="Arrow: Curved Left 23">
              <a:extLst>
                <a:ext uri="{FF2B5EF4-FFF2-40B4-BE49-F238E27FC236}">
                  <a16:creationId xmlns:a16="http://schemas.microsoft.com/office/drawing/2014/main" id="{73E3604A-B491-CF93-0018-77746C509983}"/>
                </a:ext>
              </a:extLst>
            </p:cNvPr>
            <p:cNvSpPr/>
            <p:nvPr/>
          </p:nvSpPr>
          <p:spPr>
            <a:xfrm rot="16200000">
              <a:off x="7225556" y="2933756"/>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5" name="Arrow: Curved Left 24">
              <a:extLst>
                <a:ext uri="{FF2B5EF4-FFF2-40B4-BE49-F238E27FC236}">
                  <a16:creationId xmlns:a16="http://schemas.microsoft.com/office/drawing/2014/main" id="{37375100-1E2E-BBFC-A717-B570321E8614}"/>
                </a:ext>
              </a:extLst>
            </p:cNvPr>
            <p:cNvSpPr/>
            <p:nvPr/>
          </p:nvSpPr>
          <p:spPr>
            <a:xfrm rot="16200000">
              <a:off x="5874745" y="4012409"/>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6" name="Arrow: Curved Left 25">
              <a:extLst>
                <a:ext uri="{FF2B5EF4-FFF2-40B4-BE49-F238E27FC236}">
                  <a16:creationId xmlns:a16="http://schemas.microsoft.com/office/drawing/2014/main" id="{76E57668-3DE6-6CF3-4371-3B4D69E0AF45}"/>
                </a:ext>
              </a:extLst>
            </p:cNvPr>
            <p:cNvSpPr/>
            <p:nvPr/>
          </p:nvSpPr>
          <p:spPr>
            <a:xfrm rot="16200000">
              <a:off x="7201522" y="3974395"/>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grpSp>
      <p:grpSp>
        <p:nvGrpSpPr>
          <p:cNvPr id="29" name="Group 28">
            <a:extLst>
              <a:ext uri="{FF2B5EF4-FFF2-40B4-BE49-F238E27FC236}">
                <a16:creationId xmlns:a16="http://schemas.microsoft.com/office/drawing/2014/main" id="{0C9632CE-1112-4A9E-B445-7394026D5C09}"/>
              </a:ext>
            </a:extLst>
          </p:cNvPr>
          <p:cNvGrpSpPr/>
          <p:nvPr/>
        </p:nvGrpSpPr>
        <p:grpSpPr>
          <a:xfrm>
            <a:off x="4163068" y="1728583"/>
            <a:ext cx="7432304" cy="3499496"/>
            <a:chOff x="2967318" y="1235023"/>
            <a:chExt cx="5574228" cy="2624622"/>
          </a:xfrm>
        </p:grpSpPr>
        <p:sp>
          <p:nvSpPr>
            <p:cNvPr id="10" name="Arrow: Right 9">
              <a:extLst>
                <a:ext uri="{FF2B5EF4-FFF2-40B4-BE49-F238E27FC236}">
                  <a16:creationId xmlns:a16="http://schemas.microsoft.com/office/drawing/2014/main" id="{29795147-CB1E-4C9A-06F5-E1C6C80265A2}"/>
                </a:ext>
              </a:extLst>
            </p:cNvPr>
            <p:cNvSpPr/>
            <p:nvPr/>
          </p:nvSpPr>
          <p:spPr>
            <a:xfrm>
              <a:off x="2967318" y="2530038"/>
              <a:ext cx="1264024" cy="1329607"/>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28" name="TextBox 27">
              <a:extLst>
                <a:ext uri="{FF2B5EF4-FFF2-40B4-BE49-F238E27FC236}">
                  <a16:creationId xmlns:a16="http://schemas.microsoft.com/office/drawing/2014/main" id="{16EFC125-DD58-3DA6-48AA-5645E854FA7A}"/>
                </a:ext>
              </a:extLst>
            </p:cNvPr>
            <p:cNvSpPr txBox="1"/>
            <p:nvPr/>
          </p:nvSpPr>
          <p:spPr>
            <a:xfrm>
              <a:off x="4549396" y="1235023"/>
              <a:ext cx="3992150" cy="623248"/>
            </a:xfrm>
            <a:prstGeom prst="rect">
              <a:avLst/>
            </a:prstGeom>
            <a:noFill/>
          </p:spPr>
          <p:txBody>
            <a:bodyPr wrap="square" rtlCol="0">
              <a:spAutoFit/>
            </a:bodyPr>
            <a:lstStyle/>
            <a:p>
              <a:pPr algn="ctr" defTabSz="609585"/>
              <a:r>
                <a:rPr lang="en-GB" sz="2400" b="1" dirty="0">
                  <a:solidFill>
                    <a:srgbClr val="000000"/>
                  </a:solidFill>
                  <a:latin typeface="Calibri" panose="020F0502020204030204"/>
                </a:rPr>
                <a:t>Difficult to capture complexity into a linear PDF document! </a:t>
              </a:r>
              <a:endParaRPr lang="en-CA" sz="2400" b="1" dirty="0">
                <a:solidFill>
                  <a:srgbClr val="000000"/>
                </a:solidFill>
                <a:latin typeface="Calibri" panose="020F0502020204030204"/>
              </a:endParaRPr>
            </a:p>
          </p:txBody>
        </p:sp>
      </p:grpSp>
    </p:spTree>
    <p:extLst>
      <p:ext uri="{BB962C8B-B14F-4D97-AF65-F5344CB8AC3E}">
        <p14:creationId xmlns:p14="http://schemas.microsoft.com/office/powerpoint/2010/main" val="24680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60CF65-036E-19AE-BDB9-50BB72990B68}"/>
              </a:ext>
            </a:extLst>
          </p:cNvPr>
          <p:cNvSpPr txBox="1"/>
          <p:nvPr/>
        </p:nvSpPr>
        <p:spPr>
          <a:xfrm>
            <a:off x="633504" y="225863"/>
            <a:ext cx="1081557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Presenting actions structured according to phases of the national adaptation planning process</a:t>
            </a:r>
            <a:endParaRPr lang="en-US" sz="3333" b="1" dirty="0">
              <a:solidFill>
                <a:srgbClr val="F05A28"/>
              </a:solidFill>
              <a:latin typeface="Avenir Next LT Pro" panose="020B0504020202020204" pitchFamily="34" charset="0"/>
            </a:endParaRPr>
          </a:p>
        </p:txBody>
      </p:sp>
      <p:grpSp>
        <p:nvGrpSpPr>
          <p:cNvPr id="30" name="Group 29">
            <a:extLst>
              <a:ext uri="{FF2B5EF4-FFF2-40B4-BE49-F238E27FC236}">
                <a16:creationId xmlns:a16="http://schemas.microsoft.com/office/drawing/2014/main" id="{DE34E717-B4BD-C044-C71E-06F151D16302}"/>
              </a:ext>
            </a:extLst>
          </p:cNvPr>
          <p:cNvGrpSpPr/>
          <p:nvPr/>
        </p:nvGrpSpPr>
        <p:grpSpPr>
          <a:xfrm>
            <a:off x="5427060" y="2339456"/>
            <a:ext cx="5390781" cy="3078051"/>
            <a:chOff x="4684059" y="1895909"/>
            <a:chExt cx="4043086" cy="2308538"/>
          </a:xfrm>
        </p:grpSpPr>
        <p:sp>
          <p:nvSpPr>
            <p:cNvPr id="12" name="TextBox 11">
              <a:extLst>
                <a:ext uri="{FF2B5EF4-FFF2-40B4-BE49-F238E27FC236}">
                  <a16:creationId xmlns:a16="http://schemas.microsoft.com/office/drawing/2014/main" id="{071800C1-B09E-E9B8-F495-9A586E60DE9C}"/>
                </a:ext>
              </a:extLst>
            </p:cNvPr>
            <p:cNvSpPr txBox="1"/>
            <p:nvPr/>
          </p:nvSpPr>
          <p:spPr>
            <a:xfrm>
              <a:off x="4684059" y="2202418"/>
              <a:ext cx="1389531"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13" name="TextBox 12">
              <a:extLst>
                <a:ext uri="{FF2B5EF4-FFF2-40B4-BE49-F238E27FC236}">
                  <a16:creationId xmlns:a16="http://schemas.microsoft.com/office/drawing/2014/main" id="{D96265A2-4F6F-34C8-23E1-1B23939BDDE9}"/>
                </a:ext>
              </a:extLst>
            </p:cNvPr>
            <p:cNvSpPr txBox="1"/>
            <p:nvPr/>
          </p:nvSpPr>
          <p:spPr>
            <a:xfrm>
              <a:off x="6073590" y="2183813"/>
              <a:ext cx="1264025"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270ADE7C-5225-61A6-0F50-446B36F8EEB9}"/>
                </a:ext>
              </a:extLst>
            </p:cNvPr>
            <p:cNvSpPr txBox="1"/>
            <p:nvPr/>
          </p:nvSpPr>
          <p:spPr>
            <a:xfrm>
              <a:off x="7463121" y="2178152"/>
              <a:ext cx="1264024" cy="346249"/>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sp>
          <p:nvSpPr>
            <p:cNvPr id="17" name="Arrow: Curved Left 16">
              <a:extLst>
                <a:ext uri="{FF2B5EF4-FFF2-40B4-BE49-F238E27FC236}">
                  <a16:creationId xmlns:a16="http://schemas.microsoft.com/office/drawing/2014/main" id="{7EBBC070-FA4D-B4F1-642B-FD6AFAF05B3D}"/>
                </a:ext>
              </a:extLst>
            </p:cNvPr>
            <p:cNvSpPr/>
            <p:nvPr/>
          </p:nvSpPr>
          <p:spPr>
            <a:xfrm rot="16200000">
              <a:off x="5836025" y="1733453"/>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18" name="Arrow: Curved Left 17">
              <a:extLst>
                <a:ext uri="{FF2B5EF4-FFF2-40B4-BE49-F238E27FC236}">
                  <a16:creationId xmlns:a16="http://schemas.microsoft.com/office/drawing/2014/main" id="{2EE91F22-73C0-CE33-826C-F7BCF987609E}"/>
                </a:ext>
              </a:extLst>
            </p:cNvPr>
            <p:cNvSpPr/>
            <p:nvPr/>
          </p:nvSpPr>
          <p:spPr>
            <a:xfrm rot="16200000">
              <a:off x="7162802" y="1695439"/>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0" name="Arrow: Down 19">
              <a:extLst>
                <a:ext uri="{FF2B5EF4-FFF2-40B4-BE49-F238E27FC236}">
                  <a16:creationId xmlns:a16="http://schemas.microsoft.com/office/drawing/2014/main" id="{16F53229-6E9F-8186-02A7-22ED1C3508DF}"/>
                </a:ext>
              </a:extLst>
            </p:cNvPr>
            <p:cNvSpPr/>
            <p:nvPr/>
          </p:nvSpPr>
          <p:spPr>
            <a:xfrm>
              <a:off x="5226424" y="2635624"/>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21" name="Arrow: Down 20">
              <a:extLst>
                <a:ext uri="{FF2B5EF4-FFF2-40B4-BE49-F238E27FC236}">
                  <a16:creationId xmlns:a16="http://schemas.microsoft.com/office/drawing/2014/main" id="{836E454F-47FE-6C7B-5A66-0E03BEBAB39C}"/>
                </a:ext>
              </a:extLst>
            </p:cNvPr>
            <p:cNvSpPr/>
            <p:nvPr/>
          </p:nvSpPr>
          <p:spPr>
            <a:xfrm>
              <a:off x="6629401" y="2635623"/>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22" name="Arrow: Down 21">
              <a:extLst>
                <a:ext uri="{FF2B5EF4-FFF2-40B4-BE49-F238E27FC236}">
                  <a16:creationId xmlns:a16="http://schemas.microsoft.com/office/drawing/2014/main" id="{D7CBCE2B-6DF1-AD78-E746-B11377759327}"/>
                </a:ext>
              </a:extLst>
            </p:cNvPr>
            <p:cNvSpPr/>
            <p:nvPr/>
          </p:nvSpPr>
          <p:spPr>
            <a:xfrm>
              <a:off x="7921556" y="2635623"/>
              <a:ext cx="152401" cy="1568823"/>
            </a:xfrm>
            <a:prstGeom prst="down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grpSp>
      <p:grpSp>
        <p:nvGrpSpPr>
          <p:cNvPr id="31" name="Group 30">
            <a:extLst>
              <a:ext uri="{FF2B5EF4-FFF2-40B4-BE49-F238E27FC236}">
                <a16:creationId xmlns:a16="http://schemas.microsoft.com/office/drawing/2014/main" id="{539CBEAA-DD8A-3323-9118-CD139DF8D8D7}"/>
              </a:ext>
            </a:extLst>
          </p:cNvPr>
          <p:cNvGrpSpPr/>
          <p:nvPr/>
        </p:nvGrpSpPr>
        <p:grpSpPr>
          <a:xfrm>
            <a:off x="6731323" y="3567449"/>
            <a:ext cx="2634491" cy="1737027"/>
            <a:chOff x="5674275" y="3134226"/>
            <a:chExt cx="1975868" cy="1302770"/>
          </a:xfrm>
        </p:grpSpPr>
        <p:sp>
          <p:nvSpPr>
            <p:cNvPr id="23" name="Arrow: Curved Left 22">
              <a:extLst>
                <a:ext uri="{FF2B5EF4-FFF2-40B4-BE49-F238E27FC236}">
                  <a16:creationId xmlns:a16="http://schemas.microsoft.com/office/drawing/2014/main" id="{5DD38714-D3C2-22B5-77FE-8BBC0CADCE98}"/>
                </a:ext>
              </a:extLst>
            </p:cNvPr>
            <p:cNvSpPr/>
            <p:nvPr/>
          </p:nvSpPr>
          <p:spPr>
            <a:xfrm rot="16200000">
              <a:off x="5898779" y="2971770"/>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4" name="Arrow: Curved Left 23">
              <a:extLst>
                <a:ext uri="{FF2B5EF4-FFF2-40B4-BE49-F238E27FC236}">
                  <a16:creationId xmlns:a16="http://schemas.microsoft.com/office/drawing/2014/main" id="{73E3604A-B491-CF93-0018-77746C509983}"/>
                </a:ext>
              </a:extLst>
            </p:cNvPr>
            <p:cNvSpPr/>
            <p:nvPr/>
          </p:nvSpPr>
          <p:spPr>
            <a:xfrm rot="16200000">
              <a:off x="7225556" y="2933756"/>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5" name="Arrow: Curved Left 24">
              <a:extLst>
                <a:ext uri="{FF2B5EF4-FFF2-40B4-BE49-F238E27FC236}">
                  <a16:creationId xmlns:a16="http://schemas.microsoft.com/office/drawing/2014/main" id="{37375100-1E2E-BBFC-A717-B570321E8614}"/>
                </a:ext>
              </a:extLst>
            </p:cNvPr>
            <p:cNvSpPr/>
            <p:nvPr/>
          </p:nvSpPr>
          <p:spPr>
            <a:xfrm rot="16200000">
              <a:off x="5874745" y="4012409"/>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26" name="Arrow: Curved Left 25">
              <a:extLst>
                <a:ext uri="{FF2B5EF4-FFF2-40B4-BE49-F238E27FC236}">
                  <a16:creationId xmlns:a16="http://schemas.microsoft.com/office/drawing/2014/main" id="{76E57668-3DE6-6CF3-4371-3B4D69E0AF45}"/>
                </a:ext>
              </a:extLst>
            </p:cNvPr>
            <p:cNvSpPr/>
            <p:nvPr/>
          </p:nvSpPr>
          <p:spPr>
            <a:xfrm rot="16200000">
              <a:off x="7201522" y="3974395"/>
              <a:ext cx="224117" cy="625057"/>
            </a:xfrm>
            <a:prstGeom prst="curvedLef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grpSp>
      <p:pic>
        <p:nvPicPr>
          <p:cNvPr id="39" name="Picture 38">
            <a:extLst>
              <a:ext uri="{FF2B5EF4-FFF2-40B4-BE49-F238E27FC236}">
                <a16:creationId xmlns:a16="http://schemas.microsoft.com/office/drawing/2014/main" id="{C7BD3323-9418-E0C3-E704-8DDB7BC288A1}"/>
              </a:ext>
            </a:extLst>
          </p:cNvPr>
          <p:cNvPicPr>
            <a:picLocks noChangeAspect="1"/>
          </p:cNvPicPr>
          <p:nvPr/>
        </p:nvPicPr>
        <p:blipFill>
          <a:blip r:embed="rId3"/>
          <a:stretch>
            <a:fillRect/>
          </a:stretch>
        </p:blipFill>
        <p:spPr>
          <a:xfrm>
            <a:off x="2826187" y="1507376"/>
            <a:ext cx="1969639" cy="5350624"/>
          </a:xfrm>
          <a:prstGeom prst="rect">
            <a:avLst/>
          </a:prstGeom>
        </p:spPr>
      </p:pic>
      <p:pic>
        <p:nvPicPr>
          <p:cNvPr id="40" name="Picture 39">
            <a:extLst>
              <a:ext uri="{FF2B5EF4-FFF2-40B4-BE49-F238E27FC236}">
                <a16:creationId xmlns:a16="http://schemas.microsoft.com/office/drawing/2014/main" id="{98A72A9F-B43B-C507-99D9-F386B11CC0F0}"/>
              </a:ext>
            </a:extLst>
          </p:cNvPr>
          <p:cNvPicPr>
            <a:picLocks noChangeAspect="1"/>
          </p:cNvPicPr>
          <p:nvPr/>
        </p:nvPicPr>
        <p:blipFill>
          <a:blip r:embed="rId4"/>
          <a:stretch>
            <a:fillRect/>
          </a:stretch>
        </p:blipFill>
        <p:spPr>
          <a:xfrm>
            <a:off x="1167695" y="2282632"/>
            <a:ext cx="1124303" cy="4150001"/>
          </a:xfrm>
          <a:prstGeom prst="rect">
            <a:avLst/>
          </a:prstGeom>
        </p:spPr>
      </p:pic>
    </p:spTree>
    <p:extLst>
      <p:ext uri="{BB962C8B-B14F-4D97-AF65-F5344CB8AC3E}">
        <p14:creationId xmlns:p14="http://schemas.microsoft.com/office/powerpoint/2010/main" val="12540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60CF65-036E-19AE-BDB9-50BB72990B68}"/>
              </a:ext>
            </a:extLst>
          </p:cNvPr>
          <p:cNvSpPr txBox="1"/>
          <p:nvPr/>
        </p:nvSpPr>
        <p:spPr>
          <a:xfrm>
            <a:off x="633504" y="225863"/>
            <a:ext cx="1081557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Presenting actions structured according to phases of the national adaptation planning process</a:t>
            </a:r>
            <a:endParaRPr lang="en-US" sz="3333" b="1" dirty="0">
              <a:solidFill>
                <a:srgbClr val="F05A28"/>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071800C1-B09E-E9B8-F495-9A586E60DE9C}"/>
              </a:ext>
            </a:extLst>
          </p:cNvPr>
          <p:cNvSpPr txBox="1"/>
          <p:nvPr/>
        </p:nvSpPr>
        <p:spPr>
          <a:xfrm>
            <a:off x="2861947" y="1647205"/>
            <a:ext cx="1852708"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13" name="TextBox 12">
            <a:extLst>
              <a:ext uri="{FF2B5EF4-FFF2-40B4-BE49-F238E27FC236}">
                <a16:creationId xmlns:a16="http://schemas.microsoft.com/office/drawing/2014/main" id="{D96265A2-4F6F-34C8-23E1-1B23939BDDE9}"/>
              </a:ext>
            </a:extLst>
          </p:cNvPr>
          <p:cNvSpPr txBox="1"/>
          <p:nvPr/>
        </p:nvSpPr>
        <p:spPr>
          <a:xfrm>
            <a:off x="5769018" y="1627166"/>
            <a:ext cx="1685367"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270ADE7C-5225-61A6-0F50-446B36F8EEB9}"/>
              </a:ext>
            </a:extLst>
          </p:cNvPr>
          <p:cNvSpPr txBox="1"/>
          <p:nvPr/>
        </p:nvSpPr>
        <p:spPr>
          <a:xfrm>
            <a:off x="9035432" y="1627166"/>
            <a:ext cx="1685365"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pic>
        <p:nvPicPr>
          <p:cNvPr id="39" name="Picture 38">
            <a:extLst>
              <a:ext uri="{FF2B5EF4-FFF2-40B4-BE49-F238E27FC236}">
                <a16:creationId xmlns:a16="http://schemas.microsoft.com/office/drawing/2014/main" id="{C7BD3323-9418-E0C3-E704-8DDB7BC288A1}"/>
              </a:ext>
            </a:extLst>
          </p:cNvPr>
          <p:cNvPicPr>
            <a:picLocks noChangeAspect="1"/>
          </p:cNvPicPr>
          <p:nvPr/>
        </p:nvPicPr>
        <p:blipFill>
          <a:blip r:embed="rId3"/>
          <a:stretch>
            <a:fillRect/>
          </a:stretch>
        </p:blipFill>
        <p:spPr>
          <a:xfrm>
            <a:off x="276950" y="1444427"/>
            <a:ext cx="1969639" cy="5350624"/>
          </a:xfrm>
          <a:prstGeom prst="rect">
            <a:avLst/>
          </a:prstGeom>
        </p:spPr>
      </p:pic>
      <p:sp>
        <p:nvSpPr>
          <p:cNvPr id="3" name="TextBox 2">
            <a:extLst>
              <a:ext uri="{FF2B5EF4-FFF2-40B4-BE49-F238E27FC236}">
                <a16:creationId xmlns:a16="http://schemas.microsoft.com/office/drawing/2014/main" id="{9FBC578D-22BB-7381-C316-402F8D9C3A94}"/>
              </a:ext>
            </a:extLst>
          </p:cNvPr>
          <p:cNvSpPr txBox="1"/>
          <p:nvPr/>
        </p:nvSpPr>
        <p:spPr>
          <a:xfrm>
            <a:off x="2349730" y="2237550"/>
            <a:ext cx="3158836" cy="830997"/>
          </a:xfrm>
          <a:prstGeom prst="rect">
            <a:avLst/>
          </a:prstGeom>
          <a:noFill/>
        </p:spPr>
        <p:txBody>
          <a:bodyPr wrap="square">
            <a:spAutoFit/>
          </a:bodyPr>
          <a:lstStyle/>
          <a:p>
            <a:pPr defTabSz="609585"/>
            <a:r>
              <a:rPr lang="en-GB" sz="1200" dirty="0">
                <a:solidFill>
                  <a:srgbClr val="000000"/>
                </a:solidFill>
                <a:latin typeface="Calibri" panose="020F0502020204030204"/>
              </a:rPr>
              <a:t>AM1 -Define the purpose of your MEL system</a:t>
            </a:r>
          </a:p>
          <a:p>
            <a:pPr defTabSz="609585"/>
            <a:r>
              <a:rPr lang="en-GB" sz="1200" dirty="0">
                <a:solidFill>
                  <a:srgbClr val="000000"/>
                </a:solidFill>
                <a:latin typeface="Calibri" panose="020F0502020204030204"/>
              </a:rPr>
              <a:t>AM2. Link your CRAs and MEL system</a:t>
            </a:r>
          </a:p>
          <a:p>
            <a:pPr defTabSz="609585"/>
            <a:r>
              <a:rPr lang="en-GB" sz="1200" dirty="0">
                <a:solidFill>
                  <a:srgbClr val="000000"/>
                </a:solidFill>
                <a:latin typeface="Calibri" panose="020F0502020204030204"/>
              </a:rPr>
              <a:t>AM3. Understanding your enabling factors</a:t>
            </a:r>
          </a:p>
          <a:p>
            <a:pPr defTabSz="609585"/>
            <a:r>
              <a:rPr lang="en-GB" sz="1200" dirty="0">
                <a:solidFill>
                  <a:srgbClr val="000000"/>
                </a:solidFill>
                <a:latin typeface="Calibri" panose="020F0502020204030204"/>
              </a:rPr>
              <a:t>AM4. Link with your CRAs</a:t>
            </a:r>
          </a:p>
        </p:txBody>
      </p:sp>
      <p:sp>
        <p:nvSpPr>
          <p:cNvPr id="4" name="TextBox 3">
            <a:extLst>
              <a:ext uri="{FF2B5EF4-FFF2-40B4-BE49-F238E27FC236}">
                <a16:creationId xmlns:a16="http://schemas.microsoft.com/office/drawing/2014/main" id="{826DB365-F41F-4347-7F5D-4C7C2D85D44F}"/>
              </a:ext>
            </a:extLst>
          </p:cNvPr>
          <p:cNvSpPr txBox="1"/>
          <p:nvPr/>
        </p:nvSpPr>
        <p:spPr>
          <a:xfrm>
            <a:off x="2349730" y="3257502"/>
            <a:ext cx="3203172" cy="830997"/>
          </a:xfrm>
          <a:prstGeom prst="rect">
            <a:avLst/>
          </a:prstGeom>
          <a:noFill/>
        </p:spPr>
        <p:txBody>
          <a:bodyPr wrap="square">
            <a:spAutoFit/>
          </a:bodyPr>
          <a:lstStyle/>
          <a:p>
            <a:pPr defTabSz="609585"/>
            <a:r>
              <a:rPr lang="en-GB" sz="1200" dirty="0">
                <a:solidFill>
                  <a:srgbClr val="000000"/>
                </a:solidFill>
                <a:latin typeface="Calibri" panose="020F0502020204030204"/>
              </a:rPr>
              <a:t>AM5. Connect with the theory of change</a:t>
            </a:r>
          </a:p>
          <a:p>
            <a:pPr defTabSz="609585"/>
            <a:r>
              <a:rPr lang="en-GB" sz="1200" dirty="0">
                <a:solidFill>
                  <a:srgbClr val="000000"/>
                </a:solidFill>
                <a:latin typeface="Calibri" panose="020F0502020204030204"/>
              </a:rPr>
              <a:t>AM6. </a:t>
            </a:r>
            <a:r>
              <a:rPr lang="en-US" sz="1200" dirty="0">
                <a:solidFill>
                  <a:srgbClr val="000000"/>
                </a:solidFill>
                <a:latin typeface="Calibri" panose="020F0502020204030204"/>
              </a:rPr>
              <a:t>Identify methods and data collection approaches </a:t>
            </a:r>
          </a:p>
          <a:p>
            <a:pPr defTabSz="609585"/>
            <a:r>
              <a:rPr lang="en-US" sz="1200" dirty="0">
                <a:solidFill>
                  <a:srgbClr val="000000"/>
                </a:solidFill>
                <a:latin typeface="Calibri" panose="020F0502020204030204"/>
              </a:rPr>
              <a:t>AM7. Select adaptation indicators </a:t>
            </a:r>
            <a:endParaRPr lang="en-GB" sz="1200"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62298D49-447A-FB65-5B67-6C6279F773B8}"/>
              </a:ext>
            </a:extLst>
          </p:cNvPr>
          <p:cNvSpPr txBox="1"/>
          <p:nvPr/>
        </p:nvSpPr>
        <p:spPr>
          <a:xfrm>
            <a:off x="5508566" y="3380501"/>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AE1. Evaluation options: </a:t>
            </a:r>
            <a:r>
              <a:rPr lang="en-US" sz="1200" dirty="0">
                <a:solidFill>
                  <a:srgbClr val="000000"/>
                </a:solidFill>
                <a:latin typeface="Calibri" panose="020F0502020204030204"/>
              </a:rPr>
              <a:t>prioritization and feasibility assessments</a:t>
            </a:r>
            <a:endParaRPr lang="en-GB" sz="1200" dirty="0">
              <a:solidFill>
                <a:srgbClr val="000000"/>
              </a:solidFill>
              <a:latin typeface="Calibri" panose="020F0502020204030204"/>
            </a:endParaRPr>
          </a:p>
        </p:txBody>
      </p:sp>
      <p:sp>
        <p:nvSpPr>
          <p:cNvPr id="7" name="TextBox 6">
            <a:extLst>
              <a:ext uri="{FF2B5EF4-FFF2-40B4-BE49-F238E27FC236}">
                <a16:creationId xmlns:a16="http://schemas.microsoft.com/office/drawing/2014/main" id="{635390FE-9C72-B5AC-D326-6D5060972BC2}"/>
              </a:ext>
            </a:extLst>
          </p:cNvPr>
          <p:cNvSpPr txBox="1"/>
          <p:nvPr/>
        </p:nvSpPr>
        <p:spPr>
          <a:xfrm>
            <a:off x="2314747" y="4551826"/>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AM8. Collect, analyse and manage the data</a:t>
            </a:r>
          </a:p>
        </p:txBody>
      </p:sp>
      <p:sp>
        <p:nvSpPr>
          <p:cNvPr id="9" name="TextBox 8">
            <a:extLst>
              <a:ext uri="{FF2B5EF4-FFF2-40B4-BE49-F238E27FC236}">
                <a16:creationId xmlns:a16="http://schemas.microsoft.com/office/drawing/2014/main" id="{207A2DB3-4B56-9A31-070E-AF819C592BAB}"/>
              </a:ext>
            </a:extLst>
          </p:cNvPr>
          <p:cNvSpPr txBox="1"/>
          <p:nvPr/>
        </p:nvSpPr>
        <p:spPr>
          <a:xfrm>
            <a:off x="2339006" y="5496197"/>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AM9. Ongoing monitoring!</a:t>
            </a:r>
          </a:p>
        </p:txBody>
      </p:sp>
      <p:sp>
        <p:nvSpPr>
          <p:cNvPr id="10" name="TextBox 9">
            <a:extLst>
              <a:ext uri="{FF2B5EF4-FFF2-40B4-BE49-F238E27FC236}">
                <a16:creationId xmlns:a16="http://schemas.microsoft.com/office/drawing/2014/main" id="{21D671E2-D7CC-0282-814B-5850B86B028D}"/>
              </a:ext>
            </a:extLst>
          </p:cNvPr>
          <p:cNvSpPr txBox="1"/>
          <p:nvPr/>
        </p:nvSpPr>
        <p:spPr>
          <a:xfrm>
            <a:off x="5517110" y="5506514"/>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AE3.</a:t>
            </a:r>
            <a:r>
              <a:rPr lang="en-US" sz="1200" dirty="0">
                <a:solidFill>
                  <a:srgbClr val="000000"/>
                </a:solidFill>
                <a:latin typeface="Calibri" panose="020F0502020204030204"/>
              </a:rPr>
              <a:t> Conduct an impact or end of </a:t>
            </a:r>
            <a:r>
              <a:rPr lang="en-US" sz="1200" dirty="0" err="1">
                <a:solidFill>
                  <a:srgbClr val="000000"/>
                </a:solidFill>
                <a:latin typeface="Calibri" panose="020F0502020204030204"/>
              </a:rPr>
              <a:t>programme</a:t>
            </a:r>
            <a:r>
              <a:rPr lang="en-US" sz="1200" dirty="0">
                <a:solidFill>
                  <a:srgbClr val="000000"/>
                </a:solidFill>
                <a:latin typeface="Calibri" panose="020F0502020204030204"/>
              </a:rPr>
              <a:t> evaluation</a:t>
            </a:r>
            <a:endParaRPr lang="en-GB" sz="1200"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B46B77F8-B17B-22CC-6D87-08ABCB84A82E}"/>
              </a:ext>
            </a:extLst>
          </p:cNvPr>
          <p:cNvSpPr txBox="1"/>
          <p:nvPr/>
        </p:nvSpPr>
        <p:spPr>
          <a:xfrm>
            <a:off x="8765182" y="3408142"/>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AL1. Commit and plan for learning activities (trainings, workshops, peer exchanges, etc.)</a:t>
            </a:r>
          </a:p>
        </p:txBody>
      </p:sp>
      <p:sp>
        <p:nvSpPr>
          <p:cNvPr id="16" name="TextBox 15">
            <a:extLst>
              <a:ext uri="{FF2B5EF4-FFF2-40B4-BE49-F238E27FC236}">
                <a16:creationId xmlns:a16="http://schemas.microsoft.com/office/drawing/2014/main" id="{CC062AB9-847E-C058-AE84-56B9562634DD}"/>
              </a:ext>
            </a:extLst>
          </p:cNvPr>
          <p:cNvSpPr txBox="1"/>
          <p:nvPr/>
        </p:nvSpPr>
        <p:spPr>
          <a:xfrm>
            <a:off x="8748659" y="4476269"/>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AL2. Communicate continually and creatively </a:t>
            </a:r>
          </a:p>
        </p:txBody>
      </p:sp>
      <p:sp>
        <p:nvSpPr>
          <p:cNvPr id="19" name="TextBox 18">
            <a:extLst>
              <a:ext uri="{FF2B5EF4-FFF2-40B4-BE49-F238E27FC236}">
                <a16:creationId xmlns:a16="http://schemas.microsoft.com/office/drawing/2014/main" id="{FFC1DCCB-4874-60A1-1154-3FBE84C76422}"/>
              </a:ext>
            </a:extLst>
          </p:cNvPr>
          <p:cNvSpPr txBox="1"/>
          <p:nvPr/>
        </p:nvSpPr>
        <p:spPr>
          <a:xfrm>
            <a:off x="8841515" y="5496194"/>
            <a:ext cx="3158836" cy="646331"/>
          </a:xfrm>
          <a:prstGeom prst="rect">
            <a:avLst/>
          </a:prstGeom>
          <a:noFill/>
        </p:spPr>
        <p:txBody>
          <a:bodyPr wrap="square">
            <a:spAutoFit/>
          </a:bodyPr>
          <a:lstStyle/>
          <a:p>
            <a:pPr defTabSz="609585"/>
            <a:r>
              <a:rPr lang="en-GB" sz="1200" dirty="0">
                <a:solidFill>
                  <a:srgbClr val="000000"/>
                </a:solidFill>
                <a:latin typeface="Calibri" panose="020F0502020204030204"/>
              </a:rPr>
              <a:t>AL3. Progress and other reporting </a:t>
            </a:r>
          </a:p>
          <a:p>
            <a:pPr defTabSz="609585"/>
            <a:r>
              <a:rPr lang="en-GB" sz="1200" dirty="0">
                <a:solidFill>
                  <a:srgbClr val="000000"/>
                </a:solidFill>
                <a:latin typeface="Calibri" panose="020F0502020204030204"/>
              </a:rPr>
              <a:t>AL4.</a:t>
            </a:r>
            <a:r>
              <a:rPr lang="en-US" sz="1200" dirty="0">
                <a:solidFill>
                  <a:srgbClr val="000000"/>
                </a:solidFill>
                <a:latin typeface="Calibri" panose="020F0502020204030204"/>
              </a:rPr>
              <a:t> Assessing and reviewing your MEL system (MEL of MEL)</a:t>
            </a:r>
            <a:endParaRPr lang="en-GB" sz="1200" dirty="0">
              <a:solidFill>
                <a:srgbClr val="000000"/>
              </a:solidFill>
              <a:latin typeface="Calibri" panose="020F0502020204030204"/>
            </a:endParaRPr>
          </a:p>
        </p:txBody>
      </p:sp>
      <p:sp>
        <p:nvSpPr>
          <p:cNvPr id="27" name="TextBox 26">
            <a:extLst>
              <a:ext uri="{FF2B5EF4-FFF2-40B4-BE49-F238E27FC236}">
                <a16:creationId xmlns:a16="http://schemas.microsoft.com/office/drawing/2014/main" id="{53BB3A16-F1DD-0DE7-BB65-44A4FC621B4A}"/>
              </a:ext>
            </a:extLst>
          </p:cNvPr>
          <p:cNvSpPr txBox="1"/>
          <p:nvPr/>
        </p:nvSpPr>
        <p:spPr>
          <a:xfrm>
            <a:off x="5505703" y="4477157"/>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AE2. </a:t>
            </a:r>
            <a:r>
              <a:rPr lang="en-US" sz="1200" dirty="0">
                <a:solidFill>
                  <a:srgbClr val="000000"/>
                </a:solidFill>
                <a:latin typeface="Calibri" panose="020F0502020204030204"/>
              </a:rPr>
              <a:t>Implement mid-term and formative evaluations</a:t>
            </a:r>
            <a:endParaRPr lang="en-GB" sz="1200" dirty="0">
              <a:solidFill>
                <a:srgbClr val="000000"/>
              </a:solidFill>
              <a:latin typeface="Calibri" panose="020F0502020204030204"/>
            </a:endParaRPr>
          </a:p>
        </p:txBody>
      </p:sp>
      <p:cxnSp>
        <p:nvCxnSpPr>
          <p:cNvPr id="29" name="Straight Connector 28">
            <a:extLst>
              <a:ext uri="{FF2B5EF4-FFF2-40B4-BE49-F238E27FC236}">
                <a16:creationId xmlns:a16="http://schemas.microsoft.com/office/drawing/2014/main" id="{0150958C-B350-C6DB-549D-050C181D9E9A}"/>
              </a:ext>
            </a:extLst>
          </p:cNvPr>
          <p:cNvCxnSpPr/>
          <p:nvPr/>
        </p:nvCxnSpPr>
        <p:spPr>
          <a:xfrm>
            <a:off x="5457497" y="2139647"/>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4FB956-0A12-4451-09A3-BD1D6674A80B}"/>
              </a:ext>
            </a:extLst>
          </p:cNvPr>
          <p:cNvCxnSpPr/>
          <p:nvPr/>
        </p:nvCxnSpPr>
        <p:spPr>
          <a:xfrm>
            <a:off x="8724837" y="2119608"/>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131C31-324F-CA9D-3450-312085C0D21B}"/>
              </a:ext>
            </a:extLst>
          </p:cNvPr>
          <p:cNvCxnSpPr>
            <a:cxnSpLocks/>
          </p:cNvCxnSpPr>
          <p:nvPr/>
        </p:nvCxnSpPr>
        <p:spPr>
          <a:xfrm>
            <a:off x="2861947" y="312555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18984E-3E1F-9794-BCBD-C0C498D93B72}"/>
              </a:ext>
            </a:extLst>
          </p:cNvPr>
          <p:cNvCxnSpPr>
            <a:cxnSpLocks/>
          </p:cNvCxnSpPr>
          <p:nvPr/>
        </p:nvCxnSpPr>
        <p:spPr>
          <a:xfrm>
            <a:off x="2861947" y="418249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3310655-7320-242C-9DE6-A896513043D8}"/>
              </a:ext>
            </a:extLst>
          </p:cNvPr>
          <p:cNvCxnSpPr>
            <a:cxnSpLocks/>
          </p:cNvCxnSpPr>
          <p:nvPr/>
        </p:nvCxnSpPr>
        <p:spPr>
          <a:xfrm>
            <a:off x="2975067" y="5255741"/>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08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60CF65-036E-19AE-BDB9-50BB72990B68}"/>
              </a:ext>
            </a:extLst>
          </p:cNvPr>
          <p:cNvSpPr txBox="1"/>
          <p:nvPr/>
        </p:nvSpPr>
        <p:spPr>
          <a:xfrm>
            <a:off x="487316" y="663291"/>
            <a:ext cx="10961761" cy="605230"/>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Acknowledging critical realities of countries</a:t>
            </a:r>
            <a:endParaRPr lang="en-US" sz="3333" b="1" dirty="0">
              <a:solidFill>
                <a:srgbClr val="F05A28"/>
              </a:solidFill>
              <a:latin typeface="Avenir Next LT Pro" panose="020B0504020202020204" pitchFamily="34" charset="0"/>
            </a:endParaRPr>
          </a:p>
        </p:txBody>
      </p:sp>
      <p:sp>
        <p:nvSpPr>
          <p:cNvPr id="11" name="TextBox 10">
            <a:extLst>
              <a:ext uri="{FF2B5EF4-FFF2-40B4-BE49-F238E27FC236}">
                <a16:creationId xmlns:a16="http://schemas.microsoft.com/office/drawing/2014/main" id="{413AF86C-CD7C-1736-01BF-40169AEE848F}"/>
              </a:ext>
            </a:extLst>
          </p:cNvPr>
          <p:cNvSpPr txBox="1"/>
          <p:nvPr/>
        </p:nvSpPr>
        <p:spPr>
          <a:xfrm>
            <a:off x="487316" y="2029467"/>
            <a:ext cx="10828393" cy="3498971"/>
          </a:xfrm>
          <a:prstGeom prst="rect">
            <a:avLst/>
          </a:prstGeom>
          <a:noFill/>
        </p:spPr>
        <p:txBody>
          <a:bodyPr wrap="square" rtlCol="0">
            <a:spAutoFit/>
          </a:bodyPr>
          <a:lstStyle/>
          <a:p>
            <a:pPr marL="380990" indent="-380990" defTabSz="609585">
              <a:spcBef>
                <a:spcPts val="800"/>
              </a:spcBef>
              <a:spcAft>
                <a:spcPts val="800"/>
              </a:spcAft>
              <a:buFont typeface="Arial" panose="020B0604020202020204" pitchFamily="34" charset="0"/>
              <a:buChar char="•"/>
            </a:pPr>
            <a:r>
              <a:rPr lang="en-GB" sz="1867" b="1" dirty="0">
                <a:solidFill>
                  <a:srgbClr val="000000"/>
                </a:solidFill>
                <a:latin typeface="Georgia" panose="02040502050405020303" pitchFamily="18" charset="0"/>
              </a:rPr>
              <a:t>Countries start working on their MEL systems at different phases of the NAP process</a:t>
            </a:r>
            <a:r>
              <a:rPr lang="en-GB" sz="1867" dirty="0">
                <a:solidFill>
                  <a:srgbClr val="000000"/>
                </a:solidFill>
                <a:latin typeface="Georgia" panose="02040502050405020303" pitchFamily="18" charset="0"/>
              </a:rPr>
              <a:t>… there is rarely nothing in place! </a:t>
            </a:r>
          </a:p>
          <a:p>
            <a:pPr marL="990575" lvl="1" indent="-380990" defTabSz="609585">
              <a:spcBef>
                <a:spcPts val="800"/>
              </a:spcBef>
              <a:spcAft>
                <a:spcPts val="800"/>
              </a:spcAft>
              <a:buFont typeface="Arial" panose="020B0604020202020204" pitchFamily="34" charset="0"/>
              <a:buChar char="•"/>
            </a:pPr>
            <a:r>
              <a:rPr lang="en-GB" sz="1867" i="1" dirty="0">
                <a:solidFill>
                  <a:srgbClr val="000000"/>
                </a:solidFill>
                <a:latin typeface="Georgia" panose="02040502050405020303" pitchFamily="18" charset="0"/>
              </a:rPr>
              <a:t>We provide easy and navigable links between sections for the readers to read according to their starting point(s)</a:t>
            </a:r>
          </a:p>
          <a:p>
            <a:pPr marL="380990" indent="-380990" defTabSz="609585">
              <a:spcBef>
                <a:spcPts val="800"/>
              </a:spcBef>
              <a:spcAft>
                <a:spcPts val="800"/>
              </a:spcAft>
              <a:buFont typeface="Arial" panose="020B0604020202020204" pitchFamily="34" charset="0"/>
              <a:buChar char="•"/>
            </a:pPr>
            <a:r>
              <a:rPr lang="en-GB" sz="1867" b="1" dirty="0">
                <a:solidFill>
                  <a:srgbClr val="000000"/>
                </a:solidFill>
                <a:latin typeface="Georgia" panose="02040502050405020303" pitchFamily="18" charset="0"/>
              </a:rPr>
              <a:t>Countries have different levels of capacities and resources</a:t>
            </a:r>
          </a:p>
          <a:p>
            <a:pPr marL="990575" lvl="1" indent="-380990" defTabSz="609585">
              <a:spcBef>
                <a:spcPts val="800"/>
              </a:spcBef>
              <a:spcAft>
                <a:spcPts val="800"/>
              </a:spcAft>
              <a:buFont typeface="Arial" panose="020B0604020202020204" pitchFamily="34" charset="0"/>
              <a:buChar char="•"/>
            </a:pPr>
            <a:r>
              <a:rPr lang="en-GB" sz="1867" i="1" dirty="0">
                <a:solidFill>
                  <a:srgbClr val="000000"/>
                </a:solidFill>
                <a:latin typeface="Georgia" panose="02040502050405020303" pitchFamily="18" charset="0"/>
              </a:rPr>
              <a:t>We provide a comprehensive pictures of what MEL systems can comprise of… countries must contextualise to their priorities and capacities – not all compulsory!</a:t>
            </a:r>
          </a:p>
          <a:p>
            <a:pPr marL="990575" lvl="1" indent="-380990" defTabSz="609585">
              <a:spcBef>
                <a:spcPts val="800"/>
              </a:spcBef>
              <a:spcAft>
                <a:spcPts val="800"/>
              </a:spcAft>
              <a:buFont typeface="Arial" panose="020B0604020202020204" pitchFamily="34" charset="0"/>
              <a:buChar char="•"/>
            </a:pPr>
            <a:r>
              <a:rPr lang="en-GB" sz="1867" i="1" dirty="0">
                <a:solidFill>
                  <a:srgbClr val="000000"/>
                </a:solidFill>
                <a:latin typeface="Georgia" panose="02040502050405020303" pitchFamily="18" charset="0"/>
              </a:rPr>
              <a:t>We provide many examples and case studies to make the theory closer to realities, and encourage peer learning</a:t>
            </a:r>
            <a:endParaRPr lang="en-GB" sz="2133"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36470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60CF65-036E-19AE-BDB9-50BB72990B68}"/>
              </a:ext>
            </a:extLst>
          </p:cNvPr>
          <p:cNvSpPr txBox="1"/>
          <p:nvPr/>
        </p:nvSpPr>
        <p:spPr>
          <a:xfrm>
            <a:off x="633504" y="225863"/>
            <a:ext cx="1081557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Presenting actions structured according to phases of the national adaptation planning process</a:t>
            </a:r>
            <a:endParaRPr lang="en-US" sz="3333" b="1" dirty="0">
              <a:solidFill>
                <a:srgbClr val="F05A28"/>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071800C1-B09E-E9B8-F495-9A586E60DE9C}"/>
              </a:ext>
            </a:extLst>
          </p:cNvPr>
          <p:cNvSpPr txBox="1"/>
          <p:nvPr/>
        </p:nvSpPr>
        <p:spPr>
          <a:xfrm>
            <a:off x="2861947" y="1647205"/>
            <a:ext cx="1852708"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13" name="TextBox 12">
            <a:extLst>
              <a:ext uri="{FF2B5EF4-FFF2-40B4-BE49-F238E27FC236}">
                <a16:creationId xmlns:a16="http://schemas.microsoft.com/office/drawing/2014/main" id="{D96265A2-4F6F-34C8-23E1-1B23939BDDE9}"/>
              </a:ext>
            </a:extLst>
          </p:cNvPr>
          <p:cNvSpPr txBox="1"/>
          <p:nvPr/>
        </p:nvSpPr>
        <p:spPr>
          <a:xfrm>
            <a:off x="5769018" y="1627166"/>
            <a:ext cx="1685367"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270ADE7C-5225-61A6-0F50-446B36F8EEB9}"/>
              </a:ext>
            </a:extLst>
          </p:cNvPr>
          <p:cNvSpPr txBox="1"/>
          <p:nvPr/>
        </p:nvSpPr>
        <p:spPr>
          <a:xfrm>
            <a:off x="9035432" y="1627166"/>
            <a:ext cx="1685365"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pic>
        <p:nvPicPr>
          <p:cNvPr id="39" name="Picture 38">
            <a:extLst>
              <a:ext uri="{FF2B5EF4-FFF2-40B4-BE49-F238E27FC236}">
                <a16:creationId xmlns:a16="http://schemas.microsoft.com/office/drawing/2014/main" id="{C7BD3323-9418-E0C3-E704-8DDB7BC288A1}"/>
              </a:ext>
            </a:extLst>
          </p:cNvPr>
          <p:cNvPicPr>
            <a:picLocks noChangeAspect="1"/>
          </p:cNvPicPr>
          <p:nvPr/>
        </p:nvPicPr>
        <p:blipFill>
          <a:blip r:embed="rId3"/>
          <a:stretch>
            <a:fillRect/>
          </a:stretch>
        </p:blipFill>
        <p:spPr>
          <a:xfrm>
            <a:off x="276950" y="1444427"/>
            <a:ext cx="1969639" cy="5350624"/>
          </a:xfrm>
          <a:prstGeom prst="rect">
            <a:avLst/>
          </a:prstGeom>
        </p:spPr>
      </p:pic>
      <p:sp>
        <p:nvSpPr>
          <p:cNvPr id="3" name="TextBox 2">
            <a:extLst>
              <a:ext uri="{FF2B5EF4-FFF2-40B4-BE49-F238E27FC236}">
                <a16:creationId xmlns:a16="http://schemas.microsoft.com/office/drawing/2014/main" id="{9FBC578D-22BB-7381-C316-402F8D9C3A94}"/>
              </a:ext>
            </a:extLst>
          </p:cNvPr>
          <p:cNvSpPr txBox="1"/>
          <p:nvPr/>
        </p:nvSpPr>
        <p:spPr>
          <a:xfrm>
            <a:off x="2349730" y="2237550"/>
            <a:ext cx="3158836" cy="830997"/>
          </a:xfrm>
          <a:prstGeom prst="rect">
            <a:avLst/>
          </a:prstGeom>
          <a:noFill/>
        </p:spPr>
        <p:txBody>
          <a:bodyPr wrap="square">
            <a:spAutoFit/>
          </a:bodyPr>
          <a:lstStyle/>
          <a:p>
            <a:pPr defTabSz="609585"/>
            <a:r>
              <a:rPr lang="en-GB" sz="1200" dirty="0">
                <a:solidFill>
                  <a:srgbClr val="000000"/>
                </a:solidFill>
                <a:latin typeface="Calibri" panose="020F0502020204030204"/>
              </a:rPr>
              <a:t>AM1 -Define the purpose of your MEL system</a:t>
            </a:r>
          </a:p>
          <a:p>
            <a:pPr defTabSz="609585"/>
            <a:r>
              <a:rPr lang="en-GB" sz="1200" dirty="0">
                <a:solidFill>
                  <a:srgbClr val="000000"/>
                </a:solidFill>
                <a:latin typeface="Calibri" panose="020F0502020204030204"/>
              </a:rPr>
              <a:t>AM2. Link your CRAs and MEL system</a:t>
            </a:r>
          </a:p>
          <a:p>
            <a:pPr defTabSz="609585"/>
            <a:r>
              <a:rPr lang="en-GB" sz="1200" dirty="0">
                <a:solidFill>
                  <a:srgbClr val="000000"/>
                </a:solidFill>
                <a:latin typeface="Calibri" panose="020F0502020204030204"/>
              </a:rPr>
              <a:t>AM3. Understanding your enabling factors</a:t>
            </a:r>
          </a:p>
          <a:p>
            <a:pPr defTabSz="609585"/>
            <a:r>
              <a:rPr lang="en-GB" sz="1200" dirty="0">
                <a:solidFill>
                  <a:srgbClr val="000000"/>
                </a:solidFill>
                <a:latin typeface="Calibri" panose="020F0502020204030204"/>
              </a:rPr>
              <a:t>AM4. Link with your CRAs</a:t>
            </a:r>
          </a:p>
        </p:txBody>
      </p:sp>
      <p:sp>
        <p:nvSpPr>
          <p:cNvPr id="4" name="TextBox 3">
            <a:extLst>
              <a:ext uri="{FF2B5EF4-FFF2-40B4-BE49-F238E27FC236}">
                <a16:creationId xmlns:a16="http://schemas.microsoft.com/office/drawing/2014/main" id="{826DB365-F41F-4347-7F5D-4C7C2D85D44F}"/>
              </a:ext>
            </a:extLst>
          </p:cNvPr>
          <p:cNvSpPr txBox="1"/>
          <p:nvPr/>
        </p:nvSpPr>
        <p:spPr>
          <a:xfrm>
            <a:off x="2349730" y="3257502"/>
            <a:ext cx="3203172" cy="830997"/>
          </a:xfrm>
          <a:prstGeom prst="rect">
            <a:avLst/>
          </a:prstGeom>
          <a:noFill/>
        </p:spPr>
        <p:txBody>
          <a:bodyPr wrap="square">
            <a:spAutoFit/>
          </a:bodyPr>
          <a:lstStyle/>
          <a:p>
            <a:pPr defTabSz="609585"/>
            <a:r>
              <a:rPr lang="en-GB" sz="1200" dirty="0">
                <a:solidFill>
                  <a:srgbClr val="000000"/>
                </a:solidFill>
                <a:latin typeface="Calibri" panose="020F0502020204030204"/>
              </a:rPr>
              <a:t>AM5. Connect with the theory of change</a:t>
            </a:r>
          </a:p>
          <a:p>
            <a:pPr defTabSz="609585"/>
            <a:r>
              <a:rPr lang="en-GB" sz="1200" dirty="0">
                <a:solidFill>
                  <a:srgbClr val="000000"/>
                </a:solidFill>
                <a:latin typeface="Calibri" panose="020F0502020204030204"/>
              </a:rPr>
              <a:t>AM6. </a:t>
            </a:r>
            <a:r>
              <a:rPr lang="en-US" sz="1200" dirty="0">
                <a:solidFill>
                  <a:srgbClr val="000000"/>
                </a:solidFill>
                <a:latin typeface="Calibri" panose="020F0502020204030204"/>
              </a:rPr>
              <a:t>Identify methods and data collection approaches </a:t>
            </a:r>
          </a:p>
          <a:p>
            <a:pPr defTabSz="609585"/>
            <a:r>
              <a:rPr lang="en-US" sz="1200" dirty="0">
                <a:solidFill>
                  <a:srgbClr val="000000"/>
                </a:solidFill>
                <a:latin typeface="Calibri" panose="020F0502020204030204"/>
              </a:rPr>
              <a:t>AM7. Select adaptation indicators </a:t>
            </a:r>
            <a:endParaRPr lang="en-GB" sz="1200"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62298D49-447A-FB65-5B67-6C6279F773B8}"/>
              </a:ext>
            </a:extLst>
          </p:cNvPr>
          <p:cNvSpPr txBox="1"/>
          <p:nvPr/>
        </p:nvSpPr>
        <p:spPr>
          <a:xfrm>
            <a:off x="5508566" y="3380501"/>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AE1. Evaluation options: </a:t>
            </a:r>
            <a:r>
              <a:rPr lang="en-US" sz="1200" dirty="0">
                <a:solidFill>
                  <a:srgbClr val="000000"/>
                </a:solidFill>
                <a:latin typeface="Calibri" panose="020F0502020204030204"/>
              </a:rPr>
              <a:t>prioritization and feasibility assessments</a:t>
            </a:r>
            <a:endParaRPr lang="en-GB" sz="1200" dirty="0">
              <a:solidFill>
                <a:srgbClr val="000000"/>
              </a:solidFill>
              <a:latin typeface="Calibri" panose="020F0502020204030204"/>
            </a:endParaRPr>
          </a:p>
        </p:txBody>
      </p:sp>
      <p:sp>
        <p:nvSpPr>
          <p:cNvPr id="7" name="TextBox 6">
            <a:extLst>
              <a:ext uri="{FF2B5EF4-FFF2-40B4-BE49-F238E27FC236}">
                <a16:creationId xmlns:a16="http://schemas.microsoft.com/office/drawing/2014/main" id="{635390FE-9C72-B5AC-D326-6D5060972BC2}"/>
              </a:ext>
            </a:extLst>
          </p:cNvPr>
          <p:cNvSpPr txBox="1"/>
          <p:nvPr/>
        </p:nvSpPr>
        <p:spPr>
          <a:xfrm>
            <a:off x="2314747" y="4551826"/>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AM8. Collect, analyse and manage the data</a:t>
            </a:r>
          </a:p>
        </p:txBody>
      </p:sp>
      <p:sp>
        <p:nvSpPr>
          <p:cNvPr id="9" name="TextBox 8">
            <a:extLst>
              <a:ext uri="{FF2B5EF4-FFF2-40B4-BE49-F238E27FC236}">
                <a16:creationId xmlns:a16="http://schemas.microsoft.com/office/drawing/2014/main" id="{207A2DB3-4B56-9A31-070E-AF819C592BAB}"/>
              </a:ext>
            </a:extLst>
          </p:cNvPr>
          <p:cNvSpPr txBox="1"/>
          <p:nvPr/>
        </p:nvSpPr>
        <p:spPr>
          <a:xfrm>
            <a:off x="2339006" y="5496197"/>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AM9. Ongoing monitoring!</a:t>
            </a:r>
          </a:p>
        </p:txBody>
      </p:sp>
      <p:sp>
        <p:nvSpPr>
          <p:cNvPr id="10" name="TextBox 9">
            <a:extLst>
              <a:ext uri="{FF2B5EF4-FFF2-40B4-BE49-F238E27FC236}">
                <a16:creationId xmlns:a16="http://schemas.microsoft.com/office/drawing/2014/main" id="{21D671E2-D7CC-0282-814B-5850B86B028D}"/>
              </a:ext>
            </a:extLst>
          </p:cNvPr>
          <p:cNvSpPr txBox="1"/>
          <p:nvPr/>
        </p:nvSpPr>
        <p:spPr>
          <a:xfrm>
            <a:off x="5517110" y="5506514"/>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AE3.</a:t>
            </a:r>
            <a:r>
              <a:rPr lang="en-US" sz="1200" dirty="0">
                <a:solidFill>
                  <a:srgbClr val="000000"/>
                </a:solidFill>
                <a:latin typeface="Calibri" panose="020F0502020204030204"/>
              </a:rPr>
              <a:t> Conduct an impact or end of </a:t>
            </a:r>
            <a:r>
              <a:rPr lang="en-US" sz="1200" dirty="0" err="1">
                <a:solidFill>
                  <a:srgbClr val="000000"/>
                </a:solidFill>
                <a:latin typeface="Calibri" panose="020F0502020204030204"/>
              </a:rPr>
              <a:t>programme</a:t>
            </a:r>
            <a:r>
              <a:rPr lang="en-US" sz="1200" dirty="0">
                <a:solidFill>
                  <a:srgbClr val="000000"/>
                </a:solidFill>
                <a:latin typeface="Calibri" panose="020F0502020204030204"/>
              </a:rPr>
              <a:t> evaluation</a:t>
            </a:r>
            <a:endParaRPr lang="en-GB" sz="1200"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B46B77F8-B17B-22CC-6D87-08ABCB84A82E}"/>
              </a:ext>
            </a:extLst>
          </p:cNvPr>
          <p:cNvSpPr txBox="1"/>
          <p:nvPr/>
        </p:nvSpPr>
        <p:spPr>
          <a:xfrm>
            <a:off x="8765182" y="3408142"/>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AL1. Commit and plan for learning activities (trainings, workshops, peer exchanges, etc.)</a:t>
            </a:r>
          </a:p>
        </p:txBody>
      </p:sp>
      <p:sp>
        <p:nvSpPr>
          <p:cNvPr id="16" name="TextBox 15">
            <a:extLst>
              <a:ext uri="{FF2B5EF4-FFF2-40B4-BE49-F238E27FC236}">
                <a16:creationId xmlns:a16="http://schemas.microsoft.com/office/drawing/2014/main" id="{CC062AB9-847E-C058-AE84-56B9562634DD}"/>
              </a:ext>
            </a:extLst>
          </p:cNvPr>
          <p:cNvSpPr txBox="1"/>
          <p:nvPr/>
        </p:nvSpPr>
        <p:spPr>
          <a:xfrm>
            <a:off x="8748659" y="4476269"/>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AL2. Communicate continually and creatively </a:t>
            </a:r>
          </a:p>
        </p:txBody>
      </p:sp>
      <p:sp>
        <p:nvSpPr>
          <p:cNvPr id="19" name="TextBox 18">
            <a:extLst>
              <a:ext uri="{FF2B5EF4-FFF2-40B4-BE49-F238E27FC236}">
                <a16:creationId xmlns:a16="http://schemas.microsoft.com/office/drawing/2014/main" id="{FFC1DCCB-4874-60A1-1154-3FBE84C76422}"/>
              </a:ext>
            </a:extLst>
          </p:cNvPr>
          <p:cNvSpPr txBox="1"/>
          <p:nvPr/>
        </p:nvSpPr>
        <p:spPr>
          <a:xfrm>
            <a:off x="8841515" y="5496194"/>
            <a:ext cx="3158836" cy="646331"/>
          </a:xfrm>
          <a:prstGeom prst="rect">
            <a:avLst/>
          </a:prstGeom>
          <a:noFill/>
        </p:spPr>
        <p:txBody>
          <a:bodyPr wrap="square">
            <a:spAutoFit/>
          </a:bodyPr>
          <a:lstStyle/>
          <a:p>
            <a:pPr defTabSz="609585"/>
            <a:r>
              <a:rPr lang="en-GB" sz="1200" dirty="0">
                <a:solidFill>
                  <a:srgbClr val="000000"/>
                </a:solidFill>
                <a:latin typeface="Calibri" panose="020F0502020204030204"/>
              </a:rPr>
              <a:t>AL3. Progress and other reporting </a:t>
            </a:r>
          </a:p>
          <a:p>
            <a:pPr defTabSz="609585"/>
            <a:r>
              <a:rPr lang="en-GB" sz="1200" dirty="0">
                <a:solidFill>
                  <a:srgbClr val="000000"/>
                </a:solidFill>
                <a:latin typeface="Calibri" panose="020F0502020204030204"/>
              </a:rPr>
              <a:t>AL4.</a:t>
            </a:r>
            <a:r>
              <a:rPr lang="en-US" sz="1200" dirty="0">
                <a:solidFill>
                  <a:srgbClr val="000000"/>
                </a:solidFill>
                <a:latin typeface="Calibri" panose="020F0502020204030204"/>
              </a:rPr>
              <a:t> Assessing and reviewing your MEL system (MEL of MEL)</a:t>
            </a:r>
            <a:endParaRPr lang="en-GB" sz="1200" dirty="0">
              <a:solidFill>
                <a:srgbClr val="000000"/>
              </a:solidFill>
              <a:latin typeface="Calibri" panose="020F0502020204030204"/>
            </a:endParaRPr>
          </a:p>
        </p:txBody>
      </p:sp>
      <p:sp>
        <p:nvSpPr>
          <p:cNvPr id="27" name="TextBox 26">
            <a:extLst>
              <a:ext uri="{FF2B5EF4-FFF2-40B4-BE49-F238E27FC236}">
                <a16:creationId xmlns:a16="http://schemas.microsoft.com/office/drawing/2014/main" id="{53BB3A16-F1DD-0DE7-BB65-44A4FC621B4A}"/>
              </a:ext>
            </a:extLst>
          </p:cNvPr>
          <p:cNvSpPr txBox="1"/>
          <p:nvPr/>
        </p:nvSpPr>
        <p:spPr>
          <a:xfrm>
            <a:off x="5505703" y="4477157"/>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AE2. </a:t>
            </a:r>
            <a:r>
              <a:rPr lang="en-US" sz="1200" dirty="0">
                <a:solidFill>
                  <a:srgbClr val="000000"/>
                </a:solidFill>
                <a:latin typeface="Calibri" panose="020F0502020204030204"/>
              </a:rPr>
              <a:t>Implement mid-term and formative evaluations</a:t>
            </a:r>
            <a:endParaRPr lang="en-GB" sz="1200" dirty="0">
              <a:solidFill>
                <a:srgbClr val="000000"/>
              </a:solidFill>
              <a:latin typeface="Calibri" panose="020F0502020204030204"/>
            </a:endParaRPr>
          </a:p>
        </p:txBody>
      </p:sp>
      <p:cxnSp>
        <p:nvCxnSpPr>
          <p:cNvPr id="29" name="Straight Connector 28">
            <a:extLst>
              <a:ext uri="{FF2B5EF4-FFF2-40B4-BE49-F238E27FC236}">
                <a16:creationId xmlns:a16="http://schemas.microsoft.com/office/drawing/2014/main" id="{0150958C-B350-C6DB-549D-050C181D9E9A}"/>
              </a:ext>
            </a:extLst>
          </p:cNvPr>
          <p:cNvCxnSpPr/>
          <p:nvPr/>
        </p:nvCxnSpPr>
        <p:spPr>
          <a:xfrm>
            <a:off x="5457497" y="2139647"/>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4FB956-0A12-4451-09A3-BD1D6674A80B}"/>
              </a:ext>
            </a:extLst>
          </p:cNvPr>
          <p:cNvCxnSpPr/>
          <p:nvPr/>
        </p:nvCxnSpPr>
        <p:spPr>
          <a:xfrm>
            <a:off x="8724837" y="2119608"/>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131C31-324F-CA9D-3450-312085C0D21B}"/>
              </a:ext>
            </a:extLst>
          </p:cNvPr>
          <p:cNvCxnSpPr>
            <a:cxnSpLocks/>
          </p:cNvCxnSpPr>
          <p:nvPr/>
        </p:nvCxnSpPr>
        <p:spPr>
          <a:xfrm>
            <a:off x="2861947" y="312555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18984E-3E1F-9794-BCBD-C0C498D93B72}"/>
              </a:ext>
            </a:extLst>
          </p:cNvPr>
          <p:cNvCxnSpPr>
            <a:cxnSpLocks/>
          </p:cNvCxnSpPr>
          <p:nvPr/>
        </p:nvCxnSpPr>
        <p:spPr>
          <a:xfrm>
            <a:off x="2861947" y="418249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3310655-7320-242C-9DE6-A896513043D8}"/>
              </a:ext>
            </a:extLst>
          </p:cNvPr>
          <p:cNvCxnSpPr>
            <a:cxnSpLocks/>
          </p:cNvCxnSpPr>
          <p:nvPr/>
        </p:nvCxnSpPr>
        <p:spPr>
          <a:xfrm>
            <a:off x="2975067" y="5255741"/>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6DCE0F6-5E7D-B446-6C0B-54EEDFDF2223}"/>
              </a:ext>
            </a:extLst>
          </p:cNvPr>
          <p:cNvSpPr/>
          <p:nvPr/>
        </p:nvSpPr>
        <p:spPr>
          <a:xfrm>
            <a:off x="2282628" y="4178531"/>
            <a:ext cx="9717723" cy="245360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2400" dirty="0">
                <a:solidFill>
                  <a:srgbClr val="FFFFFF"/>
                </a:solidFill>
                <a:latin typeface="Calibri" panose="020F0502020204030204"/>
              </a:rPr>
              <a:t>Read by NAP phase (comprehensive view)</a:t>
            </a:r>
            <a:endParaRPr lang="en-CA" sz="2400" dirty="0">
              <a:solidFill>
                <a:srgbClr val="FFFFFF"/>
              </a:solidFill>
              <a:latin typeface="Calibri" panose="020F0502020204030204"/>
            </a:endParaRPr>
          </a:p>
        </p:txBody>
      </p:sp>
    </p:spTree>
    <p:extLst>
      <p:ext uri="{BB962C8B-B14F-4D97-AF65-F5344CB8AC3E}">
        <p14:creationId xmlns:p14="http://schemas.microsoft.com/office/powerpoint/2010/main" val="147965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60CF65-036E-19AE-BDB9-50BB72990B68}"/>
              </a:ext>
            </a:extLst>
          </p:cNvPr>
          <p:cNvSpPr txBox="1"/>
          <p:nvPr/>
        </p:nvSpPr>
        <p:spPr>
          <a:xfrm>
            <a:off x="633504" y="225863"/>
            <a:ext cx="10815573" cy="1118127"/>
          </a:xfrm>
          <a:prstGeom prst="rect">
            <a:avLst/>
          </a:prstGeom>
          <a:noFill/>
        </p:spPr>
        <p:txBody>
          <a:bodyPr wrap="square" rtlCol="0">
            <a:spAutoFit/>
          </a:bodyPr>
          <a:lstStyle/>
          <a:p>
            <a:pPr defTabSz="609585"/>
            <a:r>
              <a:rPr lang="en-GB" sz="3333" b="1" dirty="0">
                <a:solidFill>
                  <a:srgbClr val="F05A28"/>
                </a:solidFill>
                <a:latin typeface="Avenir Next LT Pro" panose="020B0504020202020204" pitchFamily="34" charset="0"/>
              </a:rPr>
              <a:t>Presenting actions structured according to phases of the national adaptation planning process</a:t>
            </a:r>
            <a:endParaRPr lang="en-US" sz="3333" b="1" dirty="0">
              <a:solidFill>
                <a:srgbClr val="F05A28"/>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071800C1-B09E-E9B8-F495-9A586E60DE9C}"/>
              </a:ext>
            </a:extLst>
          </p:cNvPr>
          <p:cNvSpPr txBox="1"/>
          <p:nvPr/>
        </p:nvSpPr>
        <p:spPr>
          <a:xfrm>
            <a:off x="2861947" y="1647205"/>
            <a:ext cx="1852708"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Monitoring </a:t>
            </a:r>
            <a:endParaRPr lang="en-CA" sz="2400" dirty="0">
              <a:solidFill>
                <a:srgbClr val="000000"/>
              </a:solidFill>
              <a:latin typeface="Calibri" panose="020F0502020204030204"/>
            </a:endParaRPr>
          </a:p>
        </p:txBody>
      </p:sp>
      <p:sp>
        <p:nvSpPr>
          <p:cNvPr id="13" name="TextBox 12">
            <a:extLst>
              <a:ext uri="{FF2B5EF4-FFF2-40B4-BE49-F238E27FC236}">
                <a16:creationId xmlns:a16="http://schemas.microsoft.com/office/drawing/2014/main" id="{D96265A2-4F6F-34C8-23E1-1B23939BDDE9}"/>
              </a:ext>
            </a:extLst>
          </p:cNvPr>
          <p:cNvSpPr txBox="1"/>
          <p:nvPr/>
        </p:nvSpPr>
        <p:spPr>
          <a:xfrm>
            <a:off x="5769018" y="1627166"/>
            <a:ext cx="1685367"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Evaluation </a:t>
            </a:r>
            <a:endParaRPr lang="en-CA" sz="2400" dirty="0">
              <a:solidFill>
                <a:srgbClr val="000000"/>
              </a:solidFill>
              <a:latin typeface="Calibri" panose="020F0502020204030204"/>
            </a:endParaRPr>
          </a:p>
        </p:txBody>
      </p:sp>
      <p:sp>
        <p:nvSpPr>
          <p:cNvPr id="14" name="TextBox 13">
            <a:extLst>
              <a:ext uri="{FF2B5EF4-FFF2-40B4-BE49-F238E27FC236}">
                <a16:creationId xmlns:a16="http://schemas.microsoft.com/office/drawing/2014/main" id="{270ADE7C-5225-61A6-0F50-446B36F8EEB9}"/>
              </a:ext>
            </a:extLst>
          </p:cNvPr>
          <p:cNvSpPr txBox="1"/>
          <p:nvPr/>
        </p:nvSpPr>
        <p:spPr>
          <a:xfrm>
            <a:off x="9035432" y="1627166"/>
            <a:ext cx="1685365" cy="461665"/>
          </a:xfrm>
          <a:prstGeom prst="rect">
            <a:avLst/>
          </a:prstGeom>
          <a:noFill/>
        </p:spPr>
        <p:txBody>
          <a:bodyPr wrap="square" rtlCol="0">
            <a:spAutoFit/>
          </a:bodyPr>
          <a:lstStyle/>
          <a:p>
            <a:pPr defTabSz="609585"/>
            <a:r>
              <a:rPr lang="en-GB" sz="2400" dirty="0">
                <a:solidFill>
                  <a:srgbClr val="000000"/>
                </a:solidFill>
                <a:latin typeface="Calibri" panose="020F0502020204030204"/>
              </a:rPr>
              <a:t>Learning </a:t>
            </a:r>
            <a:endParaRPr lang="en-CA" sz="2400" dirty="0">
              <a:solidFill>
                <a:srgbClr val="000000"/>
              </a:solidFill>
              <a:latin typeface="Calibri" panose="020F0502020204030204"/>
            </a:endParaRPr>
          </a:p>
        </p:txBody>
      </p:sp>
      <p:pic>
        <p:nvPicPr>
          <p:cNvPr id="39" name="Picture 38">
            <a:extLst>
              <a:ext uri="{FF2B5EF4-FFF2-40B4-BE49-F238E27FC236}">
                <a16:creationId xmlns:a16="http://schemas.microsoft.com/office/drawing/2014/main" id="{C7BD3323-9418-E0C3-E704-8DDB7BC288A1}"/>
              </a:ext>
            </a:extLst>
          </p:cNvPr>
          <p:cNvPicPr>
            <a:picLocks noChangeAspect="1"/>
          </p:cNvPicPr>
          <p:nvPr/>
        </p:nvPicPr>
        <p:blipFill>
          <a:blip r:embed="rId3"/>
          <a:stretch>
            <a:fillRect/>
          </a:stretch>
        </p:blipFill>
        <p:spPr>
          <a:xfrm>
            <a:off x="276950" y="1444427"/>
            <a:ext cx="1969639" cy="5350624"/>
          </a:xfrm>
          <a:prstGeom prst="rect">
            <a:avLst/>
          </a:prstGeom>
        </p:spPr>
      </p:pic>
      <p:sp>
        <p:nvSpPr>
          <p:cNvPr id="3" name="TextBox 2">
            <a:extLst>
              <a:ext uri="{FF2B5EF4-FFF2-40B4-BE49-F238E27FC236}">
                <a16:creationId xmlns:a16="http://schemas.microsoft.com/office/drawing/2014/main" id="{9FBC578D-22BB-7381-C316-402F8D9C3A94}"/>
              </a:ext>
            </a:extLst>
          </p:cNvPr>
          <p:cNvSpPr txBox="1"/>
          <p:nvPr/>
        </p:nvSpPr>
        <p:spPr>
          <a:xfrm>
            <a:off x="2349730" y="2237550"/>
            <a:ext cx="3158836" cy="830997"/>
          </a:xfrm>
          <a:prstGeom prst="rect">
            <a:avLst/>
          </a:prstGeom>
          <a:noFill/>
        </p:spPr>
        <p:txBody>
          <a:bodyPr wrap="square">
            <a:spAutoFit/>
          </a:bodyPr>
          <a:lstStyle/>
          <a:p>
            <a:pPr defTabSz="609585"/>
            <a:r>
              <a:rPr lang="en-GB" sz="1200" dirty="0">
                <a:solidFill>
                  <a:srgbClr val="000000"/>
                </a:solidFill>
                <a:latin typeface="Calibri" panose="020F0502020204030204"/>
              </a:rPr>
              <a:t>AM1 -Define the purpose of your MEL system</a:t>
            </a:r>
          </a:p>
          <a:p>
            <a:pPr defTabSz="609585"/>
            <a:r>
              <a:rPr lang="en-GB" sz="1200" dirty="0">
                <a:solidFill>
                  <a:srgbClr val="000000"/>
                </a:solidFill>
                <a:latin typeface="Calibri" panose="020F0502020204030204"/>
              </a:rPr>
              <a:t>AM2. Link your CRAs and MEL system</a:t>
            </a:r>
          </a:p>
          <a:p>
            <a:pPr defTabSz="609585"/>
            <a:r>
              <a:rPr lang="en-GB" sz="1200" dirty="0">
                <a:solidFill>
                  <a:srgbClr val="000000"/>
                </a:solidFill>
                <a:latin typeface="Calibri" panose="020F0502020204030204"/>
              </a:rPr>
              <a:t>AM3. Understanding your enabling factors</a:t>
            </a:r>
          </a:p>
          <a:p>
            <a:pPr defTabSz="609585"/>
            <a:r>
              <a:rPr lang="en-GB" sz="1200" dirty="0">
                <a:solidFill>
                  <a:srgbClr val="000000"/>
                </a:solidFill>
                <a:latin typeface="Calibri" panose="020F0502020204030204"/>
              </a:rPr>
              <a:t>AM4. Link with your CRAs</a:t>
            </a:r>
          </a:p>
        </p:txBody>
      </p:sp>
      <p:sp>
        <p:nvSpPr>
          <p:cNvPr id="4" name="TextBox 3">
            <a:extLst>
              <a:ext uri="{FF2B5EF4-FFF2-40B4-BE49-F238E27FC236}">
                <a16:creationId xmlns:a16="http://schemas.microsoft.com/office/drawing/2014/main" id="{826DB365-F41F-4347-7F5D-4C7C2D85D44F}"/>
              </a:ext>
            </a:extLst>
          </p:cNvPr>
          <p:cNvSpPr txBox="1"/>
          <p:nvPr/>
        </p:nvSpPr>
        <p:spPr>
          <a:xfrm>
            <a:off x="2349730" y="3257502"/>
            <a:ext cx="3203172" cy="830997"/>
          </a:xfrm>
          <a:prstGeom prst="rect">
            <a:avLst/>
          </a:prstGeom>
          <a:noFill/>
        </p:spPr>
        <p:txBody>
          <a:bodyPr wrap="square">
            <a:spAutoFit/>
          </a:bodyPr>
          <a:lstStyle/>
          <a:p>
            <a:pPr defTabSz="609585"/>
            <a:r>
              <a:rPr lang="en-GB" sz="1200" dirty="0">
                <a:solidFill>
                  <a:srgbClr val="000000"/>
                </a:solidFill>
                <a:latin typeface="Calibri" panose="020F0502020204030204"/>
              </a:rPr>
              <a:t>AM5. Connect with the theory of change</a:t>
            </a:r>
          </a:p>
          <a:p>
            <a:pPr defTabSz="609585"/>
            <a:r>
              <a:rPr lang="en-GB" sz="1200" dirty="0">
                <a:solidFill>
                  <a:srgbClr val="000000"/>
                </a:solidFill>
                <a:latin typeface="Calibri" panose="020F0502020204030204"/>
              </a:rPr>
              <a:t>AM6. </a:t>
            </a:r>
            <a:r>
              <a:rPr lang="en-US" sz="1200" dirty="0">
                <a:solidFill>
                  <a:srgbClr val="000000"/>
                </a:solidFill>
                <a:latin typeface="Calibri" panose="020F0502020204030204"/>
              </a:rPr>
              <a:t>Identify methods and data collection approaches </a:t>
            </a:r>
          </a:p>
          <a:p>
            <a:pPr defTabSz="609585"/>
            <a:r>
              <a:rPr lang="en-US" sz="1200" dirty="0">
                <a:solidFill>
                  <a:srgbClr val="000000"/>
                </a:solidFill>
                <a:latin typeface="Calibri" panose="020F0502020204030204"/>
              </a:rPr>
              <a:t>AM7. Select adaptation indicators </a:t>
            </a:r>
            <a:endParaRPr lang="en-GB" sz="1200"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62298D49-447A-FB65-5B67-6C6279F773B8}"/>
              </a:ext>
            </a:extLst>
          </p:cNvPr>
          <p:cNvSpPr txBox="1"/>
          <p:nvPr/>
        </p:nvSpPr>
        <p:spPr>
          <a:xfrm>
            <a:off x="5508566" y="3380501"/>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AE1. Evaluation options: </a:t>
            </a:r>
            <a:r>
              <a:rPr lang="en-US" sz="1200" dirty="0">
                <a:solidFill>
                  <a:srgbClr val="000000"/>
                </a:solidFill>
                <a:latin typeface="Calibri" panose="020F0502020204030204"/>
              </a:rPr>
              <a:t>prioritization and feasibility assessments</a:t>
            </a:r>
            <a:endParaRPr lang="en-GB" sz="1200" dirty="0">
              <a:solidFill>
                <a:srgbClr val="000000"/>
              </a:solidFill>
              <a:latin typeface="Calibri" panose="020F0502020204030204"/>
            </a:endParaRPr>
          </a:p>
        </p:txBody>
      </p:sp>
      <p:sp>
        <p:nvSpPr>
          <p:cNvPr id="7" name="TextBox 6">
            <a:extLst>
              <a:ext uri="{FF2B5EF4-FFF2-40B4-BE49-F238E27FC236}">
                <a16:creationId xmlns:a16="http://schemas.microsoft.com/office/drawing/2014/main" id="{635390FE-9C72-B5AC-D326-6D5060972BC2}"/>
              </a:ext>
            </a:extLst>
          </p:cNvPr>
          <p:cNvSpPr txBox="1"/>
          <p:nvPr/>
        </p:nvSpPr>
        <p:spPr>
          <a:xfrm>
            <a:off x="2314747" y="4551826"/>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AM8. Collect, analyse and manage the data</a:t>
            </a:r>
          </a:p>
        </p:txBody>
      </p:sp>
      <p:sp>
        <p:nvSpPr>
          <p:cNvPr id="9" name="TextBox 8">
            <a:extLst>
              <a:ext uri="{FF2B5EF4-FFF2-40B4-BE49-F238E27FC236}">
                <a16:creationId xmlns:a16="http://schemas.microsoft.com/office/drawing/2014/main" id="{207A2DB3-4B56-9A31-070E-AF819C592BAB}"/>
              </a:ext>
            </a:extLst>
          </p:cNvPr>
          <p:cNvSpPr txBox="1"/>
          <p:nvPr/>
        </p:nvSpPr>
        <p:spPr>
          <a:xfrm>
            <a:off x="2339006" y="5496197"/>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AM9. Ongoing monitoring!</a:t>
            </a:r>
          </a:p>
        </p:txBody>
      </p:sp>
      <p:sp>
        <p:nvSpPr>
          <p:cNvPr id="10" name="TextBox 9">
            <a:extLst>
              <a:ext uri="{FF2B5EF4-FFF2-40B4-BE49-F238E27FC236}">
                <a16:creationId xmlns:a16="http://schemas.microsoft.com/office/drawing/2014/main" id="{21D671E2-D7CC-0282-814B-5850B86B028D}"/>
              </a:ext>
            </a:extLst>
          </p:cNvPr>
          <p:cNvSpPr txBox="1"/>
          <p:nvPr/>
        </p:nvSpPr>
        <p:spPr>
          <a:xfrm>
            <a:off x="5517110" y="5506514"/>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AE3.</a:t>
            </a:r>
            <a:r>
              <a:rPr lang="en-US" sz="1200" dirty="0">
                <a:solidFill>
                  <a:srgbClr val="000000"/>
                </a:solidFill>
                <a:latin typeface="Calibri" panose="020F0502020204030204"/>
              </a:rPr>
              <a:t> Conduct an impact or end of </a:t>
            </a:r>
            <a:r>
              <a:rPr lang="en-US" sz="1200" dirty="0" err="1">
                <a:solidFill>
                  <a:srgbClr val="000000"/>
                </a:solidFill>
                <a:latin typeface="Calibri" panose="020F0502020204030204"/>
              </a:rPr>
              <a:t>programme</a:t>
            </a:r>
            <a:r>
              <a:rPr lang="en-US" sz="1200" dirty="0">
                <a:solidFill>
                  <a:srgbClr val="000000"/>
                </a:solidFill>
                <a:latin typeface="Calibri" panose="020F0502020204030204"/>
              </a:rPr>
              <a:t> evaluation</a:t>
            </a:r>
            <a:endParaRPr lang="en-GB" sz="1200"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B46B77F8-B17B-22CC-6D87-08ABCB84A82E}"/>
              </a:ext>
            </a:extLst>
          </p:cNvPr>
          <p:cNvSpPr txBox="1"/>
          <p:nvPr/>
        </p:nvSpPr>
        <p:spPr>
          <a:xfrm>
            <a:off x="8765182" y="3408142"/>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AL1. Commit and plan for learning activities (trainings, workshops, peer exchanges, etc.)</a:t>
            </a:r>
          </a:p>
        </p:txBody>
      </p:sp>
      <p:sp>
        <p:nvSpPr>
          <p:cNvPr id="16" name="TextBox 15">
            <a:extLst>
              <a:ext uri="{FF2B5EF4-FFF2-40B4-BE49-F238E27FC236}">
                <a16:creationId xmlns:a16="http://schemas.microsoft.com/office/drawing/2014/main" id="{CC062AB9-847E-C058-AE84-56B9562634DD}"/>
              </a:ext>
            </a:extLst>
          </p:cNvPr>
          <p:cNvSpPr txBox="1"/>
          <p:nvPr/>
        </p:nvSpPr>
        <p:spPr>
          <a:xfrm>
            <a:off x="8748659" y="4476269"/>
            <a:ext cx="3158836" cy="276999"/>
          </a:xfrm>
          <a:prstGeom prst="rect">
            <a:avLst/>
          </a:prstGeom>
          <a:noFill/>
        </p:spPr>
        <p:txBody>
          <a:bodyPr wrap="square">
            <a:spAutoFit/>
          </a:bodyPr>
          <a:lstStyle/>
          <a:p>
            <a:pPr defTabSz="609585"/>
            <a:r>
              <a:rPr lang="en-GB" sz="1200" dirty="0">
                <a:solidFill>
                  <a:srgbClr val="000000"/>
                </a:solidFill>
                <a:latin typeface="Calibri" panose="020F0502020204030204"/>
              </a:rPr>
              <a:t>AL2. Communicate continually and creatively </a:t>
            </a:r>
          </a:p>
        </p:txBody>
      </p:sp>
      <p:sp>
        <p:nvSpPr>
          <p:cNvPr id="19" name="TextBox 18">
            <a:extLst>
              <a:ext uri="{FF2B5EF4-FFF2-40B4-BE49-F238E27FC236}">
                <a16:creationId xmlns:a16="http://schemas.microsoft.com/office/drawing/2014/main" id="{FFC1DCCB-4874-60A1-1154-3FBE84C76422}"/>
              </a:ext>
            </a:extLst>
          </p:cNvPr>
          <p:cNvSpPr txBox="1"/>
          <p:nvPr/>
        </p:nvSpPr>
        <p:spPr>
          <a:xfrm>
            <a:off x="8841515" y="5496194"/>
            <a:ext cx="3158836" cy="646331"/>
          </a:xfrm>
          <a:prstGeom prst="rect">
            <a:avLst/>
          </a:prstGeom>
          <a:noFill/>
        </p:spPr>
        <p:txBody>
          <a:bodyPr wrap="square">
            <a:spAutoFit/>
          </a:bodyPr>
          <a:lstStyle/>
          <a:p>
            <a:pPr defTabSz="609585"/>
            <a:r>
              <a:rPr lang="en-GB" sz="1200" dirty="0">
                <a:solidFill>
                  <a:srgbClr val="000000"/>
                </a:solidFill>
                <a:latin typeface="Calibri" panose="020F0502020204030204"/>
              </a:rPr>
              <a:t>AL3. Progress and other reporting </a:t>
            </a:r>
          </a:p>
          <a:p>
            <a:pPr defTabSz="609585"/>
            <a:r>
              <a:rPr lang="en-GB" sz="1200" dirty="0">
                <a:solidFill>
                  <a:srgbClr val="000000"/>
                </a:solidFill>
                <a:latin typeface="Calibri" panose="020F0502020204030204"/>
              </a:rPr>
              <a:t>AL4.</a:t>
            </a:r>
            <a:r>
              <a:rPr lang="en-US" sz="1200" dirty="0">
                <a:solidFill>
                  <a:srgbClr val="000000"/>
                </a:solidFill>
                <a:latin typeface="Calibri" panose="020F0502020204030204"/>
              </a:rPr>
              <a:t> Assessing and reviewing your MEL system (MEL of MEL)</a:t>
            </a:r>
            <a:endParaRPr lang="en-GB" sz="1200" dirty="0">
              <a:solidFill>
                <a:srgbClr val="000000"/>
              </a:solidFill>
              <a:latin typeface="Calibri" panose="020F0502020204030204"/>
            </a:endParaRPr>
          </a:p>
        </p:txBody>
      </p:sp>
      <p:sp>
        <p:nvSpPr>
          <p:cNvPr id="27" name="TextBox 26">
            <a:extLst>
              <a:ext uri="{FF2B5EF4-FFF2-40B4-BE49-F238E27FC236}">
                <a16:creationId xmlns:a16="http://schemas.microsoft.com/office/drawing/2014/main" id="{53BB3A16-F1DD-0DE7-BB65-44A4FC621B4A}"/>
              </a:ext>
            </a:extLst>
          </p:cNvPr>
          <p:cNvSpPr txBox="1"/>
          <p:nvPr/>
        </p:nvSpPr>
        <p:spPr>
          <a:xfrm>
            <a:off x="5505703" y="4477157"/>
            <a:ext cx="3158836" cy="461665"/>
          </a:xfrm>
          <a:prstGeom prst="rect">
            <a:avLst/>
          </a:prstGeom>
          <a:noFill/>
        </p:spPr>
        <p:txBody>
          <a:bodyPr wrap="square">
            <a:spAutoFit/>
          </a:bodyPr>
          <a:lstStyle/>
          <a:p>
            <a:pPr defTabSz="609585"/>
            <a:r>
              <a:rPr lang="en-GB" sz="1200" dirty="0">
                <a:solidFill>
                  <a:srgbClr val="000000"/>
                </a:solidFill>
                <a:latin typeface="Calibri" panose="020F0502020204030204"/>
              </a:rPr>
              <a:t>AE2. </a:t>
            </a:r>
            <a:r>
              <a:rPr lang="en-US" sz="1200" dirty="0">
                <a:solidFill>
                  <a:srgbClr val="000000"/>
                </a:solidFill>
                <a:latin typeface="Calibri" panose="020F0502020204030204"/>
              </a:rPr>
              <a:t>Implement mid-term and formative evaluations</a:t>
            </a:r>
            <a:endParaRPr lang="en-GB" sz="1200" dirty="0">
              <a:solidFill>
                <a:srgbClr val="000000"/>
              </a:solidFill>
              <a:latin typeface="Calibri" panose="020F0502020204030204"/>
            </a:endParaRPr>
          </a:p>
        </p:txBody>
      </p:sp>
      <p:cxnSp>
        <p:nvCxnSpPr>
          <p:cNvPr id="29" name="Straight Connector 28">
            <a:extLst>
              <a:ext uri="{FF2B5EF4-FFF2-40B4-BE49-F238E27FC236}">
                <a16:creationId xmlns:a16="http://schemas.microsoft.com/office/drawing/2014/main" id="{0150958C-B350-C6DB-549D-050C181D9E9A}"/>
              </a:ext>
            </a:extLst>
          </p:cNvPr>
          <p:cNvCxnSpPr/>
          <p:nvPr/>
        </p:nvCxnSpPr>
        <p:spPr>
          <a:xfrm>
            <a:off x="5457497" y="2139647"/>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4FB956-0A12-4451-09A3-BD1D6674A80B}"/>
              </a:ext>
            </a:extLst>
          </p:cNvPr>
          <p:cNvCxnSpPr/>
          <p:nvPr/>
        </p:nvCxnSpPr>
        <p:spPr>
          <a:xfrm>
            <a:off x="8724837" y="2119608"/>
            <a:ext cx="10724" cy="444781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5131C31-324F-CA9D-3450-312085C0D21B}"/>
              </a:ext>
            </a:extLst>
          </p:cNvPr>
          <p:cNvCxnSpPr>
            <a:cxnSpLocks/>
          </p:cNvCxnSpPr>
          <p:nvPr/>
        </p:nvCxnSpPr>
        <p:spPr>
          <a:xfrm>
            <a:off x="2861947" y="312555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18984E-3E1F-9794-BCBD-C0C498D93B72}"/>
              </a:ext>
            </a:extLst>
          </p:cNvPr>
          <p:cNvCxnSpPr>
            <a:cxnSpLocks/>
          </p:cNvCxnSpPr>
          <p:nvPr/>
        </p:nvCxnSpPr>
        <p:spPr>
          <a:xfrm>
            <a:off x="2861947" y="4182493"/>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3310655-7320-242C-9DE6-A896513043D8}"/>
              </a:ext>
            </a:extLst>
          </p:cNvPr>
          <p:cNvCxnSpPr>
            <a:cxnSpLocks/>
          </p:cNvCxnSpPr>
          <p:nvPr/>
        </p:nvCxnSpPr>
        <p:spPr>
          <a:xfrm>
            <a:off x="2975067" y="5255741"/>
            <a:ext cx="7636556" cy="852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6DCE0F6-5E7D-B446-6C0B-54EEDFDF2223}"/>
              </a:ext>
            </a:extLst>
          </p:cNvPr>
          <p:cNvSpPr/>
          <p:nvPr/>
        </p:nvSpPr>
        <p:spPr>
          <a:xfrm>
            <a:off x="5468220" y="2139648"/>
            <a:ext cx="6532131" cy="4492491"/>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2400" dirty="0">
                <a:solidFill>
                  <a:srgbClr val="FFFFFF"/>
                </a:solidFill>
                <a:latin typeface="Calibri" panose="020F0502020204030204"/>
              </a:rPr>
              <a:t>Read by action type </a:t>
            </a:r>
          </a:p>
          <a:p>
            <a:pPr algn="ctr" defTabSz="609585"/>
            <a:r>
              <a:rPr lang="en-GB" sz="2400" dirty="0">
                <a:solidFill>
                  <a:srgbClr val="FFFFFF"/>
                </a:solidFill>
                <a:latin typeface="Calibri" panose="020F0502020204030204"/>
              </a:rPr>
              <a:t>(order for monitoring, </a:t>
            </a:r>
          </a:p>
          <a:p>
            <a:pPr algn="ctr" defTabSz="609585"/>
            <a:r>
              <a:rPr lang="en-GB" sz="2400" dirty="0">
                <a:solidFill>
                  <a:srgbClr val="FFFFFF"/>
                </a:solidFill>
                <a:latin typeface="Calibri" panose="020F0502020204030204"/>
              </a:rPr>
              <a:t>evaluation and </a:t>
            </a:r>
          </a:p>
          <a:p>
            <a:pPr algn="ctr" defTabSz="609585"/>
            <a:r>
              <a:rPr lang="en-GB" sz="2400" dirty="0">
                <a:solidFill>
                  <a:srgbClr val="FFFFFF"/>
                </a:solidFill>
                <a:latin typeface="Calibri" panose="020F0502020204030204"/>
              </a:rPr>
              <a:t>learning actions)</a:t>
            </a: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GB" sz="2400" dirty="0">
              <a:solidFill>
                <a:srgbClr val="FFFFFF"/>
              </a:solidFill>
              <a:latin typeface="Calibri" panose="020F0502020204030204"/>
            </a:endParaRPr>
          </a:p>
          <a:p>
            <a:pPr algn="ctr" defTabSz="609585"/>
            <a:endParaRPr lang="en-CA" sz="2400" dirty="0">
              <a:solidFill>
                <a:srgbClr val="FFFFFF"/>
              </a:solidFill>
              <a:latin typeface="Calibri" panose="020F0502020204030204"/>
            </a:endParaRPr>
          </a:p>
        </p:txBody>
      </p:sp>
      <p:grpSp>
        <p:nvGrpSpPr>
          <p:cNvPr id="20" name="Group 19">
            <a:extLst>
              <a:ext uri="{FF2B5EF4-FFF2-40B4-BE49-F238E27FC236}">
                <a16:creationId xmlns:a16="http://schemas.microsoft.com/office/drawing/2014/main" id="{7DC10CBC-BE1D-D9A5-1FD1-19ED67AE20A9}"/>
              </a:ext>
            </a:extLst>
          </p:cNvPr>
          <p:cNvGrpSpPr/>
          <p:nvPr/>
        </p:nvGrpSpPr>
        <p:grpSpPr>
          <a:xfrm>
            <a:off x="5731535" y="4467130"/>
            <a:ext cx="4026620" cy="1053395"/>
            <a:chOff x="4298651" y="3350347"/>
            <a:chExt cx="3019965" cy="790046"/>
          </a:xfrm>
        </p:grpSpPr>
        <p:sp>
          <p:nvSpPr>
            <p:cNvPr id="5" name="Star: 5 Points 4">
              <a:extLst>
                <a:ext uri="{FF2B5EF4-FFF2-40B4-BE49-F238E27FC236}">
                  <a16:creationId xmlns:a16="http://schemas.microsoft.com/office/drawing/2014/main" id="{8A9313A9-392F-CEA2-60BD-246EB55240FF}"/>
                </a:ext>
              </a:extLst>
            </p:cNvPr>
            <p:cNvSpPr/>
            <p:nvPr/>
          </p:nvSpPr>
          <p:spPr>
            <a:xfrm>
              <a:off x="4298651" y="3350347"/>
              <a:ext cx="365814" cy="343772"/>
            </a:xfrm>
            <a:prstGeom prst="star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sp>
          <p:nvSpPr>
            <p:cNvPr id="17" name="TextBox 16">
              <a:extLst>
                <a:ext uri="{FF2B5EF4-FFF2-40B4-BE49-F238E27FC236}">
                  <a16:creationId xmlns:a16="http://schemas.microsoft.com/office/drawing/2014/main" id="{F69B08F0-A700-3120-AD96-28E2F0F30683}"/>
                </a:ext>
              </a:extLst>
            </p:cNvPr>
            <p:cNvSpPr txBox="1"/>
            <p:nvPr/>
          </p:nvSpPr>
          <p:spPr>
            <a:xfrm>
              <a:off x="4833839" y="3424668"/>
              <a:ext cx="2484777" cy="715725"/>
            </a:xfrm>
            <a:prstGeom prst="rect">
              <a:avLst/>
            </a:prstGeom>
            <a:noFill/>
          </p:spPr>
          <p:txBody>
            <a:bodyPr wrap="square" rtlCol="0">
              <a:spAutoFit/>
            </a:bodyPr>
            <a:lstStyle/>
            <a:p>
              <a:pPr defTabSz="609585"/>
              <a:r>
                <a:rPr lang="en-GB" sz="1867" i="1" dirty="0">
                  <a:solidFill>
                    <a:srgbClr val="000000"/>
                  </a:solidFill>
                  <a:latin typeface="Calibri" panose="020F0502020204030204"/>
                </a:rPr>
                <a:t>You start work on your MEL systems at implementation stage…</a:t>
              </a:r>
              <a:endParaRPr lang="en-CA" sz="1867" i="1" dirty="0">
                <a:solidFill>
                  <a:srgbClr val="000000"/>
                </a:solidFill>
                <a:latin typeface="Calibri" panose="020F0502020204030204"/>
              </a:endParaRPr>
            </a:p>
          </p:txBody>
        </p:sp>
      </p:grpSp>
      <p:grpSp>
        <p:nvGrpSpPr>
          <p:cNvPr id="21" name="Group 20">
            <a:extLst>
              <a:ext uri="{FF2B5EF4-FFF2-40B4-BE49-F238E27FC236}">
                <a16:creationId xmlns:a16="http://schemas.microsoft.com/office/drawing/2014/main" id="{CB33AD00-BF0B-D870-D678-7115950AE497}"/>
              </a:ext>
            </a:extLst>
          </p:cNvPr>
          <p:cNvGrpSpPr/>
          <p:nvPr/>
        </p:nvGrpSpPr>
        <p:grpSpPr>
          <a:xfrm>
            <a:off x="5809269" y="2416958"/>
            <a:ext cx="1002217" cy="2344423"/>
            <a:chOff x="4356951" y="1812718"/>
            <a:chExt cx="751663" cy="1758317"/>
          </a:xfrm>
        </p:grpSpPr>
        <p:sp>
          <p:nvSpPr>
            <p:cNvPr id="11" name="Arrow: Curved Right 10">
              <a:extLst>
                <a:ext uri="{FF2B5EF4-FFF2-40B4-BE49-F238E27FC236}">
                  <a16:creationId xmlns:a16="http://schemas.microsoft.com/office/drawing/2014/main" id="{B87F670E-3E2C-0207-3882-8992325FDCE3}"/>
                </a:ext>
              </a:extLst>
            </p:cNvPr>
            <p:cNvSpPr/>
            <p:nvPr/>
          </p:nvSpPr>
          <p:spPr>
            <a:xfrm rot="10800000">
              <a:off x="4721806" y="1812718"/>
              <a:ext cx="386808" cy="1758317"/>
            </a:xfrm>
            <a:prstGeom prst="curvedRightArrow">
              <a:avLst>
                <a:gd name="adj1" fmla="val 6528"/>
                <a:gd name="adj2" fmla="val 50000"/>
                <a:gd name="adj3" fmla="val 25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000000"/>
                </a:solidFill>
                <a:latin typeface="Calibri" panose="020F0502020204030204"/>
              </a:endParaRPr>
            </a:p>
          </p:txBody>
        </p:sp>
        <p:sp>
          <p:nvSpPr>
            <p:cNvPr id="18" name="Arrow: Notched Right 17">
              <a:extLst>
                <a:ext uri="{FF2B5EF4-FFF2-40B4-BE49-F238E27FC236}">
                  <a16:creationId xmlns:a16="http://schemas.microsoft.com/office/drawing/2014/main" id="{E03B0A75-AAE4-F8B3-F50E-441A249AAE6F}"/>
                </a:ext>
              </a:extLst>
            </p:cNvPr>
            <p:cNvSpPr/>
            <p:nvPr/>
          </p:nvSpPr>
          <p:spPr>
            <a:xfrm rot="5400000">
              <a:off x="3836899" y="2360931"/>
              <a:ext cx="1330249" cy="290145"/>
            </a:xfrm>
            <a:prstGeom prst="notch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CA" sz="2400">
                <a:solidFill>
                  <a:srgbClr val="FFFFFF"/>
                </a:solidFill>
                <a:latin typeface="Calibri" panose="020F0502020204030204"/>
              </a:endParaRPr>
            </a:p>
          </p:txBody>
        </p:sp>
      </p:grpSp>
    </p:spTree>
    <p:extLst>
      <p:ext uri="{BB962C8B-B14F-4D97-AF65-F5344CB8AC3E}">
        <p14:creationId xmlns:p14="http://schemas.microsoft.com/office/powerpoint/2010/main" val="40546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9A49ED-DDCD-D073-5353-E61ADAD72E31}"/>
              </a:ext>
            </a:extLst>
          </p:cNvPr>
          <p:cNvSpPr txBox="1"/>
          <p:nvPr/>
        </p:nvSpPr>
        <p:spPr>
          <a:xfrm>
            <a:off x="5785465" y="441735"/>
            <a:ext cx="5076273" cy="1569660"/>
          </a:xfrm>
          <a:prstGeom prst="rect">
            <a:avLst/>
          </a:prstGeom>
          <a:noFill/>
        </p:spPr>
        <p:txBody>
          <a:bodyPr wrap="square" rtlCol="0">
            <a:spAutoFit/>
          </a:bodyPr>
          <a:lstStyle/>
          <a:p>
            <a:pPr algn="ctr" defTabSz="609585"/>
            <a:r>
              <a:rPr lang="en-US" sz="4800" b="1" dirty="0">
                <a:solidFill>
                  <a:srgbClr val="F05A28"/>
                </a:solidFill>
                <a:latin typeface="Avenir Next LT Pro" panose="020B0504020202020204" pitchFamily="34" charset="0"/>
              </a:rPr>
              <a:t>Today we need your views!</a:t>
            </a:r>
          </a:p>
        </p:txBody>
      </p:sp>
      <p:sp>
        <p:nvSpPr>
          <p:cNvPr id="19" name="Round Single Corner of Rectangle 18">
            <a:extLst>
              <a:ext uri="{FF2B5EF4-FFF2-40B4-BE49-F238E27FC236}">
                <a16:creationId xmlns:a16="http://schemas.microsoft.com/office/drawing/2014/main" id="{3CE90972-F752-7984-31F5-B6149718098C}"/>
              </a:ext>
            </a:extLst>
          </p:cNvPr>
          <p:cNvSpPr/>
          <p:nvPr/>
        </p:nvSpPr>
        <p:spPr>
          <a:xfrm rot="5400000">
            <a:off x="-688133" y="688134"/>
            <a:ext cx="6858000" cy="5481732"/>
          </a:xfrm>
          <a:custGeom>
            <a:avLst/>
            <a:gdLst>
              <a:gd name="connsiteX0" fmla="*/ 0 w 5143500"/>
              <a:gd name="connsiteY0" fmla="*/ 0 h 5143500"/>
              <a:gd name="connsiteX1" fmla="*/ 4286233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857267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 name="connsiteX0" fmla="*/ 0 w 5143500"/>
              <a:gd name="connsiteY0" fmla="*/ 0 h 5143500"/>
              <a:gd name="connsiteX1" fmla="*/ 4186645 w 5143500"/>
              <a:gd name="connsiteY1" fmla="*/ 0 h 5143500"/>
              <a:gd name="connsiteX2" fmla="*/ 5143500 w 5143500"/>
              <a:gd name="connsiteY2" fmla="*/ 929695 h 5143500"/>
              <a:gd name="connsiteX3" fmla="*/ 5143500 w 5143500"/>
              <a:gd name="connsiteY3" fmla="*/ 5143500 h 5143500"/>
              <a:gd name="connsiteX4" fmla="*/ 0 w 5143500"/>
              <a:gd name="connsiteY4" fmla="*/ 5143500 h 5143500"/>
              <a:gd name="connsiteX5" fmla="*/ 0 w 51435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5143500">
                <a:moveTo>
                  <a:pt x="0" y="0"/>
                </a:moveTo>
                <a:lnTo>
                  <a:pt x="4186645" y="0"/>
                </a:lnTo>
                <a:cubicBezTo>
                  <a:pt x="4660100" y="0"/>
                  <a:pt x="5143500" y="410973"/>
                  <a:pt x="5143500" y="929695"/>
                </a:cubicBezTo>
                <a:lnTo>
                  <a:pt x="5143500" y="5143500"/>
                </a:lnTo>
                <a:lnTo>
                  <a:pt x="0" y="5143500"/>
                </a:lnTo>
                <a:lnTo>
                  <a:pt x="0" y="0"/>
                </a:lnTo>
                <a:close/>
              </a:path>
            </a:pathLst>
          </a:custGeom>
          <a:blipFill dpi="0" rotWithShape="0">
            <a:blip r:embed="rId3"/>
            <a:srcRect/>
            <a:tile tx="-160020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pic>
        <p:nvPicPr>
          <p:cNvPr id="3" name="Picture 2">
            <a:extLst>
              <a:ext uri="{FF2B5EF4-FFF2-40B4-BE49-F238E27FC236}">
                <a16:creationId xmlns:a16="http://schemas.microsoft.com/office/drawing/2014/main" id="{A912023B-55BB-DDF9-BE76-4EFCEAABCAC0}"/>
              </a:ext>
            </a:extLst>
          </p:cNvPr>
          <p:cNvPicPr>
            <a:picLocks noChangeAspect="1"/>
          </p:cNvPicPr>
          <p:nvPr/>
        </p:nvPicPr>
        <p:blipFill>
          <a:blip r:embed="rId4"/>
          <a:stretch>
            <a:fillRect/>
          </a:stretch>
        </p:blipFill>
        <p:spPr>
          <a:xfrm>
            <a:off x="11427003" y="442219"/>
            <a:ext cx="359540" cy="354404"/>
          </a:xfrm>
          <a:prstGeom prst="rect">
            <a:avLst/>
          </a:prstGeom>
        </p:spPr>
      </p:pic>
      <p:sp>
        <p:nvSpPr>
          <p:cNvPr id="2" name="TextBox 1">
            <a:extLst>
              <a:ext uri="{FF2B5EF4-FFF2-40B4-BE49-F238E27FC236}">
                <a16:creationId xmlns:a16="http://schemas.microsoft.com/office/drawing/2014/main" id="{E5DE5648-6160-A1F4-9470-E64AA05FE37B}"/>
              </a:ext>
            </a:extLst>
          </p:cNvPr>
          <p:cNvSpPr txBox="1"/>
          <p:nvPr/>
        </p:nvSpPr>
        <p:spPr>
          <a:xfrm>
            <a:off x="5785464" y="2230021"/>
            <a:ext cx="6406536" cy="4154984"/>
          </a:xfrm>
          <a:prstGeom prst="rect">
            <a:avLst/>
          </a:prstGeom>
          <a:noFill/>
        </p:spPr>
        <p:txBody>
          <a:bodyPr wrap="square" rtlCol="0">
            <a:spAutoFit/>
          </a:bodyPr>
          <a:lstStyle/>
          <a:p>
            <a:pPr marL="380990" indent="-380990" defTabSz="609585">
              <a:buFont typeface="Wingdings" panose="05000000000000000000" pitchFamily="2" charset="2"/>
              <a:buChar char="Ø"/>
            </a:pPr>
            <a:r>
              <a:rPr lang="en-GB" sz="2400" i="1" dirty="0">
                <a:solidFill>
                  <a:srgbClr val="000000"/>
                </a:solidFill>
                <a:latin typeface="Calibri" panose="020F0502020204030204"/>
              </a:rPr>
              <a:t>Are we missing anything?</a:t>
            </a:r>
          </a:p>
          <a:p>
            <a:pPr marL="380990" indent="-380990" defTabSz="609585">
              <a:buFont typeface="Wingdings" panose="05000000000000000000" pitchFamily="2" charset="2"/>
              <a:buChar char="Ø"/>
            </a:pPr>
            <a:endParaRPr lang="en-GB" sz="2400" i="1" dirty="0">
              <a:solidFill>
                <a:srgbClr val="000000"/>
              </a:solidFill>
              <a:latin typeface="Calibri" panose="020F0502020204030204"/>
            </a:endParaRPr>
          </a:p>
          <a:p>
            <a:pPr marL="380990" indent="-380990" defTabSz="609585">
              <a:buFont typeface="Wingdings" panose="05000000000000000000" pitchFamily="2" charset="2"/>
              <a:buChar char="Ø"/>
            </a:pPr>
            <a:r>
              <a:rPr lang="en-GB" sz="2400" i="1" dirty="0">
                <a:solidFill>
                  <a:srgbClr val="000000"/>
                </a:solidFill>
                <a:latin typeface="Calibri" panose="020F0502020204030204"/>
              </a:rPr>
              <a:t>Is the structure clear and accessible?</a:t>
            </a:r>
          </a:p>
          <a:p>
            <a:pPr marL="380990" indent="-380990" defTabSz="609585">
              <a:buFont typeface="Wingdings" panose="05000000000000000000" pitchFamily="2" charset="2"/>
              <a:buChar char="Ø"/>
            </a:pPr>
            <a:endParaRPr lang="en-GB" sz="2400" i="1" dirty="0">
              <a:solidFill>
                <a:srgbClr val="000000"/>
              </a:solidFill>
              <a:latin typeface="Calibri" panose="020F0502020204030204"/>
            </a:endParaRPr>
          </a:p>
          <a:p>
            <a:pPr marL="380990" indent="-380990" defTabSz="609585">
              <a:buFont typeface="Wingdings" panose="05000000000000000000" pitchFamily="2" charset="2"/>
              <a:buChar char="Ø"/>
            </a:pPr>
            <a:r>
              <a:rPr lang="en-GB" sz="2400" i="1" dirty="0">
                <a:solidFill>
                  <a:srgbClr val="000000"/>
                </a:solidFill>
                <a:latin typeface="Calibri" panose="020F0502020204030204"/>
              </a:rPr>
              <a:t>Do you have examples? </a:t>
            </a:r>
          </a:p>
          <a:p>
            <a:pPr defTabSz="609585"/>
            <a:endParaRPr lang="en-GB" sz="2400" i="1" dirty="0">
              <a:solidFill>
                <a:srgbClr val="000000"/>
              </a:solidFill>
              <a:latin typeface="Calibri" panose="020F0502020204030204"/>
            </a:endParaRPr>
          </a:p>
          <a:p>
            <a:pPr defTabSz="609585"/>
            <a:endParaRPr lang="en-GB" sz="2400" i="1" dirty="0">
              <a:solidFill>
                <a:srgbClr val="000000"/>
              </a:solidFill>
              <a:latin typeface="Calibri" panose="020F0502020204030204"/>
            </a:endParaRPr>
          </a:p>
          <a:p>
            <a:pPr defTabSz="609585"/>
            <a:r>
              <a:rPr lang="en-GB" sz="2400" b="1" dirty="0">
                <a:solidFill>
                  <a:srgbClr val="000000"/>
                </a:solidFill>
                <a:latin typeface="Calibri" panose="020F0502020204030204"/>
              </a:rPr>
              <a:t>Two moderated breakout groups</a:t>
            </a:r>
          </a:p>
          <a:p>
            <a:pPr defTabSz="609585"/>
            <a:r>
              <a:rPr lang="en-GB" sz="2400" b="1" dirty="0">
                <a:solidFill>
                  <a:srgbClr val="000000"/>
                </a:solidFill>
                <a:latin typeface="Calibri" panose="020F0502020204030204"/>
              </a:rPr>
              <a:t>25 minutes – GO!</a:t>
            </a:r>
          </a:p>
          <a:p>
            <a:pPr defTabSz="609585"/>
            <a:endParaRPr lang="en-GB" sz="2400" dirty="0">
              <a:solidFill>
                <a:srgbClr val="000000"/>
              </a:solidFill>
              <a:latin typeface="Calibri" panose="020F0502020204030204"/>
            </a:endParaRPr>
          </a:p>
          <a:p>
            <a:pPr defTabSz="609585"/>
            <a:r>
              <a:rPr lang="en-GB" sz="2400" dirty="0">
                <a:solidFill>
                  <a:srgbClr val="000000"/>
                </a:solidFill>
                <a:latin typeface="Calibri" panose="020F0502020204030204"/>
              </a:rPr>
              <a:t>And </a:t>
            </a:r>
            <a:r>
              <a:rPr lang="en-GB" sz="2400" b="1" dirty="0">
                <a:solidFill>
                  <a:srgbClr val="000000"/>
                </a:solidFill>
                <a:latin typeface="Calibri" panose="020F0502020204030204"/>
              </a:rPr>
              <a:t>please keep in touch</a:t>
            </a:r>
            <a:r>
              <a:rPr lang="en-GB" sz="2400" dirty="0">
                <a:solidFill>
                  <a:srgbClr val="000000"/>
                </a:solidFill>
                <a:latin typeface="Calibri" panose="020F0502020204030204"/>
              </a:rPr>
              <a:t>: </a:t>
            </a:r>
            <a:r>
              <a:rPr lang="en-GB" sz="2400" i="1" dirty="0">
                <a:solidFill>
                  <a:srgbClr val="000000"/>
                </a:solidFill>
                <a:latin typeface="Calibri" panose="020F0502020204030204"/>
                <a:hlinkClick r:id="rId5"/>
              </a:rPr>
              <a:t>ebeauchamp@iisd.org</a:t>
            </a:r>
            <a:r>
              <a:rPr lang="en-GB" sz="2400" i="1" dirty="0">
                <a:solidFill>
                  <a:srgbClr val="000000"/>
                </a:solidFill>
                <a:latin typeface="Calibri" panose="020F0502020204030204"/>
              </a:rPr>
              <a:t> </a:t>
            </a:r>
          </a:p>
        </p:txBody>
      </p:sp>
    </p:spTree>
    <p:extLst>
      <p:ext uri="{BB962C8B-B14F-4D97-AF65-F5344CB8AC3E}">
        <p14:creationId xmlns:p14="http://schemas.microsoft.com/office/powerpoint/2010/main" val="3637060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EF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421685-8C13-BF4F-2E74-B6BF11CF7D2A}"/>
              </a:ext>
            </a:extLst>
          </p:cNvPr>
          <p:cNvSpPr txBox="1"/>
          <p:nvPr/>
        </p:nvSpPr>
        <p:spPr>
          <a:xfrm>
            <a:off x="502401" y="599252"/>
            <a:ext cx="3882528" cy="697563"/>
          </a:xfrm>
          <a:prstGeom prst="rect">
            <a:avLst/>
          </a:prstGeom>
          <a:noFill/>
        </p:spPr>
        <p:txBody>
          <a:bodyPr wrap="square" lIns="121920" tIns="60960" rIns="121920" bIns="60960" anchor="t">
            <a:spAutoFit/>
          </a:bodyPr>
          <a:lstStyle/>
          <a:p>
            <a:pPr defTabSz="609585"/>
            <a:r>
              <a:rPr lang="en-GB" sz="3733" b="1" dirty="0">
                <a:solidFill>
                  <a:srgbClr val="F05A28"/>
                </a:solidFill>
                <a:latin typeface="Avenir Next LT Pro"/>
              </a:rPr>
              <a:t>Thank you!</a:t>
            </a:r>
            <a:endParaRPr lang="en-US" sz="3733" b="1" dirty="0">
              <a:solidFill>
                <a:srgbClr val="F05A28"/>
              </a:solidFill>
              <a:latin typeface="Avenir Next LT Pro"/>
            </a:endParaRPr>
          </a:p>
        </p:txBody>
      </p:sp>
      <p:sp>
        <p:nvSpPr>
          <p:cNvPr id="3" name="TextBox 2">
            <a:extLst>
              <a:ext uri="{FF2B5EF4-FFF2-40B4-BE49-F238E27FC236}">
                <a16:creationId xmlns:a16="http://schemas.microsoft.com/office/drawing/2014/main" id="{73D6B8F9-A39E-30CA-30A3-7DD507F5664A}"/>
              </a:ext>
            </a:extLst>
          </p:cNvPr>
          <p:cNvSpPr txBox="1"/>
          <p:nvPr/>
        </p:nvSpPr>
        <p:spPr>
          <a:xfrm>
            <a:off x="502402" y="1710389"/>
            <a:ext cx="5473369" cy="533544"/>
          </a:xfrm>
          <a:prstGeom prst="rect">
            <a:avLst/>
          </a:prstGeom>
          <a:noFill/>
        </p:spPr>
        <p:txBody>
          <a:bodyPr wrap="square" lIns="121920" tIns="60960" rIns="121920" bIns="60960" anchor="t">
            <a:spAutoFit/>
          </a:bodyPr>
          <a:lstStyle/>
          <a:p>
            <a:pPr defTabSz="609585"/>
            <a:r>
              <a:rPr lang="en-GB" sz="2667">
                <a:solidFill>
                  <a:srgbClr val="000000"/>
                </a:solidFill>
                <a:latin typeface="Avenir Next LT Pro"/>
              </a:rPr>
              <a:t>Email:</a:t>
            </a:r>
            <a:endParaRPr lang="en-US" sz="2667">
              <a:solidFill>
                <a:srgbClr val="000000"/>
              </a:solidFill>
              <a:latin typeface="Avenir Next LT Pro"/>
            </a:endParaRPr>
          </a:p>
        </p:txBody>
      </p:sp>
      <p:sp>
        <p:nvSpPr>
          <p:cNvPr id="7" name="TextBox 6">
            <a:extLst>
              <a:ext uri="{FF2B5EF4-FFF2-40B4-BE49-F238E27FC236}">
                <a16:creationId xmlns:a16="http://schemas.microsoft.com/office/drawing/2014/main" id="{898873E8-C7C9-94BA-A9AB-F5935196812B}"/>
              </a:ext>
            </a:extLst>
          </p:cNvPr>
          <p:cNvSpPr txBox="1"/>
          <p:nvPr/>
        </p:nvSpPr>
        <p:spPr>
          <a:xfrm>
            <a:off x="502402" y="2312867"/>
            <a:ext cx="6720748" cy="943976"/>
          </a:xfrm>
          <a:prstGeom prst="rect">
            <a:avLst/>
          </a:prstGeom>
          <a:noFill/>
        </p:spPr>
        <p:txBody>
          <a:bodyPr wrap="square" lIns="121920" tIns="60960" rIns="121920" bIns="60960" anchor="t">
            <a:spAutoFit/>
          </a:bodyPr>
          <a:lstStyle/>
          <a:p>
            <a:pPr defTabSz="609585"/>
            <a:r>
              <a:rPr lang="en-GB" sz="2667" b="1" u="sng" dirty="0">
                <a:solidFill>
                  <a:srgbClr val="000000"/>
                </a:solidFill>
                <a:latin typeface="Avenir Next LT Pro"/>
                <a:hlinkClick r:id="rId2">
                  <a:extLst>
                    <a:ext uri="{A12FA001-AC4F-418D-AE19-62706E023703}">
                      <ahyp:hlinkClr xmlns:ahyp="http://schemas.microsoft.com/office/drawing/2018/hyperlinkcolor" val="tx"/>
                    </a:ext>
                  </a:extLst>
                </a:hlinkClick>
              </a:rPr>
              <a:t>Emilie Beauchamp</a:t>
            </a:r>
          </a:p>
          <a:p>
            <a:pPr defTabSz="609585"/>
            <a:r>
              <a:rPr lang="en-GB" sz="2667" b="1" dirty="0">
                <a:solidFill>
                  <a:srgbClr val="000000"/>
                </a:solidFill>
                <a:latin typeface="Avenir Next LT Pro"/>
                <a:hlinkClick r:id="rId2">
                  <a:extLst>
                    <a:ext uri="{A12FA001-AC4F-418D-AE19-62706E023703}">
                      <ahyp:hlinkClr xmlns:ahyp="http://schemas.microsoft.com/office/drawing/2018/hyperlinkcolor" val="tx"/>
                    </a:ext>
                  </a:extLst>
                </a:hlinkClick>
              </a:rPr>
              <a:t>ebeauchamp@iisd.org</a:t>
            </a:r>
            <a:endParaRPr lang="en-US" sz="2667" b="1" dirty="0">
              <a:solidFill>
                <a:srgbClr val="000000"/>
              </a:solidFill>
              <a:latin typeface="Avenir Next LT Pro"/>
            </a:endParaRPr>
          </a:p>
        </p:txBody>
      </p:sp>
      <p:sp>
        <p:nvSpPr>
          <p:cNvPr id="11" name="TextBox 10">
            <a:extLst>
              <a:ext uri="{FF2B5EF4-FFF2-40B4-BE49-F238E27FC236}">
                <a16:creationId xmlns:a16="http://schemas.microsoft.com/office/drawing/2014/main" id="{157A4D44-ECD3-48D1-EEED-C627CE4CD1A9}"/>
              </a:ext>
            </a:extLst>
          </p:cNvPr>
          <p:cNvSpPr txBox="1"/>
          <p:nvPr/>
        </p:nvSpPr>
        <p:spPr>
          <a:xfrm>
            <a:off x="527381" y="4267879"/>
            <a:ext cx="5473369" cy="533544"/>
          </a:xfrm>
          <a:prstGeom prst="rect">
            <a:avLst/>
          </a:prstGeom>
          <a:noFill/>
        </p:spPr>
        <p:txBody>
          <a:bodyPr wrap="square" lIns="121920" tIns="60960" rIns="121920" bIns="60960" anchor="t">
            <a:spAutoFit/>
          </a:bodyPr>
          <a:lstStyle/>
          <a:p>
            <a:pPr defTabSz="609585"/>
            <a:r>
              <a:rPr lang="en-GB" sz="2667">
                <a:solidFill>
                  <a:srgbClr val="000000"/>
                </a:solidFill>
                <a:latin typeface="Avenir Next LT Pro"/>
              </a:rPr>
              <a:t>Website:</a:t>
            </a:r>
            <a:endParaRPr lang="en-US" sz="2667">
              <a:solidFill>
                <a:srgbClr val="000000"/>
              </a:solidFill>
              <a:latin typeface="Avenir Next LT Pro"/>
            </a:endParaRPr>
          </a:p>
        </p:txBody>
      </p:sp>
      <p:sp>
        <p:nvSpPr>
          <p:cNvPr id="15" name="TextBox 14">
            <a:extLst>
              <a:ext uri="{FF2B5EF4-FFF2-40B4-BE49-F238E27FC236}">
                <a16:creationId xmlns:a16="http://schemas.microsoft.com/office/drawing/2014/main" id="{5C27B1E3-29A7-7C4B-7B02-951C8D5B22F0}"/>
              </a:ext>
            </a:extLst>
          </p:cNvPr>
          <p:cNvSpPr txBox="1"/>
          <p:nvPr/>
        </p:nvSpPr>
        <p:spPr>
          <a:xfrm>
            <a:off x="527381" y="4678924"/>
            <a:ext cx="6720748" cy="533544"/>
          </a:xfrm>
          <a:prstGeom prst="rect">
            <a:avLst/>
          </a:prstGeom>
          <a:noFill/>
        </p:spPr>
        <p:txBody>
          <a:bodyPr wrap="square" lIns="121920" tIns="60960" rIns="121920" bIns="60960" anchor="t">
            <a:spAutoFit/>
          </a:bodyPr>
          <a:lstStyle/>
          <a:p>
            <a:pPr defTabSz="609585"/>
            <a:r>
              <a:rPr lang="en-GB" sz="2667">
                <a:solidFill>
                  <a:srgbClr val="000000"/>
                </a:solidFill>
                <a:latin typeface="Avenir Next LT Pro"/>
                <a:hlinkClick r:id="rId3">
                  <a:extLst>
                    <a:ext uri="{A12FA001-AC4F-418D-AE19-62706E023703}">
                      <ahyp:hlinkClr xmlns:ahyp="http://schemas.microsoft.com/office/drawing/2018/hyperlinkcolor" val="tx"/>
                    </a:ext>
                  </a:extLst>
                </a:hlinkClick>
              </a:rPr>
              <a:t>www.napglobalnetwork.org</a:t>
            </a:r>
            <a:endParaRPr lang="en-US" sz="2667">
              <a:solidFill>
                <a:srgbClr val="000000"/>
              </a:solidFill>
              <a:latin typeface="Avenir Next LT Pro"/>
            </a:endParaRPr>
          </a:p>
        </p:txBody>
      </p:sp>
      <p:pic>
        <p:nvPicPr>
          <p:cNvPr id="16" name="Picture 15">
            <a:extLst>
              <a:ext uri="{FF2B5EF4-FFF2-40B4-BE49-F238E27FC236}">
                <a16:creationId xmlns:a16="http://schemas.microsoft.com/office/drawing/2014/main" id="{E10859A6-1E6E-A782-D1D0-DF6E93BE9BEB}"/>
              </a:ext>
            </a:extLst>
          </p:cNvPr>
          <p:cNvPicPr>
            <a:picLocks noChangeAspect="1"/>
          </p:cNvPicPr>
          <p:nvPr/>
        </p:nvPicPr>
        <p:blipFill>
          <a:blip r:embed="rId4"/>
          <a:stretch>
            <a:fillRect/>
          </a:stretch>
        </p:blipFill>
        <p:spPr>
          <a:xfrm>
            <a:off x="6410910" y="3662936"/>
            <a:ext cx="5253709" cy="2408456"/>
          </a:xfrm>
          <a:prstGeom prst="rect">
            <a:avLst/>
          </a:prstGeom>
        </p:spPr>
      </p:pic>
      <p:sp>
        <p:nvSpPr>
          <p:cNvPr id="21" name="Oval 20">
            <a:extLst>
              <a:ext uri="{FF2B5EF4-FFF2-40B4-BE49-F238E27FC236}">
                <a16:creationId xmlns:a16="http://schemas.microsoft.com/office/drawing/2014/main" id="{21CE170A-4C8C-18D3-323E-5AE6096F8937}"/>
              </a:ext>
            </a:extLst>
          </p:cNvPr>
          <p:cNvSpPr/>
          <p:nvPr/>
        </p:nvSpPr>
        <p:spPr>
          <a:xfrm>
            <a:off x="719403" y="5505852"/>
            <a:ext cx="533480" cy="533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85"/>
            <a:endParaRPr lang="en-US" sz="2400">
              <a:solidFill>
                <a:srgbClr val="000000"/>
              </a:solidFill>
              <a:latin typeface="Avenir Next LT Pro"/>
            </a:endParaRPr>
          </a:p>
        </p:txBody>
      </p:sp>
      <p:pic>
        <p:nvPicPr>
          <p:cNvPr id="23" name="Picture 22" descr="Logo, company name&#10;&#10;Description automatically generated">
            <a:extLst>
              <a:ext uri="{FF2B5EF4-FFF2-40B4-BE49-F238E27FC236}">
                <a16:creationId xmlns:a16="http://schemas.microsoft.com/office/drawing/2014/main" id="{1918185D-2FE6-EC05-3C22-3D341FCD1A47}"/>
              </a:ext>
            </a:extLst>
          </p:cNvPr>
          <p:cNvPicPr>
            <a:picLocks noChangeAspect="1"/>
          </p:cNvPicPr>
          <p:nvPr/>
        </p:nvPicPr>
        <p:blipFill>
          <a:blip r:embed="rId5"/>
          <a:stretch>
            <a:fillRect/>
          </a:stretch>
        </p:blipFill>
        <p:spPr>
          <a:xfrm>
            <a:off x="815413" y="5635247"/>
            <a:ext cx="331240" cy="274687"/>
          </a:xfrm>
          <a:prstGeom prst="rect">
            <a:avLst/>
          </a:prstGeom>
        </p:spPr>
      </p:pic>
      <p:sp>
        <p:nvSpPr>
          <p:cNvPr id="30" name="Oval 29">
            <a:extLst>
              <a:ext uri="{FF2B5EF4-FFF2-40B4-BE49-F238E27FC236}">
                <a16:creationId xmlns:a16="http://schemas.microsoft.com/office/drawing/2014/main" id="{4B05AABF-05D6-68EB-069D-120D8F4B88AC}"/>
              </a:ext>
            </a:extLst>
          </p:cNvPr>
          <p:cNvSpPr/>
          <p:nvPr/>
        </p:nvSpPr>
        <p:spPr>
          <a:xfrm>
            <a:off x="2927648" y="5505852"/>
            <a:ext cx="533480" cy="533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609585"/>
            <a:endParaRPr lang="en-US" sz="2400">
              <a:solidFill>
                <a:srgbClr val="000000"/>
              </a:solidFill>
              <a:latin typeface="Avenir Next LT Pro"/>
            </a:endParaRPr>
          </a:p>
        </p:txBody>
      </p:sp>
      <p:pic>
        <p:nvPicPr>
          <p:cNvPr id="31" name="Picture 30">
            <a:extLst>
              <a:ext uri="{FF2B5EF4-FFF2-40B4-BE49-F238E27FC236}">
                <a16:creationId xmlns:a16="http://schemas.microsoft.com/office/drawing/2014/main" id="{C5917471-1FA2-A28B-92D6-CC03BA3EC590}"/>
              </a:ext>
            </a:extLst>
          </p:cNvPr>
          <p:cNvPicPr>
            <a:picLocks noChangeAspect="1"/>
          </p:cNvPicPr>
          <p:nvPr/>
        </p:nvPicPr>
        <p:blipFill>
          <a:blip r:embed="rId6"/>
          <a:srcRect/>
          <a:stretch/>
        </p:blipFill>
        <p:spPr>
          <a:xfrm>
            <a:off x="3051935" y="5635249"/>
            <a:ext cx="274687" cy="274687"/>
          </a:xfrm>
          <a:prstGeom prst="rect">
            <a:avLst/>
          </a:prstGeom>
        </p:spPr>
      </p:pic>
      <p:sp>
        <p:nvSpPr>
          <p:cNvPr id="32" name="TextBox 31">
            <a:extLst>
              <a:ext uri="{FF2B5EF4-FFF2-40B4-BE49-F238E27FC236}">
                <a16:creationId xmlns:a16="http://schemas.microsoft.com/office/drawing/2014/main" id="{691EB7C8-47C3-53D4-98AE-5A209F5AE3CA}"/>
              </a:ext>
            </a:extLst>
          </p:cNvPr>
          <p:cNvSpPr txBox="1"/>
          <p:nvPr/>
        </p:nvSpPr>
        <p:spPr>
          <a:xfrm>
            <a:off x="1184175" y="5623449"/>
            <a:ext cx="1792053" cy="595099"/>
          </a:xfrm>
          <a:prstGeom prst="rect">
            <a:avLst/>
          </a:prstGeom>
          <a:noFill/>
        </p:spPr>
        <p:txBody>
          <a:bodyPr wrap="square" lIns="121920" tIns="60960" rIns="121920" bIns="60960" rtlCol="0" anchor="t">
            <a:spAutoFit/>
          </a:bodyPr>
          <a:lstStyle/>
          <a:p>
            <a:pPr defTabSz="609585"/>
            <a:r>
              <a:rPr lang="en-GB" sz="1467">
                <a:solidFill>
                  <a:srgbClr val="616874"/>
                </a:solidFill>
                <a:latin typeface="Avenir Next LT Pro"/>
                <a:hlinkClick r:id="rId7">
                  <a:extLst>
                    <a:ext uri="{A12FA001-AC4F-418D-AE19-62706E023703}">
                      <ahyp:hlinkClr xmlns:ahyp="http://schemas.microsoft.com/office/drawing/2018/hyperlinkcolor" val="tx"/>
                    </a:ext>
                  </a:extLst>
                </a:hlinkClick>
              </a:rPr>
              <a:t>@</a:t>
            </a:r>
            <a:r>
              <a:rPr lang="en-GB" sz="1467">
                <a:solidFill>
                  <a:srgbClr val="000000"/>
                </a:solidFill>
                <a:latin typeface="Avenir Next LT Pro"/>
                <a:hlinkClick r:id="rId7">
                  <a:extLst>
                    <a:ext uri="{A12FA001-AC4F-418D-AE19-62706E023703}">
                      <ahyp:hlinkClr xmlns:ahyp="http://schemas.microsoft.com/office/drawing/2018/hyperlinkcolor" val="tx"/>
                    </a:ext>
                  </a:extLst>
                </a:hlinkClick>
              </a:rPr>
              <a:t>NAP_Network</a:t>
            </a:r>
            <a:endParaRPr lang="en-GB" sz="1467">
              <a:solidFill>
                <a:srgbClr val="000000"/>
              </a:solidFill>
              <a:latin typeface="Avenir Next LT Pro"/>
            </a:endParaRPr>
          </a:p>
          <a:p>
            <a:pPr defTabSz="609585"/>
            <a:endParaRPr lang="en-US" sz="1600">
              <a:solidFill>
                <a:srgbClr val="000000"/>
              </a:solidFill>
              <a:latin typeface="Avenir Next LT Pro"/>
            </a:endParaRPr>
          </a:p>
        </p:txBody>
      </p:sp>
      <p:sp>
        <p:nvSpPr>
          <p:cNvPr id="33" name="TextBox 32">
            <a:extLst>
              <a:ext uri="{FF2B5EF4-FFF2-40B4-BE49-F238E27FC236}">
                <a16:creationId xmlns:a16="http://schemas.microsoft.com/office/drawing/2014/main" id="{DB11A196-27EE-43CA-2170-E42D1C0718CF}"/>
              </a:ext>
            </a:extLst>
          </p:cNvPr>
          <p:cNvSpPr txBox="1"/>
          <p:nvPr/>
        </p:nvSpPr>
        <p:spPr>
          <a:xfrm>
            <a:off x="3402328" y="5623449"/>
            <a:ext cx="2349616" cy="595099"/>
          </a:xfrm>
          <a:prstGeom prst="rect">
            <a:avLst/>
          </a:prstGeom>
          <a:noFill/>
        </p:spPr>
        <p:txBody>
          <a:bodyPr wrap="square" lIns="121920" tIns="60960" rIns="121920" bIns="60960" rtlCol="0" anchor="t">
            <a:spAutoFit/>
          </a:bodyPr>
          <a:lstStyle/>
          <a:p>
            <a:pPr defTabSz="609585"/>
            <a:r>
              <a:rPr lang="en-GB" sz="1467">
                <a:solidFill>
                  <a:srgbClr val="000000"/>
                </a:solidFill>
                <a:latin typeface="Avenir Next LT Pro"/>
                <a:hlinkClick r:id="rId8">
                  <a:extLst>
                    <a:ext uri="{A12FA001-AC4F-418D-AE19-62706E023703}">
                      <ahyp:hlinkClr xmlns:ahyp="http://schemas.microsoft.com/office/drawing/2018/hyperlinkcolor" val="tx"/>
                    </a:ext>
                  </a:extLst>
                </a:hlinkClick>
              </a:rPr>
              <a:t>NAP Global Network</a:t>
            </a:r>
            <a:endParaRPr lang="en-GB" sz="1467">
              <a:solidFill>
                <a:srgbClr val="000000"/>
              </a:solidFill>
              <a:latin typeface="Avenir Next LT Pro"/>
            </a:endParaRPr>
          </a:p>
          <a:p>
            <a:pPr defTabSz="609585"/>
            <a:endParaRPr lang="en-US" sz="1600">
              <a:solidFill>
                <a:srgbClr val="000000"/>
              </a:solidFill>
              <a:latin typeface="Avenir Next LT Pro"/>
            </a:endParaRPr>
          </a:p>
        </p:txBody>
      </p:sp>
      <p:pic>
        <p:nvPicPr>
          <p:cNvPr id="10" name="Picture 11" descr="A picture containing text, sign, vector graphics, clipart&#10;&#10;Description automatically generated">
            <a:extLst>
              <a:ext uri="{FF2B5EF4-FFF2-40B4-BE49-F238E27FC236}">
                <a16:creationId xmlns:a16="http://schemas.microsoft.com/office/drawing/2014/main" id="{6F02A231-1907-5A54-BE9C-E5ECED205B3A}"/>
              </a:ext>
            </a:extLst>
          </p:cNvPr>
          <p:cNvPicPr>
            <a:picLocks noChangeAspect="1"/>
          </p:cNvPicPr>
          <p:nvPr/>
        </p:nvPicPr>
        <p:blipFill>
          <a:blip r:embed="rId9"/>
          <a:stretch>
            <a:fillRect/>
          </a:stretch>
        </p:blipFill>
        <p:spPr>
          <a:xfrm>
            <a:off x="9189899" y="2467244"/>
            <a:ext cx="2314075" cy="962043"/>
          </a:xfrm>
          <a:prstGeom prst="rect">
            <a:avLst/>
          </a:prstGeom>
        </p:spPr>
      </p:pic>
    </p:spTree>
    <p:extLst>
      <p:ext uri="{BB962C8B-B14F-4D97-AF65-F5344CB8AC3E}">
        <p14:creationId xmlns:p14="http://schemas.microsoft.com/office/powerpoint/2010/main" val="226796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EFD8-12A5-A9A0-07A4-320DCD6E96D2}"/>
              </a:ext>
            </a:extLst>
          </p:cNvPr>
          <p:cNvSpPr>
            <a:spLocks noGrp="1"/>
          </p:cNvSpPr>
          <p:nvPr>
            <p:ph type="title"/>
          </p:nvPr>
        </p:nvSpPr>
        <p:spPr/>
        <p:txBody>
          <a:bodyPr/>
          <a:lstStyle/>
          <a:p>
            <a:r>
              <a:rPr lang="en-US" dirty="0"/>
              <a:t>Stay in touch on the MEL toolkit</a:t>
            </a:r>
          </a:p>
        </p:txBody>
      </p:sp>
      <p:pic>
        <p:nvPicPr>
          <p:cNvPr id="5" name="Picture 4">
            <a:extLst>
              <a:ext uri="{FF2B5EF4-FFF2-40B4-BE49-F238E27FC236}">
                <a16:creationId xmlns:a16="http://schemas.microsoft.com/office/drawing/2014/main" id="{EC465EBB-FC8E-D641-EE00-EDC36717A121}"/>
              </a:ext>
            </a:extLst>
          </p:cNvPr>
          <p:cNvPicPr>
            <a:picLocks noChangeAspect="1"/>
          </p:cNvPicPr>
          <p:nvPr/>
        </p:nvPicPr>
        <p:blipFill>
          <a:blip r:embed="rId3"/>
          <a:stretch>
            <a:fillRect/>
          </a:stretch>
        </p:blipFill>
        <p:spPr>
          <a:xfrm>
            <a:off x="3870841" y="1453683"/>
            <a:ext cx="4450318" cy="4450318"/>
          </a:xfrm>
          <a:prstGeom prst="rect">
            <a:avLst/>
          </a:prstGeom>
        </p:spPr>
      </p:pic>
      <p:sp>
        <p:nvSpPr>
          <p:cNvPr id="6" name="TextBox 5">
            <a:extLst>
              <a:ext uri="{FF2B5EF4-FFF2-40B4-BE49-F238E27FC236}">
                <a16:creationId xmlns:a16="http://schemas.microsoft.com/office/drawing/2014/main" id="{EF204897-AAA9-9869-7B2E-D1AA8F218873}"/>
              </a:ext>
            </a:extLst>
          </p:cNvPr>
          <p:cNvSpPr txBox="1"/>
          <p:nvPr/>
        </p:nvSpPr>
        <p:spPr>
          <a:xfrm>
            <a:off x="3911883" y="6092765"/>
            <a:ext cx="4663915" cy="400110"/>
          </a:xfrm>
          <a:prstGeom prst="rect">
            <a:avLst/>
          </a:prstGeom>
          <a:noFill/>
        </p:spPr>
        <p:txBody>
          <a:bodyPr wrap="square">
            <a:spAutoFit/>
          </a:bodyPr>
          <a:lstStyle/>
          <a:p>
            <a:r>
              <a:rPr lang="en-US" sz="2000" b="1" dirty="0">
                <a:solidFill>
                  <a:schemeClr val="tx1">
                    <a:lumMod val="95000"/>
                    <a:lumOff val="5000"/>
                  </a:schemeClr>
                </a:solidFill>
              </a:rPr>
              <a:t>https://bit.ly/MEL-Toolkit-Updates</a:t>
            </a:r>
          </a:p>
        </p:txBody>
      </p:sp>
    </p:spTree>
    <p:extLst>
      <p:ext uri="{BB962C8B-B14F-4D97-AF65-F5344CB8AC3E}">
        <p14:creationId xmlns:p14="http://schemas.microsoft.com/office/powerpoint/2010/main" val="172126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normAutofit fontScale="90000"/>
          </a:bodyPr>
          <a:lstStyle/>
          <a:p>
            <a:r>
              <a:rPr lang="en-US"/>
              <a:t>II. Methodological and conceptual challenges in M&amp;E</a:t>
            </a:r>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pic>
        <p:nvPicPr>
          <p:cNvPr id="8" name="Picture 7">
            <a:extLst>
              <a:ext uri="{FF2B5EF4-FFF2-40B4-BE49-F238E27FC236}">
                <a16:creationId xmlns:a16="http://schemas.microsoft.com/office/drawing/2014/main" id="{8926E6A1-985C-24D3-20D1-7E7E793573A8}"/>
              </a:ext>
            </a:extLst>
          </p:cNvPr>
          <p:cNvPicPr>
            <a:picLocks noChangeAspect="1"/>
          </p:cNvPicPr>
          <p:nvPr/>
        </p:nvPicPr>
        <p:blipFill>
          <a:blip r:embed="rId3"/>
          <a:stretch>
            <a:fillRect/>
          </a:stretch>
        </p:blipFill>
        <p:spPr>
          <a:xfrm>
            <a:off x="2788265" y="1451215"/>
            <a:ext cx="6615470" cy="4692054"/>
          </a:xfrm>
          <a:prstGeom prst="rect">
            <a:avLst/>
          </a:prstGeom>
        </p:spPr>
      </p:pic>
    </p:spTree>
    <p:extLst>
      <p:ext uri="{BB962C8B-B14F-4D97-AF65-F5344CB8AC3E}">
        <p14:creationId xmlns:p14="http://schemas.microsoft.com/office/powerpoint/2010/main" val="279304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normAutofit fontScale="90000"/>
          </a:bodyPr>
          <a:lstStyle/>
          <a:p>
            <a:r>
              <a:rPr lang="en-US"/>
              <a:t>II. Methodological and conceptual challenges in M&amp;E</a:t>
            </a:r>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pic>
        <p:nvPicPr>
          <p:cNvPr id="3" name="Picture 2">
            <a:extLst>
              <a:ext uri="{FF2B5EF4-FFF2-40B4-BE49-F238E27FC236}">
                <a16:creationId xmlns:a16="http://schemas.microsoft.com/office/drawing/2014/main" id="{92A90011-3066-B9FE-3131-761D73DA78C6}"/>
              </a:ext>
            </a:extLst>
          </p:cNvPr>
          <p:cNvPicPr>
            <a:picLocks noChangeAspect="1"/>
          </p:cNvPicPr>
          <p:nvPr/>
        </p:nvPicPr>
        <p:blipFill>
          <a:blip r:embed="rId3"/>
          <a:stretch>
            <a:fillRect/>
          </a:stretch>
        </p:blipFill>
        <p:spPr>
          <a:xfrm>
            <a:off x="1989016" y="1460754"/>
            <a:ext cx="8075812" cy="4754309"/>
          </a:xfrm>
          <a:prstGeom prst="rect">
            <a:avLst/>
          </a:prstGeom>
        </p:spPr>
      </p:pic>
    </p:spTree>
    <p:extLst>
      <p:ext uri="{BB962C8B-B14F-4D97-AF65-F5344CB8AC3E}">
        <p14:creationId xmlns:p14="http://schemas.microsoft.com/office/powerpoint/2010/main" val="78159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1003A000-7270-4255-A26F-B837A0D1638C}"/>
              </a:ext>
            </a:extLst>
          </p:cNvPr>
          <p:cNvPicPr>
            <a:picLocks noGrp="1" noChangeAspect="1"/>
          </p:cNvPicPr>
          <p:nvPr>
            <p:ph idx="1"/>
          </p:nvPr>
        </p:nvPicPr>
        <p:blipFill>
          <a:blip r:embed="rId3"/>
          <a:stretch>
            <a:fillRect/>
          </a:stretch>
        </p:blipFill>
        <p:spPr>
          <a:xfrm>
            <a:off x="1156697" y="1539613"/>
            <a:ext cx="9587504" cy="4495409"/>
          </a:xfrm>
        </p:spPr>
      </p:pic>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a:t>III. Case studies: National level</a:t>
            </a:r>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271395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a:t>III. Case studies: National level findings </a:t>
            </a:r>
          </a:p>
        </p:txBody>
      </p:sp>
      <p:sp>
        <p:nvSpPr>
          <p:cNvPr id="6" name="Content Placeholder 5">
            <a:extLst>
              <a:ext uri="{FF2B5EF4-FFF2-40B4-BE49-F238E27FC236}">
                <a16:creationId xmlns:a16="http://schemas.microsoft.com/office/drawing/2014/main" id="{E16A554B-9448-23FD-FA81-6518F60FA343}"/>
              </a:ext>
            </a:extLst>
          </p:cNvPr>
          <p:cNvSpPr>
            <a:spLocks noGrp="1"/>
          </p:cNvSpPr>
          <p:nvPr>
            <p:ph idx="1"/>
          </p:nvPr>
        </p:nvSpPr>
        <p:spPr/>
        <p:txBody>
          <a:bodyPr>
            <a:normAutofit/>
          </a:bodyPr>
          <a:lstStyle/>
          <a:p>
            <a:r>
              <a:rPr lang="en-US" dirty="0"/>
              <a:t>Examples of </a:t>
            </a:r>
            <a:r>
              <a:rPr lang="en-US" b="1" dirty="0">
                <a:solidFill>
                  <a:srgbClr val="5B92E5"/>
                </a:solidFill>
              </a:rPr>
              <a:t>challenges</a:t>
            </a:r>
            <a:r>
              <a:rPr lang="en-US" dirty="0"/>
              <a:t>:</a:t>
            </a:r>
          </a:p>
          <a:p>
            <a:pPr lvl="1"/>
            <a:r>
              <a:rPr lang="en-US" dirty="0"/>
              <a:t>Weak data management and difficulty with institutional coordination </a:t>
            </a:r>
          </a:p>
          <a:p>
            <a:pPr lvl="1"/>
            <a:r>
              <a:rPr lang="en-US" dirty="0"/>
              <a:t>Inadequate financial, capacity-building, and technology transfer support</a:t>
            </a:r>
          </a:p>
          <a:p>
            <a:pPr lvl="1"/>
            <a:r>
              <a:rPr lang="en-US" dirty="0"/>
              <a:t>Designed systems prove too difficult to implement in practice</a:t>
            </a:r>
          </a:p>
          <a:p>
            <a:pPr marL="457200" lvl="1" indent="0">
              <a:buNone/>
            </a:pPr>
            <a:endParaRPr lang="en-US" dirty="0"/>
          </a:p>
          <a:p>
            <a:r>
              <a:rPr lang="en-US" dirty="0"/>
              <a:t>Examples of </a:t>
            </a:r>
            <a:r>
              <a:rPr lang="en-US" b="1" dirty="0">
                <a:solidFill>
                  <a:srgbClr val="5B92E5"/>
                </a:solidFill>
              </a:rPr>
              <a:t>opportunities</a:t>
            </a:r>
            <a:r>
              <a:rPr lang="en-US" dirty="0"/>
              <a:t> and </a:t>
            </a:r>
            <a:r>
              <a:rPr lang="en-US" b="1" dirty="0">
                <a:solidFill>
                  <a:srgbClr val="5B92E5"/>
                </a:solidFill>
              </a:rPr>
              <a:t>trends</a:t>
            </a:r>
            <a:r>
              <a:rPr lang="en-US" dirty="0"/>
              <a:t>: </a:t>
            </a:r>
          </a:p>
          <a:p>
            <a:pPr lvl="1"/>
            <a:r>
              <a:rPr lang="en-US" dirty="0"/>
              <a:t>Support for developing countries is often instrumental in making progress on M&amp;E</a:t>
            </a:r>
          </a:p>
          <a:p>
            <a:pPr lvl="1"/>
            <a:r>
              <a:rPr lang="en-US" dirty="0"/>
              <a:t>Alignment with international commitments and reporting systems is key opportunity</a:t>
            </a:r>
          </a:p>
          <a:p>
            <a:pPr lvl="1"/>
            <a:r>
              <a:rPr lang="en-US" dirty="0"/>
              <a:t>Various countries prioritizing initiating M&amp;E as soon as possible over building perfect/robust systems from the start </a:t>
            </a:r>
          </a:p>
          <a:p>
            <a:pPr lvl="1"/>
            <a:r>
              <a:rPr lang="en-US" dirty="0"/>
              <a:t>Several options and approaches for engaging stakeholders throughout the M&amp;E process</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415325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a:t>III. Case studies: Sub-national level </a:t>
            </a:r>
          </a:p>
        </p:txBody>
      </p:sp>
      <p:pic>
        <p:nvPicPr>
          <p:cNvPr id="2" name="Picture 2" descr="Map&#10;&#10;Description automatically generated">
            <a:extLst>
              <a:ext uri="{FF2B5EF4-FFF2-40B4-BE49-F238E27FC236}">
                <a16:creationId xmlns:a16="http://schemas.microsoft.com/office/drawing/2014/main" id="{555DA3B2-FE59-589F-3815-ACADA0A6C49E}"/>
              </a:ext>
            </a:extLst>
          </p:cNvPr>
          <p:cNvPicPr>
            <a:picLocks noGrp="1" noChangeAspect="1"/>
          </p:cNvPicPr>
          <p:nvPr>
            <p:ph idx="1"/>
          </p:nvPr>
        </p:nvPicPr>
        <p:blipFill>
          <a:blip r:embed="rId3"/>
          <a:stretch>
            <a:fillRect/>
          </a:stretch>
        </p:blipFill>
        <p:spPr>
          <a:xfrm>
            <a:off x="2100364" y="1533485"/>
            <a:ext cx="7763887" cy="4796546"/>
          </a:xfrm>
        </p:spPr>
      </p:pic>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346118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a:t>III. Case studies: Sub-national level findings </a:t>
            </a:r>
          </a:p>
        </p:txBody>
      </p:sp>
      <p:sp>
        <p:nvSpPr>
          <p:cNvPr id="6" name="Content Placeholder 5">
            <a:extLst>
              <a:ext uri="{FF2B5EF4-FFF2-40B4-BE49-F238E27FC236}">
                <a16:creationId xmlns:a16="http://schemas.microsoft.com/office/drawing/2014/main" id="{E16A554B-9448-23FD-FA81-6518F60FA343}"/>
              </a:ext>
            </a:extLst>
          </p:cNvPr>
          <p:cNvSpPr>
            <a:spLocks noGrp="1"/>
          </p:cNvSpPr>
          <p:nvPr>
            <p:ph idx="1"/>
          </p:nvPr>
        </p:nvSpPr>
        <p:spPr/>
        <p:txBody>
          <a:bodyPr lIns="0" tIns="45720" rIns="0" bIns="45720" anchor="t">
            <a:normAutofit/>
          </a:bodyPr>
          <a:lstStyle/>
          <a:p>
            <a:r>
              <a:rPr lang="en-US" dirty="0"/>
              <a:t>Examples of </a:t>
            </a:r>
            <a:r>
              <a:rPr lang="en-US" b="1" dirty="0">
                <a:solidFill>
                  <a:srgbClr val="5B92E5"/>
                </a:solidFill>
              </a:rPr>
              <a:t>challenges</a:t>
            </a:r>
            <a:r>
              <a:rPr lang="en-US" dirty="0"/>
              <a:t>:</a:t>
            </a:r>
          </a:p>
          <a:p>
            <a:pPr lvl="1"/>
            <a:r>
              <a:rPr lang="en-US" dirty="0"/>
              <a:t>Need for dedicated institutional structures at the sub-national level </a:t>
            </a:r>
          </a:p>
          <a:p>
            <a:pPr lvl="1"/>
            <a:r>
              <a:rPr lang="en-US" dirty="0"/>
              <a:t>Lack of awareness of the importance of M&amp;E at the local level </a:t>
            </a:r>
          </a:p>
          <a:p>
            <a:pPr lvl="1"/>
            <a:r>
              <a:rPr lang="en-US" dirty="0"/>
              <a:t>Inadequate financial resources </a:t>
            </a:r>
          </a:p>
          <a:p>
            <a:pPr lvl="1"/>
            <a:endParaRPr lang="en-US" dirty="0"/>
          </a:p>
          <a:p>
            <a:r>
              <a:rPr lang="en-US" dirty="0"/>
              <a:t>Examples of </a:t>
            </a:r>
            <a:r>
              <a:rPr lang="en-US" b="1" dirty="0">
                <a:solidFill>
                  <a:srgbClr val="5B92E5"/>
                </a:solidFill>
              </a:rPr>
              <a:t>opportunities and trends</a:t>
            </a:r>
            <a:r>
              <a:rPr lang="en-US" dirty="0"/>
              <a:t>:</a:t>
            </a:r>
          </a:p>
          <a:p>
            <a:pPr lvl="1"/>
            <a:r>
              <a:rPr lang="en-US" dirty="0"/>
              <a:t>Potential for complementarities between sub-national and national level M&amp;E</a:t>
            </a:r>
          </a:p>
          <a:p>
            <a:pPr lvl="1"/>
            <a:r>
              <a:rPr lang="en-US" dirty="0"/>
              <a:t>Sectoral, non-climate specific systems and indicators can guide sub-national efforts </a:t>
            </a:r>
          </a:p>
          <a:p>
            <a:pPr lvl="1"/>
            <a:r>
              <a:rPr lang="en-US" dirty="0"/>
              <a:t>Inclusion of an active learning system can help generate a constant feedback loop of lessons learned</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84746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07098-6B53-A11B-8148-415BB2D0246B}"/>
              </a:ext>
            </a:extLst>
          </p:cNvPr>
          <p:cNvSpPr>
            <a:spLocks noGrp="1"/>
          </p:cNvSpPr>
          <p:nvPr>
            <p:ph type="title"/>
          </p:nvPr>
        </p:nvSpPr>
        <p:spPr/>
        <p:txBody>
          <a:bodyPr/>
          <a:lstStyle/>
          <a:p>
            <a:r>
              <a:rPr lang="en-US" dirty="0"/>
              <a:t>IV. Observations and insights</a:t>
            </a:r>
          </a:p>
        </p:txBody>
      </p:sp>
      <p:sp>
        <p:nvSpPr>
          <p:cNvPr id="6" name="Content Placeholder 5">
            <a:extLst>
              <a:ext uri="{FF2B5EF4-FFF2-40B4-BE49-F238E27FC236}">
                <a16:creationId xmlns:a16="http://schemas.microsoft.com/office/drawing/2014/main" id="{E16A554B-9448-23FD-FA81-6518F60FA343}"/>
              </a:ext>
            </a:extLst>
          </p:cNvPr>
          <p:cNvSpPr>
            <a:spLocks noGrp="1"/>
          </p:cNvSpPr>
          <p:nvPr>
            <p:ph idx="1"/>
          </p:nvPr>
        </p:nvSpPr>
        <p:spPr/>
        <p:txBody>
          <a:bodyPr/>
          <a:lstStyle/>
          <a:p>
            <a:r>
              <a:rPr lang="en-US" dirty="0"/>
              <a:t>Indicators commonly central components of M&amp;E systems – advantages are clear but important to carefully consider role and selection of indicators </a:t>
            </a:r>
          </a:p>
          <a:p>
            <a:r>
              <a:rPr lang="en-US" dirty="0"/>
              <a:t>Tension between establishing M&amp;E systems that yield best possible understanding of adaptation vs. those that are feasible in the near-term </a:t>
            </a:r>
          </a:p>
          <a:p>
            <a:r>
              <a:rPr lang="en-US" dirty="0"/>
              <a:t>Various opportunities to work towards more ambitious and innovative practices over time </a:t>
            </a:r>
          </a:p>
          <a:p>
            <a:endParaRPr lang="en-US" dirty="0"/>
          </a:p>
        </p:txBody>
      </p:sp>
      <p:sp>
        <p:nvSpPr>
          <p:cNvPr id="4" name="Footer Placeholder 3">
            <a:extLst>
              <a:ext uri="{FF2B5EF4-FFF2-40B4-BE49-F238E27FC236}">
                <a16:creationId xmlns:a16="http://schemas.microsoft.com/office/drawing/2014/main" id="{8F0DBEB7-AE07-E2B5-BA1F-2E90A568FE29}"/>
              </a:ext>
            </a:extLst>
          </p:cNvPr>
          <p:cNvSpPr>
            <a:spLocks noGrp="1"/>
          </p:cNvSpPr>
          <p:nvPr>
            <p:ph type="ftr" sz="quarter" idx="11"/>
          </p:nvPr>
        </p:nvSpPr>
        <p:spPr/>
        <p:txBody>
          <a:bodyPr/>
          <a:lstStyle/>
          <a:p>
            <a:r>
              <a:rPr lang="en-US"/>
              <a:t>Adaptation Committee</a:t>
            </a:r>
          </a:p>
        </p:txBody>
      </p:sp>
    </p:spTree>
    <p:extLst>
      <p:ext uri="{BB962C8B-B14F-4D97-AF65-F5344CB8AC3E}">
        <p14:creationId xmlns:p14="http://schemas.microsoft.com/office/powerpoint/2010/main" val="3343139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CCC">
      <a:majorFont>
        <a:latin typeface="Raleway Black"/>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spAutoFit/>
      </a:bodyPr>
      <a:lstStyle>
        <a:defPPr algn="r">
          <a:defRPr sz="1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16874"/>
      </a:hlink>
      <a:folHlink>
        <a:srgbClr val="F0592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5FB22270CE24098FBBFBB41014DA1" ma:contentTypeVersion="16" ma:contentTypeDescription="Create a new document." ma:contentTypeScope="" ma:versionID="8f5f7549643f492353113de80b2b7ad1">
  <xsd:schema xmlns:xsd="http://www.w3.org/2001/XMLSchema" xmlns:xs="http://www.w3.org/2001/XMLSchema" xmlns:p="http://schemas.microsoft.com/office/2006/metadata/properties" xmlns:ns2="ec75bdb1-05c2-4bc4-a1f1-45153d4c3b97" xmlns:ns3="4db5a838-c782-4388-9b1c-393a8e7861c4" targetNamespace="http://schemas.microsoft.com/office/2006/metadata/properties" ma:root="true" ma:fieldsID="60e312edd2cbc22d8b11dec81ac7df54" ns2:_="" ns3:_="">
    <xsd:import namespace="ec75bdb1-05c2-4bc4-a1f1-45153d4c3b97"/>
    <xsd:import namespace="4db5a838-c782-4388-9b1c-393a8e7861c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75bdb1-05c2-4bc4-a1f1-45153d4c3b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b5a838-c782-4388-9b1c-393a8e7861c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f5a671-b547-41aa-9ee2-b5aae571e0fb}" ma:internalName="TaxCatchAll" ma:showField="CatchAllData" ma:web="4db5a838-c782-4388-9b1c-393a8e7861c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b5a838-c782-4388-9b1c-393a8e7861c4" xsi:nil="true"/>
    <lcf76f155ced4ddcb4097134ff3c332f xmlns="ec75bdb1-05c2-4bc4-a1f1-45153d4c3b97">
      <Terms xmlns="http://schemas.microsoft.com/office/infopath/2007/PartnerControls"/>
    </lcf76f155ced4ddcb4097134ff3c332f>
  </documentManagement>
</p:properties>
</file>

<file path=customXml/item4.xml><?xml version="1.0" encoding="utf-8"?>
<?mso-contentType ?>
<SharedContentType xmlns="Microsoft.SharePoint.Taxonomy.ContentTypeSync" SourceId="9d8c265a-5436-43a7-80c1-713d2827ffde" ContentTypeId="0x0101" PreviousValue="false"/>
</file>

<file path=customXml/itemProps1.xml><?xml version="1.0" encoding="utf-8"?>
<ds:datastoreItem xmlns:ds="http://schemas.openxmlformats.org/officeDocument/2006/customXml" ds:itemID="{6364AAFA-799E-43A3-A9DE-0D7D3227B91C}"/>
</file>

<file path=customXml/itemProps2.xml><?xml version="1.0" encoding="utf-8"?>
<ds:datastoreItem xmlns:ds="http://schemas.openxmlformats.org/officeDocument/2006/customXml" ds:itemID="{EAF31F64-5D41-40A4-A117-CCE494CF39CE}">
  <ds:schemaRefs>
    <ds:schemaRef ds:uri="http://schemas.microsoft.com/sharepoint/v3/contenttype/forms"/>
  </ds:schemaRefs>
</ds:datastoreItem>
</file>

<file path=customXml/itemProps3.xml><?xml version="1.0" encoding="utf-8"?>
<ds:datastoreItem xmlns:ds="http://schemas.openxmlformats.org/officeDocument/2006/customXml" ds:itemID="{420F8DAB-0892-477C-8586-11C2209910AA}">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E7F607FF-18AE-43F9-ABB4-F074AB5C7F15}"/>
</file>

<file path=docProps/app.xml><?xml version="1.0" encoding="utf-8"?>
<Properties xmlns="http://schemas.openxmlformats.org/officeDocument/2006/extended-properties" xmlns:vt="http://schemas.openxmlformats.org/officeDocument/2006/docPropsVTypes">
  <TotalTime>2596</TotalTime>
  <Words>4878</Words>
  <Application>Microsoft Office PowerPoint</Application>
  <PresentationFormat>Widescreen</PresentationFormat>
  <Paragraphs>391</Paragraphs>
  <Slides>29</Slides>
  <Notes>25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CamingoDos Pro Regular</vt:lpstr>
      <vt:lpstr>Arial</vt:lpstr>
      <vt:lpstr>Avenir Next LT Pro</vt:lpstr>
      <vt:lpstr>Britannic Bold</vt:lpstr>
      <vt:lpstr>Calibri</vt:lpstr>
      <vt:lpstr>Calibri Light</vt:lpstr>
      <vt:lpstr>Century Gothic</vt:lpstr>
      <vt:lpstr>Georgia</vt:lpstr>
      <vt:lpstr>Raleway</vt:lpstr>
      <vt:lpstr>Raleway Black</vt:lpstr>
      <vt:lpstr>Symbol</vt:lpstr>
      <vt:lpstr>Ubuntu</vt:lpstr>
      <vt:lpstr>Wingdings</vt:lpstr>
      <vt:lpstr>Office Theme</vt:lpstr>
      <vt:lpstr>1_Office Theme</vt:lpstr>
      <vt:lpstr>2_Office Theme</vt:lpstr>
      <vt:lpstr>3_Office Theme</vt:lpstr>
      <vt:lpstr>PowerPoint Presentation</vt:lpstr>
      <vt:lpstr>I. AC work on Monitoring and Evaluation of Adaptation</vt:lpstr>
      <vt:lpstr>II. Methodological and conceptual challenges in M&amp;E</vt:lpstr>
      <vt:lpstr>II. Methodological and conceptual challenges in M&amp;E</vt:lpstr>
      <vt:lpstr>III. Case studies: National level</vt:lpstr>
      <vt:lpstr>III. Case studies: National level findings </vt:lpstr>
      <vt:lpstr>III. Case studies: Sub-national level </vt:lpstr>
      <vt:lpstr>III. Case studies: Sub-national level findings </vt:lpstr>
      <vt:lpstr>IV. Observations and insights</vt:lpstr>
      <vt:lpstr>V. Recommendations</vt:lpstr>
      <vt:lpstr>V. Conclusion and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in touch on the MEL toolkit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 24slides5</dc:creator>
  <cp:lastModifiedBy>Fatin Atif Tawfig</cp:lastModifiedBy>
  <cp:revision>5</cp:revision>
  <dcterms:created xsi:type="dcterms:W3CDTF">2022-08-04T08:29:49Z</dcterms:created>
  <dcterms:modified xsi:type="dcterms:W3CDTF">2023-12-10T06:12:37Z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0x0101005925FB22270CE24098FBBFBB41014DA1</vt:lpwstr>
  </property>
</Properties>
</file>