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DM Serif Display" pitchFamily="2" charset="0"/>
      <p:regular r:id="rId21"/>
      <p:italic r:id="rId22"/>
    </p:embeddedFont>
    <p:embeddedFont>
      <p:font typeface="League Spartan" panose="020B0604020202020204" charset="0"/>
      <p:regular r:id="rId23"/>
    </p:embeddedFont>
    <p:embeddedFont>
      <p:font typeface="Mont" panose="020B0604020202020204" charset="0"/>
      <p:regular r:id="rId24"/>
    </p:embeddedFont>
    <p:embeddedFont>
      <p:font typeface="Red Hat Display" panose="020B0604020202020204" charset="0"/>
      <p:regular r:id="rId25"/>
    </p:embeddedFont>
    <p:embeddedFont>
      <p:font typeface="Red Hat Display Bold" panose="020B0604020202020204" charset="0"/>
      <p:regular r:id="rId26"/>
    </p:embeddedFont>
    <p:embeddedFont>
      <p:font typeface="Red Hat Display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32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9.png"/><Relationship Id="rId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29120" y="529232"/>
            <a:ext cx="4613746" cy="1017480"/>
          </a:xfrm>
          <a:custGeom>
            <a:avLst/>
            <a:gdLst/>
            <a:ahLst/>
            <a:cxnLst/>
            <a:rect l="l" t="t" r="r" b="b"/>
            <a:pathLst>
              <a:path w="4613746" h="1017480">
                <a:moveTo>
                  <a:pt x="0" y="0"/>
                </a:moveTo>
                <a:lnTo>
                  <a:pt x="4613746" y="0"/>
                </a:lnTo>
                <a:lnTo>
                  <a:pt x="4613746" y="1017480"/>
                </a:lnTo>
                <a:lnTo>
                  <a:pt x="0" y="1017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506525">
            <a:off x="-5837836" y="-2599261"/>
            <a:ext cx="8962727" cy="8962727"/>
          </a:xfrm>
          <a:custGeom>
            <a:avLst/>
            <a:gdLst/>
            <a:ahLst/>
            <a:cxnLst/>
            <a:rect l="l" t="t" r="r" b="b"/>
            <a:pathLst>
              <a:path w="8962727" h="8962727">
                <a:moveTo>
                  <a:pt x="0" y="0"/>
                </a:moveTo>
                <a:lnTo>
                  <a:pt x="8962727" y="0"/>
                </a:lnTo>
                <a:lnTo>
                  <a:pt x="8962727" y="8962727"/>
                </a:lnTo>
                <a:lnTo>
                  <a:pt x="0" y="8962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194079" y="6389216"/>
            <a:ext cx="4785335" cy="4785316"/>
            <a:chOff x="0" y="0"/>
            <a:chExt cx="6380447" cy="6380421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6380447" cy="6380421"/>
              <a:chOff x="0" y="0"/>
              <a:chExt cx="6350000" cy="634997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</p:grpSp>
        <p:sp>
          <p:nvSpPr>
            <p:cNvPr id="7" name="Freeform 7"/>
            <p:cNvSpPr/>
            <p:nvPr/>
          </p:nvSpPr>
          <p:spPr>
            <a:xfrm>
              <a:off x="1588331" y="1521662"/>
              <a:ext cx="3298034" cy="3313535"/>
            </a:xfrm>
            <a:custGeom>
              <a:avLst/>
              <a:gdLst/>
              <a:ahLst/>
              <a:cxnLst/>
              <a:rect l="l" t="t" r="r" b="b"/>
              <a:pathLst>
                <a:path w="3298034" h="3313535">
                  <a:moveTo>
                    <a:pt x="0" y="0"/>
                  </a:moveTo>
                  <a:lnTo>
                    <a:pt x="3298034" y="0"/>
                  </a:lnTo>
                  <a:lnTo>
                    <a:pt x="3298034" y="3313535"/>
                  </a:lnTo>
                  <a:lnTo>
                    <a:pt x="0" y="3313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0" b="-130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2861477" y="2120335"/>
              <a:ext cx="657492" cy="53668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76"/>
                </a:lnSpc>
              </a:pPr>
              <a:r>
                <a:rPr lang="en-US" sz="2411" dirty="0">
                  <a:solidFill>
                    <a:srgbClr val="2F5597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7th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48790" y="3933783"/>
            <a:ext cx="11990421" cy="128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966" b="1" spc="69">
                <a:solidFill>
                  <a:srgbClr val="2F559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CB FRIENDS: OPENING OF THE 7TH CAPACITY-BUILDING HUB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50470" y="5972781"/>
            <a:ext cx="3264572" cy="37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718" spc="-73">
                <a:solidFill>
                  <a:srgbClr val="2F5597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12th November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34562" y="5460401"/>
            <a:ext cx="5296387" cy="46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8"/>
              </a:lnSpc>
            </a:pPr>
            <a:r>
              <a:rPr lang="en-US" sz="2745">
                <a:solidFill>
                  <a:srgbClr val="2F5597"/>
                </a:solidFill>
                <a:latin typeface="Mont"/>
                <a:ea typeface="Mont"/>
                <a:cs typeface="Mont"/>
                <a:sym typeface="Mont"/>
              </a:rPr>
              <a:t>7th Capacity-building Hub </a:t>
            </a:r>
          </a:p>
        </p:txBody>
      </p:sp>
      <p:sp>
        <p:nvSpPr>
          <p:cNvPr id="12" name="Freeform 12"/>
          <p:cNvSpPr/>
          <p:nvPr/>
        </p:nvSpPr>
        <p:spPr>
          <a:xfrm>
            <a:off x="5829120" y="8046091"/>
            <a:ext cx="998349" cy="998349"/>
          </a:xfrm>
          <a:custGeom>
            <a:avLst/>
            <a:gdLst/>
            <a:ahLst/>
            <a:cxnLst/>
            <a:rect l="l" t="t" r="r" b="b"/>
            <a:pathLst>
              <a:path w="998349" h="998349">
                <a:moveTo>
                  <a:pt x="0" y="0"/>
                </a:moveTo>
                <a:lnTo>
                  <a:pt x="998350" y="0"/>
                </a:lnTo>
                <a:lnTo>
                  <a:pt x="998350" y="998350"/>
                </a:lnTo>
                <a:lnTo>
                  <a:pt x="0" y="998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976748" y="8046091"/>
            <a:ext cx="987503" cy="987503"/>
          </a:xfrm>
          <a:custGeom>
            <a:avLst/>
            <a:gdLst/>
            <a:ahLst/>
            <a:cxnLst/>
            <a:rect l="l" t="t" r="r" b="b"/>
            <a:pathLst>
              <a:path w="987503" h="987503">
                <a:moveTo>
                  <a:pt x="0" y="0"/>
                </a:moveTo>
                <a:lnTo>
                  <a:pt x="987502" y="0"/>
                </a:lnTo>
                <a:lnTo>
                  <a:pt x="987502" y="987503"/>
                </a:lnTo>
                <a:lnTo>
                  <a:pt x="0" y="9875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113528" y="8046091"/>
            <a:ext cx="969736" cy="969736"/>
          </a:xfrm>
          <a:custGeom>
            <a:avLst/>
            <a:gdLst/>
            <a:ahLst/>
            <a:cxnLst/>
            <a:rect l="l" t="t" r="r" b="b"/>
            <a:pathLst>
              <a:path w="969736" h="969736">
                <a:moveTo>
                  <a:pt x="0" y="0"/>
                </a:moveTo>
                <a:lnTo>
                  <a:pt x="969736" y="0"/>
                </a:lnTo>
                <a:lnTo>
                  <a:pt x="969736" y="969736"/>
                </a:lnTo>
                <a:lnTo>
                  <a:pt x="0" y="9697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44160" y="8046091"/>
            <a:ext cx="987503" cy="987503"/>
          </a:xfrm>
          <a:custGeom>
            <a:avLst/>
            <a:gdLst/>
            <a:ahLst/>
            <a:cxnLst/>
            <a:rect l="l" t="t" r="r" b="b"/>
            <a:pathLst>
              <a:path w="987503" h="987503">
                <a:moveTo>
                  <a:pt x="0" y="0"/>
                </a:moveTo>
                <a:lnTo>
                  <a:pt x="987502" y="0"/>
                </a:lnTo>
                <a:lnTo>
                  <a:pt x="987502" y="987503"/>
                </a:lnTo>
                <a:lnTo>
                  <a:pt x="0" y="9875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90164" y="8046091"/>
            <a:ext cx="1004718" cy="1004718"/>
          </a:xfrm>
          <a:custGeom>
            <a:avLst/>
            <a:gdLst/>
            <a:ahLst/>
            <a:cxnLst/>
            <a:rect l="l" t="t" r="r" b="b"/>
            <a:pathLst>
              <a:path w="1004718" h="1004718">
                <a:moveTo>
                  <a:pt x="0" y="0"/>
                </a:moveTo>
                <a:lnTo>
                  <a:pt x="1004718" y="0"/>
                </a:lnTo>
                <a:lnTo>
                  <a:pt x="1004718" y="1004718"/>
                </a:lnTo>
                <a:lnTo>
                  <a:pt x="0" y="1004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480940" y="8046091"/>
            <a:ext cx="1025080" cy="1025080"/>
          </a:xfrm>
          <a:custGeom>
            <a:avLst/>
            <a:gdLst/>
            <a:ahLst/>
            <a:cxnLst/>
            <a:rect l="l" t="t" r="r" b="b"/>
            <a:pathLst>
              <a:path w="1025080" h="1025080">
                <a:moveTo>
                  <a:pt x="0" y="0"/>
                </a:moveTo>
                <a:lnTo>
                  <a:pt x="1025080" y="0"/>
                </a:lnTo>
                <a:lnTo>
                  <a:pt x="1025080" y="1025080"/>
                </a:lnTo>
                <a:lnTo>
                  <a:pt x="0" y="1025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645922" y="510688"/>
            <a:ext cx="1812958" cy="1036024"/>
          </a:xfrm>
          <a:custGeom>
            <a:avLst/>
            <a:gdLst/>
            <a:ahLst/>
            <a:cxnLst/>
            <a:rect l="l" t="t" r="r" b="b"/>
            <a:pathLst>
              <a:path w="1812958" h="1036024">
                <a:moveTo>
                  <a:pt x="0" y="0"/>
                </a:moveTo>
                <a:lnTo>
                  <a:pt x="1812958" y="0"/>
                </a:lnTo>
                <a:lnTo>
                  <a:pt x="1812958" y="1036024"/>
                </a:lnTo>
                <a:lnTo>
                  <a:pt x="0" y="10360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02240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650470" y="6477042"/>
            <a:ext cx="3264572" cy="37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718" spc="-73">
                <a:solidFill>
                  <a:srgbClr val="2F5597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12:00-13:00 GMT-3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6E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8893" y="4593429"/>
            <a:ext cx="3943651" cy="3130169"/>
            <a:chOff x="0" y="0"/>
            <a:chExt cx="5258201" cy="4173558"/>
          </a:xfrm>
        </p:grpSpPr>
        <p:sp>
          <p:nvSpPr>
            <p:cNvPr id="3" name="Freeform 3"/>
            <p:cNvSpPr/>
            <p:nvPr/>
          </p:nvSpPr>
          <p:spPr>
            <a:xfrm>
              <a:off x="1053458" y="0"/>
              <a:ext cx="3151285" cy="3151285"/>
            </a:xfrm>
            <a:custGeom>
              <a:avLst/>
              <a:gdLst/>
              <a:ahLst/>
              <a:cxnLst/>
              <a:rect l="l" t="t" r="r" b="b"/>
              <a:pathLst>
                <a:path w="3151285" h="3151285">
                  <a:moveTo>
                    <a:pt x="0" y="0"/>
                  </a:moveTo>
                  <a:lnTo>
                    <a:pt x="3151285" y="0"/>
                  </a:lnTo>
                  <a:lnTo>
                    <a:pt x="3151285" y="3151285"/>
                  </a:lnTo>
                  <a:lnTo>
                    <a:pt x="0" y="3151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3443512"/>
              <a:ext cx="5258201" cy="730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2"/>
                </a:lnSpc>
              </a:pPr>
              <a:r>
                <a:rPr lang="en-US" sz="3729" b="1" spc="52">
                  <a:solidFill>
                    <a:srgbClr val="FFFFFF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19 NOV.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9775516">
            <a:off x="8441676" y="3759506"/>
            <a:ext cx="3622549" cy="3619530"/>
          </a:xfrm>
          <a:custGeom>
            <a:avLst/>
            <a:gdLst/>
            <a:ahLst/>
            <a:cxnLst/>
            <a:rect l="l" t="t" r="r" b="b"/>
            <a:pathLst>
              <a:path w="3622549" h="3619530">
                <a:moveTo>
                  <a:pt x="0" y="0"/>
                </a:moveTo>
                <a:lnTo>
                  <a:pt x="3622549" y="0"/>
                </a:lnTo>
                <a:lnTo>
                  <a:pt x="3622549" y="3619531"/>
                </a:lnTo>
                <a:lnTo>
                  <a:pt x="0" y="361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775516">
            <a:off x="8441676" y="3759506"/>
            <a:ext cx="3622549" cy="3619530"/>
          </a:xfrm>
          <a:custGeom>
            <a:avLst/>
            <a:gdLst/>
            <a:ahLst/>
            <a:cxnLst/>
            <a:rect l="l" t="t" r="r" b="b"/>
            <a:pathLst>
              <a:path w="3622549" h="3619530">
                <a:moveTo>
                  <a:pt x="0" y="0"/>
                </a:moveTo>
                <a:lnTo>
                  <a:pt x="3622549" y="0"/>
                </a:lnTo>
                <a:lnTo>
                  <a:pt x="3622549" y="3619531"/>
                </a:lnTo>
                <a:lnTo>
                  <a:pt x="0" y="361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774614" y="4090935"/>
            <a:ext cx="2956673" cy="295667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2389774" y="4821749"/>
            <a:ext cx="400798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Andrea Ramirez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01061" y="5316857"/>
            <a:ext cx="526787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i="1">
                <a:solidFill>
                  <a:srgbClr val="FFFFFF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Senior Researcher</a:t>
            </a:r>
          </a:p>
          <a:p>
            <a:pPr algn="l">
              <a:lnSpc>
                <a:spcPts val="4200"/>
              </a:lnSpc>
            </a:pPr>
            <a:r>
              <a:rPr lang="en-US" sz="3000" i="1">
                <a:solidFill>
                  <a:srgbClr val="FFFFFF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UNU EHS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09274" y="993543"/>
            <a:ext cx="9232528" cy="58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4027" b="1" spc="56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CAPACITIES FOR THE FUTURE DAY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A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63523" y="4426672"/>
            <a:ext cx="3295342" cy="2668971"/>
            <a:chOff x="0" y="0"/>
            <a:chExt cx="4393789" cy="3558628"/>
          </a:xfrm>
        </p:grpSpPr>
        <p:sp>
          <p:nvSpPr>
            <p:cNvPr id="3" name="Freeform 3"/>
            <p:cNvSpPr/>
            <p:nvPr/>
          </p:nvSpPr>
          <p:spPr>
            <a:xfrm>
              <a:off x="923387" y="0"/>
              <a:ext cx="2547014" cy="2547014"/>
            </a:xfrm>
            <a:custGeom>
              <a:avLst/>
              <a:gdLst/>
              <a:ahLst/>
              <a:cxnLst/>
              <a:rect l="l" t="t" r="r" b="b"/>
              <a:pathLst>
                <a:path w="2547014" h="2547014">
                  <a:moveTo>
                    <a:pt x="0" y="0"/>
                  </a:moveTo>
                  <a:lnTo>
                    <a:pt x="2547015" y="0"/>
                  </a:lnTo>
                  <a:lnTo>
                    <a:pt x="2547015" y="2547014"/>
                  </a:lnTo>
                  <a:lnTo>
                    <a:pt x="0" y="254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2828581"/>
              <a:ext cx="4393789" cy="730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2"/>
                </a:lnSpc>
              </a:pPr>
              <a:r>
                <a:rPr lang="en-US" sz="3729" b="1" spc="52">
                  <a:solidFill>
                    <a:srgbClr val="FFFFFF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20 NOV.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39566" y="4426672"/>
            <a:ext cx="7927827" cy="2668971"/>
            <a:chOff x="0" y="0"/>
            <a:chExt cx="10570436" cy="355862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570436" cy="3558628"/>
              <a:chOff x="0" y="0"/>
              <a:chExt cx="2087987" cy="7029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087987" cy="702939"/>
              </a:xfrm>
              <a:custGeom>
                <a:avLst/>
                <a:gdLst/>
                <a:ahLst/>
                <a:cxnLst/>
                <a:rect l="l" t="t" r="r" b="b"/>
                <a:pathLst>
                  <a:path w="2087987" h="702939">
                    <a:moveTo>
                      <a:pt x="0" y="0"/>
                    </a:moveTo>
                    <a:lnTo>
                      <a:pt x="2087987" y="0"/>
                    </a:lnTo>
                    <a:lnTo>
                      <a:pt x="2087987" y="702939"/>
                    </a:lnTo>
                    <a:lnTo>
                      <a:pt x="0" y="7029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087987" cy="7410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4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50051" y="414234"/>
              <a:ext cx="9988389" cy="2730160"/>
            </a:xfrm>
            <a:custGeom>
              <a:avLst/>
              <a:gdLst/>
              <a:ahLst/>
              <a:cxnLst/>
              <a:rect l="l" t="t" r="r" b="b"/>
              <a:pathLst>
                <a:path w="9988389" h="2730160">
                  <a:moveTo>
                    <a:pt x="0" y="0"/>
                  </a:moveTo>
                  <a:lnTo>
                    <a:pt x="9988389" y="0"/>
                  </a:lnTo>
                  <a:lnTo>
                    <a:pt x="9988389" y="2730160"/>
                  </a:lnTo>
                  <a:lnTo>
                    <a:pt x="0" y="2730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4709274" y="993543"/>
            <a:ext cx="9928421" cy="58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4027" b="1" spc="56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NATURE-BASED SOLUTIONS DAY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24937" y="6471915"/>
            <a:ext cx="3341820" cy="260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5"/>
              </a:lnSpc>
            </a:pPr>
            <a:r>
              <a:rPr lang="en-US" sz="2447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Simone Sandholz</a:t>
            </a:r>
          </a:p>
          <a:p>
            <a:pPr algn="ctr">
              <a:lnSpc>
                <a:spcPts val="3425"/>
              </a:lnSpc>
              <a:spcBef>
                <a:spcPct val="0"/>
              </a:spcBef>
            </a:pPr>
            <a:r>
              <a:rPr lang="en-US" sz="2447" i="1">
                <a:solidFill>
                  <a:srgbClr val="2F5597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Head of Urban Futures &amp; Sustainability Transformation Programme at UNU-EHS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973129" y="3078466"/>
            <a:ext cx="3722616" cy="3720972"/>
            <a:chOff x="0" y="0"/>
            <a:chExt cx="4963488" cy="4961296"/>
          </a:xfrm>
        </p:grpSpPr>
        <p:sp>
          <p:nvSpPr>
            <p:cNvPr id="4" name="Freeform 4"/>
            <p:cNvSpPr/>
            <p:nvPr/>
          </p:nvSpPr>
          <p:spPr>
            <a:xfrm rot="9775516">
              <a:off x="495231" y="495790"/>
              <a:ext cx="3973026" cy="3969715"/>
            </a:xfrm>
            <a:custGeom>
              <a:avLst/>
              <a:gdLst/>
              <a:ahLst/>
              <a:cxnLst/>
              <a:rect l="l" t="t" r="r" b="b"/>
              <a:pathLst>
                <a:path w="3973026" h="3969715">
                  <a:moveTo>
                    <a:pt x="0" y="0"/>
                  </a:moveTo>
                  <a:lnTo>
                    <a:pt x="3973026" y="0"/>
                  </a:lnTo>
                  <a:lnTo>
                    <a:pt x="3973026" y="3969715"/>
                  </a:lnTo>
                  <a:lnTo>
                    <a:pt x="0" y="3969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849600" y="848503"/>
              <a:ext cx="3264289" cy="3264289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76490" t="-2617" r="-84616" b="-44581"/>
                </a:stretch>
              </a:blip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11048171" y="6471915"/>
            <a:ext cx="2507422" cy="216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5"/>
              </a:lnSpc>
            </a:pPr>
            <a:r>
              <a:rPr lang="en-US" sz="2447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Lutz Morgenstern</a:t>
            </a:r>
          </a:p>
          <a:p>
            <a:pPr algn="ctr">
              <a:lnSpc>
                <a:spcPts val="3425"/>
              </a:lnSpc>
              <a:spcBef>
                <a:spcPct val="0"/>
              </a:spcBef>
            </a:pPr>
            <a:r>
              <a:rPr lang="en-US" sz="2447" i="1">
                <a:solidFill>
                  <a:srgbClr val="2F5597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International Climate Initiative (IKI), BMUKN)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43886" y="6471915"/>
            <a:ext cx="3330151" cy="173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5"/>
              </a:lnSpc>
            </a:pPr>
            <a:r>
              <a:rPr lang="en-US" sz="2447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Rogier van den Berg</a:t>
            </a:r>
          </a:p>
          <a:p>
            <a:pPr algn="ctr">
              <a:lnSpc>
                <a:spcPts val="3425"/>
              </a:lnSpc>
              <a:spcBef>
                <a:spcPct val="0"/>
              </a:spcBef>
            </a:pPr>
            <a:r>
              <a:rPr lang="en-US" sz="2447" i="1">
                <a:solidFill>
                  <a:srgbClr val="2F5597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Global Director for WRI Ross Center for Sustainable Cities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667996" y="3078466"/>
            <a:ext cx="3722616" cy="3720972"/>
            <a:chOff x="0" y="0"/>
            <a:chExt cx="4963488" cy="4961296"/>
          </a:xfrm>
        </p:grpSpPr>
        <p:sp>
          <p:nvSpPr>
            <p:cNvPr id="10" name="Freeform 10"/>
            <p:cNvSpPr/>
            <p:nvPr/>
          </p:nvSpPr>
          <p:spPr>
            <a:xfrm rot="9775516">
              <a:off x="495231" y="495790"/>
              <a:ext cx="3973026" cy="3969715"/>
            </a:xfrm>
            <a:custGeom>
              <a:avLst/>
              <a:gdLst/>
              <a:ahLst/>
              <a:cxnLst/>
              <a:rect l="l" t="t" r="r" b="b"/>
              <a:pathLst>
                <a:path w="3973026" h="3969715">
                  <a:moveTo>
                    <a:pt x="0" y="0"/>
                  </a:moveTo>
                  <a:lnTo>
                    <a:pt x="3973026" y="0"/>
                  </a:lnTo>
                  <a:lnTo>
                    <a:pt x="3973026" y="3969715"/>
                  </a:lnTo>
                  <a:lnTo>
                    <a:pt x="0" y="3969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849600" y="848503"/>
              <a:ext cx="3264289" cy="3264289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</p:grpSp>
      </p:grpSp>
      <p:sp>
        <p:nvSpPr>
          <p:cNvPr id="13" name="Freeform 13"/>
          <p:cNvSpPr/>
          <p:nvPr/>
        </p:nvSpPr>
        <p:spPr>
          <a:xfrm rot="9775516">
            <a:off x="10649686" y="3450309"/>
            <a:ext cx="2979770" cy="2977286"/>
          </a:xfrm>
          <a:custGeom>
            <a:avLst/>
            <a:gdLst/>
            <a:ahLst/>
            <a:cxnLst/>
            <a:rect l="l" t="t" r="r" b="b"/>
            <a:pathLst>
              <a:path w="2979770" h="2977286">
                <a:moveTo>
                  <a:pt x="0" y="0"/>
                </a:moveTo>
                <a:lnTo>
                  <a:pt x="2979770" y="0"/>
                </a:lnTo>
                <a:lnTo>
                  <a:pt x="2979770" y="2977286"/>
                </a:lnTo>
                <a:lnTo>
                  <a:pt x="0" y="2977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920178" y="3719558"/>
            <a:ext cx="2438787" cy="24387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10296" b="-39797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6353462" y="561089"/>
            <a:ext cx="5581075" cy="85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966" b="1" spc="4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OPENING OF THE 7TH CAPACITY-BUILDING HUB</a:t>
            </a:r>
          </a:p>
        </p:txBody>
      </p:sp>
      <p:sp>
        <p:nvSpPr>
          <p:cNvPr id="17" name="Freeform 17"/>
          <p:cNvSpPr/>
          <p:nvPr/>
        </p:nvSpPr>
        <p:spPr>
          <a:xfrm rot="-3506525">
            <a:off x="16031167" y="1128751"/>
            <a:ext cx="8962727" cy="8962727"/>
          </a:xfrm>
          <a:custGeom>
            <a:avLst/>
            <a:gdLst/>
            <a:ahLst/>
            <a:cxnLst/>
            <a:rect l="l" t="t" r="r" b="b"/>
            <a:pathLst>
              <a:path w="8962727" h="8962727">
                <a:moveTo>
                  <a:pt x="0" y="0"/>
                </a:moveTo>
                <a:lnTo>
                  <a:pt x="8962727" y="0"/>
                </a:lnTo>
                <a:lnTo>
                  <a:pt x="8962727" y="8962726"/>
                </a:lnTo>
                <a:lnTo>
                  <a:pt x="0" y="89627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3506525">
            <a:off x="-7267869" y="495688"/>
            <a:ext cx="8962727" cy="8962727"/>
          </a:xfrm>
          <a:custGeom>
            <a:avLst/>
            <a:gdLst/>
            <a:ahLst/>
            <a:cxnLst/>
            <a:rect l="l" t="t" r="r" b="b"/>
            <a:pathLst>
              <a:path w="8962727" h="8962727">
                <a:moveTo>
                  <a:pt x="0" y="0"/>
                </a:moveTo>
                <a:lnTo>
                  <a:pt x="8962727" y="0"/>
                </a:lnTo>
                <a:lnTo>
                  <a:pt x="8962727" y="8962727"/>
                </a:lnTo>
                <a:lnTo>
                  <a:pt x="0" y="8962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06525">
            <a:off x="-5837836" y="-2599261"/>
            <a:ext cx="8962727" cy="8962727"/>
          </a:xfrm>
          <a:custGeom>
            <a:avLst/>
            <a:gdLst/>
            <a:ahLst/>
            <a:cxnLst/>
            <a:rect l="l" t="t" r="r" b="b"/>
            <a:pathLst>
              <a:path w="8962727" h="8962727">
                <a:moveTo>
                  <a:pt x="0" y="0"/>
                </a:moveTo>
                <a:lnTo>
                  <a:pt x="8962727" y="0"/>
                </a:lnTo>
                <a:lnTo>
                  <a:pt x="8962727" y="8962727"/>
                </a:lnTo>
                <a:lnTo>
                  <a:pt x="0" y="896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194079" y="6389216"/>
            <a:ext cx="4785335" cy="4785316"/>
            <a:chOff x="0" y="0"/>
            <a:chExt cx="6380447" cy="6380421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6380447" cy="6380421"/>
              <a:chOff x="0" y="0"/>
              <a:chExt cx="6350000" cy="63499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1588331" y="1521662"/>
              <a:ext cx="3298034" cy="3313535"/>
            </a:xfrm>
            <a:custGeom>
              <a:avLst/>
              <a:gdLst/>
              <a:ahLst/>
              <a:cxnLst/>
              <a:rect l="l" t="t" r="r" b="b"/>
              <a:pathLst>
                <a:path w="3298034" h="3313535">
                  <a:moveTo>
                    <a:pt x="0" y="0"/>
                  </a:moveTo>
                  <a:lnTo>
                    <a:pt x="3298034" y="0"/>
                  </a:lnTo>
                  <a:lnTo>
                    <a:pt x="3298034" y="3313535"/>
                  </a:lnTo>
                  <a:lnTo>
                    <a:pt x="0" y="3313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30" b="-130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2861477" y="2120335"/>
              <a:ext cx="657492" cy="53668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76"/>
                </a:lnSpc>
              </a:pPr>
              <a:r>
                <a:rPr lang="en-US" sz="2411" dirty="0">
                  <a:solidFill>
                    <a:srgbClr val="2F5597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7th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31240" y="1412065"/>
            <a:ext cx="11990421" cy="65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966" b="1" spc="69">
                <a:solidFill>
                  <a:srgbClr val="2F559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FULL CB HUB PROGRAMME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03566" y="2420212"/>
            <a:ext cx="4836110" cy="501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0"/>
              </a:lnSpc>
            </a:pPr>
            <a:r>
              <a:rPr lang="en-US" sz="3518" spc="-94">
                <a:solidFill>
                  <a:srgbClr val="2F5597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12-20 November 2025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7491069" y="3242124"/>
            <a:ext cx="3829845" cy="3829845"/>
          </a:xfrm>
          <a:custGeom>
            <a:avLst/>
            <a:gdLst/>
            <a:ahLst/>
            <a:cxnLst/>
            <a:rect l="l" t="t" r="r" b="b"/>
            <a:pathLst>
              <a:path w="3829845" h="3829845">
                <a:moveTo>
                  <a:pt x="0" y="0"/>
                </a:moveTo>
                <a:lnTo>
                  <a:pt x="3829845" y="0"/>
                </a:lnTo>
                <a:lnTo>
                  <a:pt x="3829845" y="3829845"/>
                </a:lnTo>
                <a:lnTo>
                  <a:pt x="0" y="38298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51960" y="7643917"/>
            <a:ext cx="1433861" cy="1433861"/>
          </a:xfrm>
          <a:custGeom>
            <a:avLst/>
            <a:gdLst/>
            <a:ahLst/>
            <a:cxnLst/>
            <a:rect l="l" t="t" r="r" b="b"/>
            <a:pathLst>
              <a:path w="1433861" h="1433861">
                <a:moveTo>
                  <a:pt x="0" y="0"/>
                </a:moveTo>
                <a:lnTo>
                  <a:pt x="1433861" y="0"/>
                </a:lnTo>
                <a:lnTo>
                  <a:pt x="1433861" y="1433861"/>
                </a:lnTo>
                <a:lnTo>
                  <a:pt x="0" y="14338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561894" y="7668642"/>
            <a:ext cx="1418283" cy="1418283"/>
          </a:xfrm>
          <a:custGeom>
            <a:avLst/>
            <a:gdLst/>
            <a:ahLst/>
            <a:cxnLst/>
            <a:rect l="l" t="t" r="r" b="b"/>
            <a:pathLst>
              <a:path w="1418283" h="1418283">
                <a:moveTo>
                  <a:pt x="0" y="0"/>
                </a:moveTo>
                <a:lnTo>
                  <a:pt x="1418283" y="0"/>
                </a:lnTo>
                <a:lnTo>
                  <a:pt x="1418283" y="1418283"/>
                </a:lnTo>
                <a:lnTo>
                  <a:pt x="0" y="14182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05711" y="7687108"/>
            <a:ext cx="1331901" cy="1331901"/>
          </a:xfrm>
          <a:custGeom>
            <a:avLst/>
            <a:gdLst/>
            <a:ahLst/>
            <a:cxnLst/>
            <a:rect l="l" t="t" r="r" b="b"/>
            <a:pathLst>
              <a:path w="1331901" h="1331901">
                <a:moveTo>
                  <a:pt x="0" y="0"/>
                </a:moveTo>
                <a:lnTo>
                  <a:pt x="1331900" y="0"/>
                </a:lnTo>
                <a:lnTo>
                  <a:pt x="1331900" y="1331900"/>
                </a:lnTo>
                <a:lnTo>
                  <a:pt x="0" y="1331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969634" y="7697886"/>
            <a:ext cx="1418283" cy="1418283"/>
          </a:xfrm>
          <a:custGeom>
            <a:avLst/>
            <a:gdLst/>
            <a:ahLst/>
            <a:cxnLst/>
            <a:rect l="l" t="t" r="r" b="b"/>
            <a:pathLst>
              <a:path w="1418283" h="1418283">
                <a:moveTo>
                  <a:pt x="0" y="0"/>
                </a:moveTo>
                <a:lnTo>
                  <a:pt x="1418283" y="0"/>
                </a:lnTo>
                <a:lnTo>
                  <a:pt x="1418283" y="1418283"/>
                </a:lnTo>
                <a:lnTo>
                  <a:pt x="0" y="14182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205588" y="7673161"/>
            <a:ext cx="1443008" cy="1443008"/>
          </a:xfrm>
          <a:custGeom>
            <a:avLst/>
            <a:gdLst/>
            <a:ahLst/>
            <a:cxnLst/>
            <a:rect l="l" t="t" r="r" b="b"/>
            <a:pathLst>
              <a:path w="1443008" h="1443008">
                <a:moveTo>
                  <a:pt x="0" y="0"/>
                </a:moveTo>
                <a:lnTo>
                  <a:pt x="1443008" y="0"/>
                </a:lnTo>
                <a:lnTo>
                  <a:pt x="1443008" y="1443008"/>
                </a:lnTo>
                <a:lnTo>
                  <a:pt x="0" y="14430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525688" y="7643917"/>
            <a:ext cx="1472252" cy="1472252"/>
          </a:xfrm>
          <a:custGeom>
            <a:avLst/>
            <a:gdLst/>
            <a:ahLst/>
            <a:cxnLst/>
            <a:rect l="l" t="t" r="r" b="b"/>
            <a:pathLst>
              <a:path w="1472252" h="1472252">
                <a:moveTo>
                  <a:pt x="0" y="0"/>
                </a:moveTo>
                <a:lnTo>
                  <a:pt x="1472252" y="0"/>
                </a:lnTo>
                <a:lnTo>
                  <a:pt x="1472252" y="1472252"/>
                </a:lnTo>
                <a:lnTo>
                  <a:pt x="0" y="14722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251960" y="9257281"/>
            <a:ext cx="1245475" cy="39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4"/>
              </a:lnSpc>
            </a:pPr>
            <a:r>
              <a:rPr lang="en-US" sz="2389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12 Nov.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48924" y="9257281"/>
            <a:ext cx="1245475" cy="39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4"/>
              </a:lnSpc>
            </a:pPr>
            <a:r>
              <a:rPr lang="en-US" sz="2389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15 Nov.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48299" y="9257281"/>
            <a:ext cx="1245475" cy="39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4"/>
              </a:lnSpc>
            </a:pPr>
            <a:r>
              <a:rPr lang="en-US" sz="2389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17 Nov.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46141" y="9257281"/>
            <a:ext cx="1245475" cy="39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4"/>
              </a:lnSpc>
            </a:pPr>
            <a:r>
              <a:rPr lang="en-US" sz="2389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18 Nov.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42190" y="9257281"/>
            <a:ext cx="1245475" cy="39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4"/>
              </a:lnSpc>
            </a:pPr>
            <a:r>
              <a:rPr lang="en-US" sz="2389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19 Nov.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40032" y="9257281"/>
            <a:ext cx="1245475" cy="39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4"/>
              </a:lnSpc>
            </a:pPr>
            <a:r>
              <a:rPr lang="en-US" sz="2389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20 Nov.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682" y="1748995"/>
            <a:ext cx="7637951" cy="7634577"/>
            <a:chOff x="0" y="0"/>
            <a:chExt cx="10183935" cy="10179436"/>
          </a:xfrm>
        </p:grpSpPr>
        <p:sp>
          <p:nvSpPr>
            <p:cNvPr id="3" name="Freeform 3"/>
            <p:cNvSpPr/>
            <p:nvPr/>
          </p:nvSpPr>
          <p:spPr>
            <a:xfrm rot="9775516">
              <a:off x="1016100" y="1017247"/>
              <a:ext cx="8151734" cy="8144941"/>
            </a:xfrm>
            <a:custGeom>
              <a:avLst/>
              <a:gdLst/>
              <a:ahLst/>
              <a:cxnLst/>
              <a:rect l="l" t="t" r="r" b="b"/>
              <a:pathLst>
                <a:path w="8151734" h="8144941">
                  <a:moveTo>
                    <a:pt x="0" y="0"/>
                  </a:moveTo>
                  <a:lnTo>
                    <a:pt x="8151734" y="0"/>
                  </a:lnTo>
                  <a:lnTo>
                    <a:pt x="8151734" y="8144941"/>
                  </a:lnTo>
                  <a:lnTo>
                    <a:pt x="0" y="8144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921441" y="1936984"/>
              <a:ext cx="6341052" cy="6305468"/>
            </a:xfrm>
            <a:custGeom>
              <a:avLst/>
              <a:gdLst/>
              <a:ahLst/>
              <a:cxnLst/>
              <a:rect l="l" t="t" r="r" b="b"/>
              <a:pathLst>
                <a:path w="6341052" h="6305468">
                  <a:moveTo>
                    <a:pt x="0" y="0"/>
                  </a:moveTo>
                  <a:lnTo>
                    <a:pt x="6341052" y="0"/>
                  </a:lnTo>
                  <a:lnTo>
                    <a:pt x="6341052" y="6305468"/>
                  </a:lnTo>
                  <a:lnTo>
                    <a:pt x="0" y="6305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7659988" y="4331488"/>
            <a:ext cx="8189611" cy="8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93"/>
              </a:lnSpc>
              <a:spcBef>
                <a:spcPct val="0"/>
              </a:spcBef>
            </a:pPr>
            <a:r>
              <a:rPr lang="en-US" sz="4781" b="1" dirty="0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H.R.H Princess Abze </a:t>
            </a:r>
            <a:r>
              <a:rPr lang="en-US" sz="4781" b="1" dirty="0" err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Digma</a:t>
            </a:r>
            <a:endParaRPr lang="en-US" sz="4781" b="1" dirty="0">
              <a:solidFill>
                <a:srgbClr val="2F5597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79039" y="5102783"/>
            <a:ext cx="6390977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9"/>
              </a:lnSpc>
            </a:pPr>
            <a:r>
              <a:rPr lang="en-US" sz="4199" i="1">
                <a:solidFill>
                  <a:srgbClr val="2F5597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PCCB Co-Chair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76596" y="617349"/>
            <a:ext cx="5581075" cy="85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966" b="1" spc="4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OPENING OF THE 7TH CAPACITY-BUILDING HUB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41941" y="1597825"/>
            <a:ext cx="2632587" cy="61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9"/>
              </a:lnSpc>
            </a:pPr>
            <a:r>
              <a:rPr lang="en-US" sz="4166" b="1" spc="58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CLOSING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2302" y="-594221"/>
            <a:ext cx="27512604" cy="9258300"/>
          </a:xfrm>
          <a:custGeom>
            <a:avLst/>
            <a:gdLst/>
            <a:ahLst/>
            <a:cxnLst/>
            <a:rect l="l" t="t" r="r" b="b"/>
            <a:pathLst>
              <a:path w="27512604" h="9258300">
                <a:moveTo>
                  <a:pt x="0" y="0"/>
                </a:moveTo>
                <a:lnTo>
                  <a:pt x="27512604" y="0"/>
                </a:lnTo>
                <a:lnTo>
                  <a:pt x="2751260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5" t="-35808" r="-2696" b="-4373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32465" y="8910159"/>
            <a:ext cx="5388966" cy="1188441"/>
          </a:xfrm>
          <a:custGeom>
            <a:avLst/>
            <a:gdLst/>
            <a:ahLst/>
            <a:cxnLst/>
            <a:rect l="l" t="t" r="r" b="b"/>
            <a:pathLst>
              <a:path w="5388966" h="1188441">
                <a:moveTo>
                  <a:pt x="0" y="0"/>
                </a:moveTo>
                <a:lnTo>
                  <a:pt x="5388966" y="0"/>
                </a:lnTo>
                <a:lnTo>
                  <a:pt x="5388966" y="1188441"/>
                </a:lnTo>
                <a:lnTo>
                  <a:pt x="0" y="1188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96893" y="832344"/>
            <a:ext cx="7415975" cy="7450830"/>
          </a:xfrm>
          <a:custGeom>
            <a:avLst/>
            <a:gdLst/>
            <a:ahLst/>
            <a:cxnLst/>
            <a:rect l="l" t="t" r="r" b="b"/>
            <a:pathLst>
              <a:path w="7415975" h="7450830">
                <a:moveTo>
                  <a:pt x="0" y="0"/>
                </a:moveTo>
                <a:lnTo>
                  <a:pt x="7415975" y="0"/>
                </a:lnTo>
                <a:lnTo>
                  <a:pt x="7415975" y="7450830"/>
                </a:lnTo>
                <a:lnTo>
                  <a:pt x="0" y="745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0" b="-13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348290" y="2196099"/>
            <a:ext cx="1513181" cy="1257032"/>
            <a:chOff x="0" y="0"/>
            <a:chExt cx="194923" cy="1619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923" cy="161927"/>
            </a:xfrm>
            <a:custGeom>
              <a:avLst/>
              <a:gdLst/>
              <a:ahLst/>
              <a:cxnLst/>
              <a:rect l="l" t="t" r="r" b="b"/>
              <a:pathLst>
                <a:path w="194923" h="161927">
                  <a:moveTo>
                    <a:pt x="0" y="0"/>
                  </a:moveTo>
                  <a:lnTo>
                    <a:pt x="194923" y="0"/>
                  </a:lnTo>
                  <a:lnTo>
                    <a:pt x="194923" y="161927"/>
                  </a:lnTo>
                  <a:lnTo>
                    <a:pt x="0" y="1619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4923" cy="209552"/>
            </a:xfrm>
            <a:prstGeom prst="rect">
              <a:avLst/>
            </a:prstGeom>
          </p:spPr>
          <p:txBody>
            <a:bodyPr lIns="103864" tIns="103864" rIns="103864" bIns="103864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270392" y="2146978"/>
            <a:ext cx="1478439" cy="124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1"/>
              </a:lnSpc>
            </a:pPr>
            <a:r>
              <a:rPr lang="en-US" sz="7229">
                <a:solidFill>
                  <a:srgbClr val="2F559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7th</a:t>
            </a:r>
          </a:p>
        </p:txBody>
      </p:sp>
      <p:sp>
        <p:nvSpPr>
          <p:cNvPr id="9" name="Freeform 9"/>
          <p:cNvSpPr/>
          <p:nvPr/>
        </p:nvSpPr>
        <p:spPr>
          <a:xfrm>
            <a:off x="10250680" y="8910159"/>
            <a:ext cx="1600123" cy="1188441"/>
          </a:xfrm>
          <a:custGeom>
            <a:avLst/>
            <a:gdLst/>
            <a:ahLst/>
            <a:cxnLst/>
            <a:rect l="l" t="t" r="r" b="b"/>
            <a:pathLst>
              <a:path w="1600123" h="1188441">
                <a:moveTo>
                  <a:pt x="0" y="0"/>
                </a:moveTo>
                <a:lnTo>
                  <a:pt x="1600123" y="0"/>
                </a:lnTo>
                <a:lnTo>
                  <a:pt x="1600123" y="1188441"/>
                </a:lnTo>
                <a:lnTo>
                  <a:pt x="0" y="1188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682" y="1748995"/>
            <a:ext cx="7637951" cy="7634577"/>
            <a:chOff x="0" y="0"/>
            <a:chExt cx="10183935" cy="10179436"/>
          </a:xfrm>
        </p:grpSpPr>
        <p:sp>
          <p:nvSpPr>
            <p:cNvPr id="3" name="Freeform 3"/>
            <p:cNvSpPr/>
            <p:nvPr/>
          </p:nvSpPr>
          <p:spPr>
            <a:xfrm rot="9775516">
              <a:off x="1016100" y="1017247"/>
              <a:ext cx="8151734" cy="8144941"/>
            </a:xfrm>
            <a:custGeom>
              <a:avLst/>
              <a:gdLst/>
              <a:ahLst/>
              <a:cxnLst/>
              <a:rect l="l" t="t" r="r" b="b"/>
              <a:pathLst>
                <a:path w="8151734" h="8144941">
                  <a:moveTo>
                    <a:pt x="0" y="0"/>
                  </a:moveTo>
                  <a:lnTo>
                    <a:pt x="8151734" y="0"/>
                  </a:lnTo>
                  <a:lnTo>
                    <a:pt x="8151734" y="8144941"/>
                  </a:lnTo>
                  <a:lnTo>
                    <a:pt x="0" y="8144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921441" y="1936984"/>
              <a:ext cx="6341052" cy="6305468"/>
            </a:xfrm>
            <a:custGeom>
              <a:avLst/>
              <a:gdLst/>
              <a:ahLst/>
              <a:cxnLst/>
              <a:rect l="l" t="t" r="r" b="b"/>
              <a:pathLst>
                <a:path w="6341052" h="6305468">
                  <a:moveTo>
                    <a:pt x="0" y="0"/>
                  </a:moveTo>
                  <a:lnTo>
                    <a:pt x="6341052" y="0"/>
                  </a:lnTo>
                  <a:lnTo>
                    <a:pt x="6341052" y="6305468"/>
                  </a:lnTo>
                  <a:lnTo>
                    <a:pt x="0" y="6305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7659988" y="4331488"/>
            <a:ext cx="8113411" cy="8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93"/>
              </a:lnSpc>
              <a:spcBef>
                <a:spcPct val="0"/>
              </a:spcBef>
            </a:pPr>
            <a:r>
              <a:rPr lang="en-US" sz="4781" b="1" dirty="0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H.R.H Princess Abze </a:t>
            </a:r>
            <a:r>
              <a:rPr lang="en-US" sz="4781" b="1" dirty="0" err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Digma</a:t>
            </a:r>
            <a:endParaRPr lang="en-US" sz="4781" b="1" dirty="0">
              <a:solidFill>
                <a:srgbClr val="2F5597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79039" y="5423868"/>
            <a:ext cx="6390977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9"/>
              </a:lnSpc>
            </a:pPr>
            <a:r>
              <a:rPr lang="en-US" sz="4199" i="1" dirty="0">
                <a:solidFill>
                  <a:srgbClr val="2F5597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PCCB Co-Chair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76596" y="617349"/>
            <a:ext cx="5581075" cy="85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966" b="1" spc="4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OPENING OF THE 7TH CAPACITY-BUILDING HUB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41941" y="1597825"/>
            <a:ext cx="2632587" cy="61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9"/>
              </a:lnSpc>
            </a:pPr>
            <a:r>
              <a:rPr lang="en-US" sz="4166" b="1" spc="58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OPENING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775516">
            <a:off x="996757" y="2511931"/>
            <a:ext cx="6113801" cy="6108706"/>
          </a:xfrm>
          <a:custGeom>
            <a:avLst/>
            <a:gdLst/>
            <a:ahLst/>
            <a:cxnLst/>
            <a:rect l="l" t="t" r="r" b="b"/>
            <a:pathLst>
              <a:path w="6113801" h="6108706">
                <a:moveTo>
                  <a:pt x="0" y="0"/>
                </a:moveTo>
                <a:lnTo>
                  <a:pt x="6113801" y="0"/>
                </a:lnTo>
                <a:lnTo>
                  <a:pt x="6113801" y="6108705"/>
                </a:lnTo>
                <a:lnTo>
                  <a:pt x="0" y="6108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58659" y="3071285"/>
            <a:ext cx="4989996" cy="498999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7659989" y="4331488"/>
            <a:ext cx="4989996" cy="8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93"/>
              </a:lnSpc>
              <a:spcBef>
                <a:spcPct val="0"/>
              </a:spcBef>
            </a:pPr>
            <a:r>
              <a:rPr lang="en-US" sz="4781" b="1" dirty="0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Daniel </a:t>
            </a:r>
            <a:r>
              <a:rPr lang="en-US" sz="4781" b="1" dirty="0" err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Leitão</a:t>
            </a:r>
            <a:endParaRPr lang="en-US" sz="4781" b="1" dirty="0">
              <a:solidFill>
                <a:srgbClr val="2F5597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75229" y="5295900"/>
            <a:ext cx="8890622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i="1" dirty="0">
                <a:solidFill>
                  <a:srgbClr val="2F5597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COP30 Presidency Focal Point for Observer Engagement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76596" y="617349"/>
            <a:ext cx="5581075" cy="85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966" b="1" spc="4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OPENING OF THE 7TH CAPACITY-BUILDING HUB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41941" y="1597825"/>
            <a:ext cx="2632587" cy="61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9"/>
              </a:lnSpc>
            </a:pPr>
            <a:r>
              <a:rPr lang="en-US" sz="4166" b="1" spc="58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OPENING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775516">
            <a:off x="996757" y="2511931"/>
            <a:ext cx="6113801" cy="6108706"/>
          </a:xfrm>
          <a:custGeom>
            <a:avLst/>
            <a:gdLst/>
            <a:ahLst/>
            <a:cxnLst/>
            <a:rect l="l" t="t" r="r" b="b"/>
            <a:pathLst>
              <a:path w="6113801" h="6108706">
                <a:moveTo>
                  <a:pt x="0" y="0"/>
                </a:moveTo>
                <a:lnTo>
                  <a:pt x="6113801" y="0"/>
                </a:lnTo>
                <a:lnTo>
                  <a:pt x="6113801" y="6108705"/>
                </a:lnTo>
                <a:lnTo>
                  <a:pt x="0" y="6108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59989" y="4331488"/>
            <a:ext cx="6360811" cy="8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93"/>
              </a:lnSpc>
              <a:spcBef>
                <a:spcPct val="0"/>
              </a:spcBef>
            </a:pPr>
            <a:r>
              <a:rPr lang="en-US" sz="4781" b="1" dirty="0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Sophie de </a:t>
            </a:r>
            <a:r>
              <a:rPr lang="en-US" sz="4781" b="1" dirty="0" err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Coninck</a:t>
            </a:r>
            <a:endParaRPr lang="en-US" sz="4781" b="1" dirty="0">
              <a:solidFill>
                <a:srgbClr val="2F5597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59989" y="5242560"/>
            <a:ext cx="8890622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i="1" dirty="0">
                <a:solidFill>
                  <a:srgbClr val="2F5597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Director</a:t>
            </a:r>
          </a:p>
          <a:p>
            <a:pPr algn="l">
              <a:lnSpc>
                <a:spcPts val="5879"/>
              </a:lnSpc>
            </a:pPr>
            <a:r>
              <a:rPr lang="en-US" sz="4199" i="1" dirty="0">
                <a:solidFill>
                  <a:srgbClr val="2F5597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UNFCCC MOI Division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76596" y="617349"/>
            <a:ext cx="5581075" cy="85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966" b="1" spc="4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OPENING OF THE 7TH CAPACITY-BUILDING HUB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41941" y="1597825"/>
            <a:ext cx="2632587" cy="61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9"/>
              </a:lnSpc>
            </a:pPr>
            <a:r>
              <a:rPr lang="en-US" sz="4166" b="1" spc="58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OPENING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8900" y="2971526"/>
            <a:ext cx="5189515" cy="518951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12302" y="-594221"/>
            <a:ext cx="27512604" cy="9258300"/>
          </a:xfrm>
          <a:custGeom>
            <a:avLst/>
            <a:gdLst/>
            <a:ahLst/>
            <a:cxnLst/>
            <a:rect l="l" t="t" r="r" b="b"/>
            <a:pathLst>
              <a:path w="27512604" h="9258300">
                <a:moveTo>
                  <a:pt x="0" y="0"/>
                </a:moveTo>
                <a:lnTo>
                  <a:pt x="27512604" y="0"/>
                </a:lnTo>
                <a:lnTo>
                  <a:pt x="2751260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5" t="-35808" r="-2696" b="-4373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32465" y="8910159"/>
            <a:ext cx="5388966" cy="1188441"/>
          </a:xfrm>
          <a:custGeom>
            <a:avLst/>
            <a:gdLst/>
            <a:ahLst/>
            <a:cxnLst/>
            <a:rect l="l" t="t" r="r" b="b"/>
            <a:pathLst>
              <a:path w="5388966" h="1188441">
                <a:moveTo>
                  <a:pt x="0" y="0"/>
                </a:moveTo>
                <a:lnTo>
                  <a:pt x="5388966" y="0"/>
                </a:lnTo>
                <a:lnTo>
                  <a:pt x="5388966" y="1188441"/>
                </a:lnTo>
                <a:lnTo>
                  <a:pt x="0" y="1188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96893" y="832344"/>
            <a:ext cx="7415975" cy="7450830"/>
          </a:xfrm>
          <a:custGeom>
            <a:avLst/>
            <a:gdLst/>
            <a:ahLst/>
            <a:cxnLst/>
            <a:rect l="l" t="t" r="r" b="b"/>
            <a:pathLst>
              <a:path w="7415975" h="7450830">
                <a:moveTo>
                  <a:pt x="0" y="0"/>
                </a:moveTo>
                <a:lnTo>
                  <a:pt x="7415975" y="0"/>
                </a:lnTo>
                <a:lnTo>
                  <a:pt x="7415975" y="7450830"/>
                </a:lnTo>
                <a:lnTo>
                  <a:pt x="0" y="745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0" b="-13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348290" y="2196099"/>
            <a:ext cx="1513181" cy="1257032"/>
            <a:chOff x="0" y="0"/>
            <a:chExt cx="194923" cy="1619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923" cy="161927"/>
            </a:xfrm>
            <a:custGeom>
              <a:avLst/>
              <a:gdLst/>
              <a:ahLst/>
              <a:cxnLst/>
              <a:rect l="l" t="t" r="r" b="b"/>
              <a:pathLst>
                <a:path w="194923" h="161927">
                  <a:moveTo>
                    <a:pt x="0" y="0"/>
                  </a:moveTo>
                  <a:lnTo>
                    <a:pt x="194923" y="0"/>
                  </a:lnTo>
                  <a:lnTo>
                    <a:pt x="194923" y="161927"/>
                  </a:lnTo>
                  <a:lnTo>
                    <a:pt x="0" y="1619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4923" cy="209552"/>
            </a:xfrm>
            <a:prstGeom prst="rect">
              <a:avLst/>
            </a:prstGeom>
          </p:spPr>
          <p:txBody>
            <a:bodyPr lIns="103864" tIns="103864" rIns="103864" bIns="103864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270392" y="2146978"/>
            <a:ext cx="1478439" cy="124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1"/>
              </a:lnSpc>
            </a:pPr>
            <a:r>
              <a:rPr lang="en-US" sz="7229">
                <a:solidFill>
                  <a:srgbClr val="2F559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7th</a:t>
            </a:r>
          </a:p>
        </p:txBody>
      </p:sp>
      <p:sp>
        <p:nvSpPr>
          <p:cNvPr id="9" name="Freeform 9"/>
          <p:cNvSpPr/>
          <p:nvPr/>
        </p:nvSpPr>
        <p:spPr>
          <a:xfrm>
            <a:off x="10250680" y="8910159"/>
            <a:ext cx="1600123" cy="1188441"/>
          </a:xfrm>
          <a:custGeom>
            <a:avLst/>
            <a:gdLst/>
            <a:ahLst/>
            <a:cxnLst/>
            <a:rect l="l" t="t" r="r" b="b"/>
            <a:pathLst>
              <a:path w="1600123" h="1188441">
                <a:moveTo>
                  <a:pt x="0" y="0"/>
                </a:moveTo>
                <a:lnTo>
                  <a:pt x="1600123" y="0"/>
                </a:lnTo>
                <a:lnTo>
                  <a:pt x="1600123" y="1188441"/>
                </a:lnTo>
                <a:lnTo>
                  <a:pt x="0" y="1188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77785" y="766210"/>
            <a:ext cx="6332429" cy="97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</a:pPr>
            <a:r>
              <a:rPr lang="en-US" sz="3365" b="1" spc="47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OPENING OF THE 7TH CAPACITY-BUILDING HUB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13478" y="1908540"/>
            <a:ext cx="3423332" cy="67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8"/>
              </a:lnSpc>
            </a:pPr>
            <a:r>
              <a:rPr lang="en-US" sz="4727" b="1" spc="66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OVERVIEW</a:t>
            </a:r>
          </a:p>
        </p:txBody>
      </p:sp>
      <p:sp>
        <p:nvSpPr>
          <p:cNvPr id="4" name="Freeform 4"/>
          <p:cNvSpPr/>
          <p:nvPr/>
        </p:nvSpPr>
        <p:spPr>
          <a:xfrm>
            <a:off x="2348819" y="4513401"/>
            <a:ext cx="1999460" cy="1999460"/>
          </a:xfrm>
          <a:custGeom>
            <a:avLst/>
            <a:gdLst/>
            <a:ahLst/>
            <a:cxnLst/>
            <a:rect l="l" t="t" r="r" b="b"/>
            <a:pathLst>
              <a:path w="1999460" h="1999460">
                <a:moveTo>
                  <a:pt x="0" y="0"/>
                </a:moveTo>
                <a:lnTo>
                  <a:pt x="1999460" y="0"/>
                </a:lnTo>
                <a:lnTo>
                  <a:pt x="1999460" y="1999460"/>
                </a:lnTo>
                <a:lnTo>
                  <a:pt x="0" y="1999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64385" y="4547879"/>
            <a:ext cx="1977736" cy="1977736"/>
          </a:xfrm>
          <a:custGeom>
            <a:avLst/>
            <a:gdLst/>
            <a:ahLst/>
            <a:cxnLst/>
            <a:rect l="l" t="t" r="r" b="b"/>
            <a:pathLst>
              <a:path w="1977736" h="1977736">
                <a:moveTo>
                  <a:pt x="0" y="0"/>
                </a:moveTo>
                <a:lnTo>
                  <a:pt x="1977736" y="0"/>
                </a:lnTo>
                <a:lnTo>
                  <a:pt x="1977736" y="1977736"/>
                </a:lnTo>
                <a:lnTo>
                  <a:pt x="0" y="1977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94352" y="4573629"/>
            <a:ext cx="1857279" cy="1857279"/>
          </a:xfrm>
          <a:custGeom>
            <a:avLst/>
            <a:gdLst/>
            <a:ahLst/>
            <a:cxnLst/>
            <a:rect l="l" t="t" r="r" b="b"/>
            <a:pathLst>
              <a:path w="1857279" h="1857279">
                <a:moveTo>
                  <a:pt x="0" y="0"/>
                </a:moveTo>
                <a:lnTo>
                  <a:pt x="1857279" y="0"/>
                </a:lnTo>
                <a:lnTo>
                  <a:pt x="1857279" y="1857280"/>
                </a:lnTo>
                <a:lnTo>
                  <a:pt x="0" y="1857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716335" y="4588659"/>
            <a:ext cx="1977736" cy="1977736"/>
          </a:xfrm>
          <a:custGeom>
            <a:avLst/>
            <a:gdLst/>
            <a:ahLst/>
            <a:cxnLst/>
            <a:rect l="l" t="t" r="r" b="b"/>
            <a:pathLst>
              <a:path w="1977736" h="1977736">
                <a:moveTo>
                  <a:pt x="0" y="0"/>
                </a:moveTo>
                <a:lnTo>
                  <a:pt x="1977736" y="0"/>
                </a:lnTo>
                <a:lnTo>
                  <a:pt x="1977736" y="1977736"/>
                </a:lnTo>
                <a:lnTo>
                  <a:pt x="0" y="19777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56446" y="4554181"/>
            <a:ext cx="2012214" cy="2012214"/>
          </a:xfrm>
          <a:custGeom>
            <a:avLst/>
            <a:gdLst/>
            <a:ahLst/>
            <a:cxnLst/>
            <a:rect l="l" t="t" r="r" b="b"/>
            <a:pathLst>
              <a:path w="2012214" h="2012214">
                <a:moveTo>
                  <a:pt x="0" y="0"/>
                </a:moveTo>
                <a:lnTo>
                  <a:pt x="2012214" y="0"/>
                </a:lnTo>
                <a:lnTo>
                  <a:pt x="2012214" y="2012214"/>
                </a:lnTo>
                <a:lnTo>
                  <a:pt x="0" y="20122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86187" y="4513401"/>
            <a:ext cx="2052994" cy="2052994"/>
          </a:xfrm>
          <a:custGeom>
            <a:avLst/>
            <a:gdLst/>
            <a:ahLst/>
            <a:cxnLst/>
            <a:rect l="l" t="t" r="r" b="b"/>
            <a:pathLst>
              <a:path w="2052994" h="2052994">
                <a:moveTo>
                  <a:pt x="0" y="0"/>
                </a:moveTo>
                <a:lnTo>
                  <a:pt x="2052994" y="0"/>
                </a:lnTo>
                <a:lnTo>
                  <a:pt x="2052994" y="2052994"/>
                </a:lnTo>
                <a:lnTo>
                  <a:pt x="0" y="20529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48819" y="6749624"/>
            <a:ext cx="1736762" cy="56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12 Nov.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54610" y="6749624"/>
            <a:ext cx="1736762" cy="56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15 Nov.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84872" y="6749624"/>
            <a:ext cx="1736762" cy="56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17 Nov.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12995" y="6749624"/>
            <a:ext cx="1736762" cy="56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18 Nov.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7510" y="6749624"/>
            <a:ext cx="1736762" cy="56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19 Nov.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45634" y="6749624"/>
            <a:ext cx="1736762" cy="56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1">
                <a:solidFill>
                  <a:srgbClr val="2F559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20 Nov.</a:t>
            </a:r>
          </a:p>
        </p:txBody>
      </p:sp>
      <p:sp>
        <p:nvSpPr>
          <p:cNvPr id="16" name="Freeform 16"/>
          <p:cNvSpPr/>
          <p:nvPr/>
        </p:nvSpPr>
        <p:spPr>
          <a:xfrm rot="-3506525">
            <a:off x="16595309" y="1020906"/>
            <a:ext cx="8962727" cy="8962727"/>
          </a:xfrm>
          <a:custGeom>
            <a:avLst/>
            <a:gdLst/>
            <a:ahLst/>
            <a:cxnLst/>
            <a:rect l="l" t="t" r="r" b="b"/>
            <a:pathLst>
              <a:path w="8962727" h="8962727">
                <a:moveTo>
                  <a:pt x="0" y="0"/>
                </a:moveTo>
                <a:lnTo>
                  <a:pt x="8962727" y="0"/>
                </a:lnTo>
                <a:lnTo>
                  <a:pt x="8962727" y="8962727"/>
                </a:lnTo>
                <a:lnTo>
                  <a:pt x="0" y="89627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3506525">
            <a:off x="-7296803" y="1096164"/>
            <a:ext cx="8962727" cy="8962727"/>
          </a:xfrm>
          <a:custGeom>
            <a:avLst/>
            <a:gdLst/>
            <a:ahLst/>
            <a:cxnLst/>
            <a:rect l="l" t="t" r="r" b="b"/>
            <a:pathLst>
              <a:path w="8962727" h="8962727">
                <a:moveTo>
                  <a:pt x="0" y="0"/>
                </a:moveTo>
                <a:lnTo>
                  <a:pt x="8962727" y="0"/>
                </a:lnTo>
                <a:lnTo>
                  <a:pt x="8962727" y="8962726"/>
                </a:lnTo>
                <a:lnTo>
                  <a:pt x="0" y="89627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81198" y="4448330"/>
            <a:ext cx="4774935" cy="2866371"/>
            <a:chOff x="0" y="0"/>
            <a:chExt cx="6366580" cy="3821829"/>
          </a:xfrm>
        </p:grpSpPr>
        <p:sp>
          <p:nvSpPr>
            <p:cNvPr id="3" name="Freeform 3"/>
            <p:cNvSpPr/>
            <p:nvPr/>
          </p:nvSpPr>
          <p:spPr>
            <a:xfrm>
              <a:off x="1782529" y="0"/>
              <a:ext cx="2801523" cy="2801523"/>
            </a:xfrm>
            <a:custGeom>
              <a:avLst/>
              <a:gdLst/>
              <a:ahLst/>
              <a:cxnLst/>
              <a:rect l="l" t="t" r="r" b="b"/>
              <a:pathLst>
                <a:path w="2801523" h="2801523">
                  <a:moveTo>
                    <a:pt x="0" y="0"/>
                  </a:moveTo>
                  <a:lnTo>
                    <a:pt x="2801523" y="0"/>
                  </a:lnTo>
                  <a:lnTo>
                    <a:pt x="2801523" y="2801523"/>
                  </a:lnTo>
                  <a:lnTo>
                    <a:pt x="0" y="2801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3092714"/>
              <a:ext cx="6366580" cy="729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9"/>
                </a:lnSpc>
              </a:pPr>
              <a:r>
                <a:rPr lang="en-US" sz="3727" b="1" spc="52">
                  <a:solidFill>
                    <a:srgbClr val="FFFFFF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15 NOV.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52031" y="3307452"/>
            <a:ext cx="10297869" cy="4812977"/>
            <a:chOff x="0" y="0"/>
            <a:chExt cx="13730492" cy="6417302"/>
          </a:xfrm>
        </p:grpSpPr>
        <p:sp>
          <p:nvSpPr>
            <p:cNvPr id="6" name="Freeform 6"/>
            <p:cNvSpPr/>
            <p:nvPr/>
          </p:nvSpPr>
          <p:spPr>
            <a:xfrm rot="9775516">
              <a:off x="640568" y="641291"/>
              <a:ext cx="5139002" cy="5134720"/>
            </a:xfrm>
            <a:custGeom>
              <a:avLst/>
              <a:gdLst/>
              <a:ahLst/>
              <a:cxnLst/>
              <a:rect l="l" t="t" r="r" b="b"/>
              <a:pathLst>
                <a:path w="5139002" h="5134720">
                  <a:moveTo>
                    <a:pt x="0" y="0"/>
                  </a:moveTo>
                  <a:lnTo>
                    <a:pt x="5139002" y="0"/>
                  </a:lnTo>
                  <a:lnTo>
                    <a:pt x="5139002" y="5134720"/>
                  </a:lnTo>
                  <a:lnTo>
                    <a:pt x="0" y="5134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6241399" y="2176116"/>
              <a:ext cx="4479615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759"/>
                </a:lnSpc>
                <a:spcBef>
                  <a:spcPct val="0"/>
                </a:spcBef>
              </a:pPr>
              <a:r>
                <a:rPr lang="en-US" sz="3399" b="1">
                  <a:solidFill>
                    <a:srgbClr val="FFFFFF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Longfei Li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57411" y="2833959"/>
              <a:ext cx="7473081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i="1">
                  <a:solidFill>
                    <a:srgbClr val="FFFFFF"/>
                  </a:solidFill>
                  <a:latin typeface="Red Hat Display Italics"/>
                  <a:ea typeface="Red Hat Display Italics"/>
                  <a:cs typeface="Red Hat Display Italics"/>
                  <a:sym typeface="Red Hat Display Italics"/>
                </a:rPr>
                <a:t>Senior Manager</a:t>
              </a:r>
            </a:p>
            <a:p>
              <a:pPr algn="l">
                <a:lnSpc>
                  <a:spcPts val="4200"/>
                </a:lnSpc>
              </a:pPr>
              <a:r>
                <a:rPr lang="en-US" sz="3000" i="1">
                  <a:solidFill>
                    <a:srgbClr val="FFFFFF"/>
                  </a:solidFill>
                  <a:latin typeface="Red Hat Display Italics"/>
                  <a:ea typeface="Red Hat Display Italics"/>
                  <a:cs typeface="Red Hat Display Italics"/>
                  <a:sym typeface="Red Hat Display Italics"/>
                </a:rPr>
                <a:t>GEIDCO</a:t>
              </a:r>
            </a:p>
          </p:txBody>
        </p:sp>
        <p:sp>
          <p:nvSpPr>
            <p:cNvPr id="9" name="Freeform 9"/>
            <p:cNvSpPr/>
            <p:nvPr/>
          </p:nvSpPr>
          <p:spPr>
            <a:xfrm rot="9775516">
              <a:off x="640568" y="641291"/>
              <a:ext cx="5139002" cy="5134720"/>
            </a:xfrm>
            <a:custGeom>
              <a:avLst/>
              <a:gdLst/>
              <a:ahLst/>
              <a:cxnLst/>
              <a:rect l="l" t="t" r="r" b="b"/>
              <a:pathLst>
                <a:path w="5139002" h="5134720">
                  <a:moveTo>
                    <a:pt x="0" y="0"/>
                  </a:moveTo>
                  <a:lnTo>
                    <a:pt x="5139002" y="0"/>
                  </a:lnTo>
                  <a:lnTo>
                    <a:pt x="5139002" y="5134720"/>
                  </a:lnTo>
                  <a:lnTo>
                    <a:pt x="0" y="5134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>
              <a:off x="1112879" y="1111461"/>
              <a:ext cx="4194380" cy="419438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11504" b="-37990"/>
                </a:stretch>
              </a:blip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4709274" y="703031"/>
            <a:ext cx="8869453" cy="1164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4027" b="1" spc="56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CAPACITIES FOR ENERGY TRANSITION DAY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04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5805" y="4303642"/>
            <a:ext cx="3529827" cy="2940090"/>
            <a:chOff x="0" y="0"/>
            <a:chExt cx="4706436" cy="3920119"/>
          </a:xfrm>
        </p:grpSpPr>
        <p:sp>
          <p:nvSpPr>
            <p:cNvPr id="3" name="Freeform 3"/>
            <p:cNvSpPr/>
            <p:nvPr/>
          </p:nvSpPr>
          <p:spPr>
            <a:xfrm>
              <a:off x="942914" y="0"/>
              <a:ext cx="2820607" cy="2820607"/>
            </a:xfrm>
            <a:custGeom>
              <a:avLst/>
              <a:gdLst/>
              <a:ahLst/>
              <a:cxnLst/>
              <a:rect l="l" t="t" r="r" b="b"/>
              <a:pathLst>
                <a:path w="2820607" h="2820607">
                  <a:moveTo>
                    <a:pt x="0" y="0"/>
                  </a:moveTo>
                  <a:lnTo>
                    <a:pt x="2820608" y="0"/>
                  </a:lnTo>
                  <a:lnTo>
                    <a:pt x="2820608" y="2820607"/>
                  </a:lnTo>
                  <a:lnTo>
                    <a:pt x="0" y="2820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3220688"/>
              <a:ext cx="4706436" cy="699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23"/>
                </a:lnSpc>
              </a:pPr>
              <a:r>
                <a:rPr lang="en-US" sz="3529" b="1" spc="49">
                  <a:solidFill>
                    <a:srgbClr val="FFFFFF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17 NOV.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2189" y="3307452"/>
            <a:ext cx="9943850" cy="4647516"/>
            <a:chOff x="0" y="0"/>
            <a:chExt cx="13258466" cy="6196689"/>
          </a:xfrm>
        </p:grpSpPr>
        <p:sp>
          <p:nvSpPr>
            <p:cNvPr id="6" name="Freeform 6"/>
            <p:cNvSpPr/>
            <p:nvPr/>
          </p:nvSpPr>
          <p:spPr>
            <a:xfrm rot="9775516">
              <a:off x="618547" y="619245"/>
              <a:ext cx="4962334" cy="4958199"/>
            </a:xfrm>
            <a:custGeom>
              <a:avLst/>
              <a:gdLst/>
              <a:ahLst/>
              <a:cxnLst/>
              <a:rect l="l" t="t" r="r" b="b"/>
              <a:pathLst>
                <a:path w="4962334" h="4958199">
                  <a:moveTo>
                    <a:pt x="0" y="0"/>
                  </a:moveTo>
                  <a:lnTo>
                    <a:pt x="4962334" y="0"/>
                  </a:lnTo>
                  <a:lnTo>
                    <a:pt x="4962334" y="4958199"/>
                  </a:lnTo>
                  <a:lnTo>
                    <a:pt x="0" y="4958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775516">
              <a:off x="618547" y="619245"/>
              <a:ext cx="4962334" cy="4958199"/>
            </a:xfrm>
            <a:custGeom>
              <a:avLst/>
              <a:gdLst/>
              <a:ahLst/>
              <a:cxnLst/>
              <a:rect l="l" t="t" r="r" b="b"/>
              <a:pathLst>
                <a:path w="4962334" h="4958199">
                  <a:moveTo>
                    <a:pt x="0" y="0"/>
                  </a:moveTo>
                  <a:lnTo>
                    <a:pt x="4962334" y="0"/>
                  </a:lnTo>
                  <a:lnTo>
                    <a:pt x="4962334" y="4958199"/>
                  </a:lnTo>
                  <a:lnTo>
                    <a:pt x="0" y="4958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1074621" y="1073252"/>
              <a:ext cx="4050186" cy="4050186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9667" t="-6833" r="-17244"/>
                </a:stretch>
              </a:blip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6026833" y="2099014"/>
              <a:ext cx="4325615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759"/>
                </a:lnSpc>
                <a:spcBef>
                  <a:spcPct val="0"/>
                </a:spcBef>
              </a:pPr>
              <a:r>
                <a:rPr lang="en-US" sz="3399" b="1">
                  <a:solidFill>
                    <a:srgbClr val="FFFFFF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Khalida Bashir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42295" y="2734569"/>
              <a:ext cx="7216172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i="1">
                  <a:solidFill>
                    <a:srgbClr val="FFFFFF"/>
                  </a:solidFill>
                  <a:latin typeface="Red Hat Display Italics"/>
                  <a:ea typeface="Red Hat Display Italics"/>
                  <a:cs typeface="Red Hat Display Italics"/>
                  <a:sym typeface="Red Hat Display Italics"/>
                </a:rPr>
                <a:t>PCCB Member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709274" y="993543"/>
            <a:ext cx="8869453" cy="58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4027" b="1" spc="56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FOCUS ON FINANCE DAY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3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3436" y="4418216"/>
            <a:ext cx="2300810" cy="2300810"/>
          </a:xfrm>
          <a:custGeom>
            <a:avLst/>
            <a:gdLst/>
            <a:ahLst/>
            <a:cxnLst/>
            <a:rect l="l" t="t" r="r" b="b"/>
            <a:pathLst>
              <a:path w="2300810" h="2300810">
                <a:moveTo>
                  <a:pt x="0" y="0"/>
                </a:moveTo>
                <a:lnTo>
                  <a:pt x="2300810" y="0"/>
                </a:lnTo>
                <a:lnTo>
                  <a:pt x="2300810" y="2300810"/>
                </a:lnTo>
                <a:lnTo>
                  <a:pt x="0" y="2300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775516">
            <a:off x="7081910" y="3103764"/>
            <a:ext cx="2715568" cy="2713305"/>
          </a:xfrm>
          <a:custGeom>
            <a:avLst/>
            <a:gdLst/>
            <a:ahLst/>
            <a:cxnLst/>
            <a:rect l="l" t="t" r="r" b="b"/>
            <a:pathLst>
              <a:path w="2715568" h="2713305">
                <a:moveTo>
                  <a:pt x="0" y="0"/>
                </a:moveTo>
                <a:lnTo>
                  <a:pt x="2715568" y="0"/>
                </a:lnTo>
                <a:lnTo>
                  <a:pt x="2715568" y="2713306"/>
                </a:lnTo>
                <a:lnTo>
                  <a:pt x="0" y="2713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775516">
            <a:off x="7081910" y="3103764"/>
            <a:ext cx="2715568" cy="2713305"/>
          </a:xfrm>
          <a:custGeom>
            <a:avLst/>
            <a:gdLst/>
            <a:ahLst/>
            <a:cxnLst/>
            <a:rect l="l" t="t" r="r" b="b"/>
            <a:pathLst>
              <a:path w="2715568" h="2713305">
                <a:moveTo>
                  <a:pt x="0" y="0"/>
                </a:moveTo>
                <a:lnTo>
                  <a:pt x="2715568" y="0"/>
                </a:lnTo>
                <a:lnTo>
                  <a:pt x="2715568" y="2713306"/>
                </a:lnTo>
                <a:lnTo>
                  <a:pt x="0" y="2713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331490" y="3352213"/>
            <a:ext cx="2216408" cy="22164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2739" t="-1910" r="-9554" b="-20383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9775516">
            <a:off x="7117024" y="6206121"/>
            <a:ext cx="2715568" cy="2713305"/>
          </a:xfrm>
          <a:custGeom>
            <a:avLst/>
            <a:gdLst/>
            <a:ahLst/>
            <a:cxnLst/>
            <a:rect l="l" t="t" r="r" b="b"/>
            <a:pathLst>
              <a:path w="2715568" h="2713305">
                <a:moveTo>
                  <a:pt x="0" y="0"/>
                </a:moveTo>
                <a:lnTo>
                  <a:pt x="2715569" y="0"/>
                </a:lnTo>
                <a:lnTo>
                  <a:pt x="2715569" y="2713306"/>
                </a:lnTo>
                <a:lnTo>
                  <a:pt x="0" y="2713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775516">
            <a:off x="7117024" y="6206121"/>
            <a:ext cx="2715568" cy="2713305"/>
          </a:xfrm>
          <a:custGeom>
            <a:avLst/>
            <a:gdLst/>
            <a:ahLst/>
            <a:cxnLst/>
            <a:rect l="l" t="t" r="r" b="b"/>
            <a:pathLst>
              <a:path w="2715568" h="2713305">
                <a:moveTo>
                  <a:pt x="0" y="0"/>
                </a:moveTo>
                <a:lnTo>
                  <a:pt x="2715569" y="0"/>
                </a:lnTo>
                <a:lnTo>
                  <a:pt x="2715569" y="2713306"/>
                </a:lnTo>
                <a:lnTo>
                  <a:pt x="0" y="2713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366604" y="6454570"/>
            <a:ext cx="2216408" cy="221640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439" t="-5439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189088" y="6943070"/>
            <a:ext cx="4049506" cy="542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729" b="1" spc="52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18 NOV.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85095" y="3683504"/>
            <a:ext cx="48679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Daniel Cervenka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98288" y="4227169"/>
            <a:ext cx="615695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i="1">
                <a:solidFill>
                  <a:srgbClr val="FFFFFF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Founder</a:t>
            </a:r>
          </a:p>
          <a:p>
            <a:pPr algn="l">
              <a:lnSpc>
                <a:spcPts val="4200"/>
              </a:lnSpc>
            </a:pPr>
            <a:r>
              <a:rPr lang="en-US" sz="3000" i="1">
                <a:solidFill>
                  <a:srgbClr val="FFFFFF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The Convergence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96673" y="6704738"/>
            <a:ext cx="36906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Gunjan Nanda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09866" y="7248402"/>
            <a:ext cx="615695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i="1">
                <a:solidFill>
                  <a:srgbClr val="FFFFFF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Co-Founder</a:t>
            </a:r>
          </a:p>
          <a:p>
            <a:pPr algn="l">
              <a:lnSpc>
                <a:spcPts val="4200"/>
              </a:lnSpc>
            </a:pPr>
            <a:r>
              <a:rPr lang="en-US" sz="3000" i="1">
                <a:solidFill>
                  <a:srgbClr val="FFFFFF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Entertainment + Culture Pavilion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09274" y="993543"/>
            <a:ext cx="9928421" cy="58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4027" b="1" spc="56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CULTURAL HERITAGE AND ARTS 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81c2ef-32ae-4d50-9d06-a1d7144a01d0">
      <Terms xmlns="http://schemas.microsoft.com/office/infopath/2007/PartnerControls"/>
    </lcf76f155ced4ddcb4097134ff3c332f>
    <TaxCatchAll xmlns="bab4e740-857a-4caa-9171-2eb539425c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9d8c265a-5436-43a7-80c1-713d2827ffde" ContentTypeId="0x0101" PreviousValue="false" LastSyncTimeStamp="2020-07-07T13:32:30.27Z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6EB8F7F8EDE41991AF18D4EB8999B" ma:contentTypeVersion="13" ma:contentTypeDescription="Create a new document." ma:contentTypeScope="" ma:versionID="a927da159c30c55317f8385ea82b76be">
  <xsd:schema xmlns:xsd="http://www.w3.org/2001/XMLSchema" xmlns:xs="http://www.w3.org/2001/XMLSchema" xmlns:p="http://schemas.microsoft.com/office/2006/metadata/properties" xmlns:ns2="d281c2ef-32ae-4d50-9d06-a1d7144a01d0" xmlns:ns3="bab4e740-857a-4caa-9171-2eb539425c67" targetNamespace="http://schemas.microsoft.com/office/2006/metadata/properties" ma:root="true" ma:fieldsID="db39266e0fdefe75ce382fcf4d7ff6db" ns2:_="" ns3:_="">
    <xsd:import namespace="d281c2ef-32ae-4d50-9d06-a1d7144a01d0"/>
    <xsd:import namespace="bab4e740-857a-4caa-9171-2eb539425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c2ef-32ae-4d50-9d06-a1d7144a01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e740-857a-4caa-9171-2eb539425c6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82eb784-adac-4268-8cf9-aeaab2fab2fa}" ma:internalName="TaxCatchAll" ma:showField="CatchAllData" ma:web="bab4e740-857a-4caa-9171-2eb539425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316B0-8CB4-4F9C-A242-2B7F7AED0F13}">
  <ds:schemaRefs>
    <ds:schemaRef ds:uri="http://schemas.microsoft.com/office/2006/metadata/properties"/>
    <ds:schemaRef ds:uri="http://schemas.microsoft.com/office/infopath/2007/PartnerControls"/>
    <ds:schemaRef ds:uri="d281c2ef-32ae-4d50-9d06-a1d7144a01d0"/>
    <ds:schemaRef ds:uri="bab4e740-857a-4caa-9171-2eb539425c67"/>
  </ds:schemaRefs>
</ds:datastoreItem>
</file>

<file path=customXml/itemProps2.xml><?xml version="1.0" encoding="utf-8"?>
<ds:datastoreItem xmlns:ds="http://schemas.openxmlformats.org/officeDocument/2006/customXml" ds:itemID="{12CA5FDF-37FC-4B7C-BC3B-3BA7C1FE8E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610398-9BED-4C9C-A403-29259B7C9BC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120936F-9410-4151-B2AF-FF94E0735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1c2ef-32ae-4d50-9d06-a1d7144a01d0"/>
    <ds:schemaRef ds:uri="bab4e740-857a-4caa-9171-2eb539425c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</Words>
  <Application>Microsoft Office PowerPoint</Application>
  <PresentationFormat>Custom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 HUB OPENING_backdrop slides</dc:title>
  <cp:lastModifiedBy>Cristina Bernal Aparicio</cp:lastModifiedBy>
  <cp:revision>3</cp:revision>
  <dcterms:created xsi:type="dcterms:W3CDTF">2006-08-16T00:00:00Z</dcterms:created>
  <dcterms:modified xsi:type="dcterms:W3CDTF">2025-11-20T18:01:29Z</dcterms:modified>
  <dc:identifier>DAG4eK5BO4E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0x0101009356EB8F7F8EDE41991AF18D4EB8999B</vt:lpwstr>
  </property>
</Properties>
</file>