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1.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7" r:id="rId2"/>
    <p:sldId id="276" r:id="rId3"/>
    <p:sldId id="261" r:id="rId4"/>
    <p:sldId id="264" r:id="rId5"/>
    <p:sldId id="282" r:id="rId6"/>
    <p:sldId id="267" r:id="rId7"/>
    <p:sldId id="263" r:id="rId8"/>
    <p:sldId id="283" r:id="rId9"/>
    <p:sldId id="266" r:id="rId10"/>
    <p:sldId id="265" r:id="rId11"/>
    <p:sldId id="284" r:id="rId12"/>
    <p:sldId id="285" r:id="rId13"/>
    <p:sldId id="286" r:id="rId14"/>
    <p:sldId id="287" r:id="rId15"/>
    <p:sldId id="27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A303"/>
    <a:srgbClr val="050A30"/>
    <a:srgbClr val="E9EE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4987" autoAdjust="0"/>
  </p:normalViewPr>
  <p:slideViewPr>
    <p:cSldViewPr snapToGrid="0">
      <p:cViewPr varScale="1">
        <p:scale>
          <a:sx n="43" d="100"/>
          <a:sy n="43" d="100"/>
        </p:scale>
        <p:origin x="157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customXml" Target="../customXml/item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DC6AB1-2287-458C-8FD5-B4062274411F}" type="datetimeFigureOut">
              <a:rPr lang="en-US" smtClean="0"/>
              <a:t>18/3/2024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65BF36-ADEE-4024-9C4C-0291CC171A8C}" type="slidenum">
              <a:rPr lang="en-US" smtClean="0"/>
              <a:t>‹#›</a:t>
            </a:fld>
            <a:endParaRPr lang="en-US"/>
          </a:p>
        </p:txBody>
      </p:sp>
    </p:spTree>
    <p:extLst>
      <p:ext uri="{BB962C8B-B14F-4D97-AF65-F5344CB8AC3E}">
        <p14:creationId xmlns:p14="http://schemas.microsoft.com/office/powerpoint/2010/main" val="4113469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Thank you. I will present some of the findings from our recent </a:t>
            </a:r>
            <a:r>
              <a:rPr lang="en-US" i="1" dirty="0"/>
              <a:t>Technical paper on monitoring and evaluation of adaptation at the national and subnational level</a:t>
            </a:r>
            <a:r>
              <a:rPr lang="en-US" i="0" dirty="0"/>
              <a:t>, which was published last October.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3601CE-E7D2-455D-A1E7-C4D2687826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2245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Examples of </a:t>
            </a:r>
            <a:r>
              <a:rPr lang="en-US" b="1" dirty="0">
                <a:solidFill>
                  <a:srgbClr val="5B92E5"/>
                </a:solidFill>
              </a:rPr>
              <a:t>opportunities</a:t>
            </a:r>
            <a:r>
              <a:rPr lang="en-US" dirty="0"/>
              <a:t> and </a:t>
            </a:r>
            <a:r>
              <a:rPr lang="en-US" b="1" dirty="0">
                <a:solidFill>
                  <a:srgbClr val="5B92E5"/>
                </a:solidFill>
              </a:rPr>
              <a:t>trends </a:t>
            </a:r>
            <a:r>
              <a:rPr lang="en-US" b="0" dirty="0">
                <a:solidFill>
                  <a:srgbClr val="5B92E5"/>
                </a:solidFill>
              </a:rPr>
              <a:t>include</a:t>
            </a:r>
            <a:r>
              <a:rPr lang="en-US" dirty="0"/>
              <a:t>: </a:t>
            </a:r>
          </a:p>
          <a:p>
            <a:pPr marL="628650" lvl="1" indent="-171450">
              <a:buFont typeface="Arial"/>
              <a:buChar char="•"/>
            </a:pPr>
            <a:r>
              <a:rPr lang="en-US" dirty="0">
                <a:cs typeface="Calibri"/>
              </a:rPr>
              <a:t>There is potential for complementarities between M&amp;E at the sub-national and national levels. Sub-national governments can often use and learn from existing national M&amp;E systems. Likewise, piloting M&amp;E systems at the sub-national level is helpful for national governments, who can use these as tests to then scale up to the national level. </a:t>
            </a:r>
          </a:p>
          <a:p>
            <a:pPr marL="628650" lvl="1" indent="-171450">
              <a:buFont typeface="Arial"/>
              <a:buChar char="•"/>
            </a:pPr>
            <a:r>
              <a:rPr lang="en-US" dirty="0">
                <a:cs typeface="Calibri"/>
              </a:rPr>
              <a:t>Sectoral, non-climate specific indicators and systems can guide sub-national efforts. Using "pre-tested and accepted" sectoral indicators can make M&amp;E at the sub-national level easier and help to avoid duplication. </a:t>
            </a:r>
          </a:p>
          <a:p>
            <a:pPr marL="628650" lvl="1" indent="-171450">
              <a:buFont typeface="Arial"/>
              <a:buChar char="•"/>
            </a:pPr>
            <a:r>
              <a:rPr lang="en-US" dirty="0">
                <a:cs typeface="Calibri"/>
              </a:rPr>
              <a:t>Inclusion of an active learning system can help generate a constant feedback loop of lessons learned. It is essential that M&amp;E is an iterative process which continues to integrate lessons learned back into the system. Actively including such a function within the M&amp;E system can therefore help ensure both thorough evaluation and constant improvement. </a:t>
            </a:r>
          </a:p>
        </p:txBody>
      </p:sp>
      <p:sp>
        <p:nvSpPr>
          <p:cNvPr id="4" name="Slide Number Placeholder 3"/>
          <p:cNvSpPr>
            <a:spLocks noGrp="1"/>
          </p:cNvSpPr>
          <p:nvPr>
            <p:ph type="sldNum" sz="quarter" idx="5"/>
          </p:nvPr>
        </p:nvSpPr>
        <p:spPr/>
        <p:txBody>
          <a:bodyPr/>
          <a:lstStyle/>
          <a:p>
            <a:fld id="{0865BF36-ADEE-4024-9C4C-0291CC171A8C}" type="slidenum">
              <a:rPr lang="en-US" smtClean="0"/>
              <a:t>10</a:t>
            </a:fld>
            <a:endParaRPr lang="en-US"/>
          </a:p>
        </p:txBody>
      </p:sp>
    </p:spTree>
    <p:extLst>
      <p:ext uri="{BB962C8B-B14F-4D97-AF65-F5344CB8AC3E}">
        <p14:creationId xmlns:p14="http://schemas.microsoft.com/office/powerpoint/2010/main" val="4240214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cs typeface="Calibri"/>
              </a:rPr>
              <a:t>Let’s finally turn to some of the observations, insights, and recommendations that the paper offers based on the analysis.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3601CE-E7D2-455D-A1E7-C4D2687826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2786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First, both the case studies and the existing literature demonstrate that indicators are commonly developed as central components of M&amp;E systems at the national and sub-national level. </a:t>
            </a:r>
          </a:p>
          <a:p>
            <a:pPr marL="628650" lvl="1" indent="-171450">
              <a:buFont typeface="Arial" panose="020B0604020202020204" pitchFamily="34" charset="0"/>
              <a:buChar char="•"/>
            </a:pPr>
            <a:r>
              <a:rPr lang="en-US" dirty="0"/>
              <a:t>While the appeal and advantages of indicators are clear – for example, </a:t>
            </a:r>
            <a:r>
              <a:rPr lang="en-CA" sz="1200" kern="1200" dirty="0">
                <a:solidFill>
                  <a:schemeClr val="tx1"/>
                </a:solidFill>
                <a:effectLst/>
                <a:latin typeface="+mn-lt"/>
                <a:ea typeface="+mn-ea"/>
                <a:cs typeface="+mn-cs"/>
              </a:rPr>
              <a:t>they enable measurement of variables relevant to adaptation and facilitate the tracking of progress over time – it is important to carefully consider the role and selection of indicators. </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Expectations surrounding what indicators can and cannot do are not always realistic.</a:t>
            </a:r>
          </a:p>
          <a:p>
            <a:pPr marL="171450" indent="-171450">
              <a:buFont typeface="Arial" panose="020B0604020202020204" pitchFamily="34" charset="0"/>
              <a:buChar char="•"/>
            </a:pPr>
            <a:r>
              <a:rPr lang="en-US" dirty="0"/>
              <a:t>Second, there is </a:t>
            </a:r>
            <a:r>
              <a:rPr lang="en-CA" sz="1200" kern="1200" dirty="0">
                <a:solidFill>
                  <a:schemeClr val="tx1"/>
                </a:solidFill>
                <a:effectLst/>
                <a:latin typeface="+mn-lt"/>
                <a:ea typeface="+mn-ea"/>
                <a:cs typeface="+mn-cs"/>
              </a:rPr>
              <a:t>a tension in the M&amp;E of adaptation between establishing a process that results in the best possible understanding of adaptation progress and one that is feasible in the near-term. </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A common pattern is governments elaborating ambitious M&amp;E plans, then implementing more limited approaches due to capacity, resource, or methodological or other constraints. </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Often, these more limited approaches are focused more on assessing the process of adaptation rather than its outcomes. </a:t>
            </a:r>
          </a:p>
          <a:p>
            <a:pPr marL="171450" lvl="0" indent="-171450">
              <a:buFont typeface="Arial" panose="020B0604020202020204" pitchFamily="34" charset="0"/>
              <a:buChar char="•"/>
            </a:pPr>
            <a:r>
              <a:rPr lang="en-CA" kern="1200" dirty="0">
                <a:solidFill>
                  <a:schemeClr val="tx1"/>
                </a:solidFill>
                <a:effectLst/>
                <a:latin typeface="+mn-lt"/>
                <a:ea typeface="+mn-ea"/>
                <a:cs typeface="+mn-cs"/>
              </a:rPr>
              <a:t>Finally, while governments may choose more pragmatic approaches in the near-term, there are also various opportunities to work towards more innovative and ambitious systems over time. </a:t>
            </a:r>
          </a:p>
          <a:p>
            <a:pPr marL="628650" lvl="1" indent="-171450">
              <a:buFont typeface="Arial" panose="020B0604020202020204" pitchFamily="34" charset="0"/>
              <a:buChar char="•"/>
            </a:pPr>
            <a:r>
              <a:rPr lang="en-CA" kern="1200" dirty="0">
                <a:solidFill>
                  <a:schemeClr val="tx1"/>
                </a:solidFill>
                <a:effectLst/>
                <a:latin typeface="+mn-lt"/>
                <a:ea typeface="+mn-ea"/>
                <a:cs typeface="+mn-cs"/>
              </a:rPr>
              <a:t>This may include, for example, field testing new approaches to M&amp;E. </a:t>
            </a:r>
          </a:p>
        </p:txBody>
      </p:sp>
      <p:sp>
        <p:nvSpPr>
          <p:cNvPr id="4" name="Slide Number Placeholder 3"/>
          <p:cNvSpPr>
            <a:spLocks noGrp="1"/>
          </p:cNvSpPr>
          <p:nvPr>
            <p:ph type="sldNum" sz="quarter" idx="5"/>
          </p:nvPr>
        </p:nvSpPr>
        <p:spPr/>
        <p:txBody>
          <a:bodyPr/>
          <a:lstStyle/>
          <a:p>
            <a:fld id="{0865BF36-ADEE-4024-9C4C-0291CC171A8C}" type="slidenum">
              <a:rPr lang="en-US" smtClean="0"/>
              <a:t>12</a:t>
            </a:fld>
            <a:endParaRPr lang="en-US"/>
          </a:p>
        </p:txBody>
      </p:sp>
    </p:spTree>
    <p:extLst>
      <p:ext uri="{BB962C8B-B14F-4D97-AF65-F5344CB8AC3E}">
        <p14:creationId xmlns:p14="http://schemas.microsoft.com/office/powerpoint/2010/main" val="3962661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Finally, I’ll share the recommendations included in the paper.</a:t>
            </a:r>
          </a:p>
          <a:p>
            <a:pPr marL="628650" lvl="1" indent="-171450">
              <a:buFont typeface="Arial" panose="020B0604020202020204" pitchFamily="34" charset="0"/>
              <a:buChar char="•"/>
            </a:pPr>
            <a:r>
              <a:rPr lang="en-US" sz="1200" b="0" i="0" u="none" strike="noStrike" baseline="0" dirty="0">
                <a:latin typeface="CamingoDos Pro Regular"/>
              </a:rPr>
              <a:t>National and subnational governments should design and implement the most robust M&amp;E systems that are feasible given their data, capacity, and resources, while also seeking to improve the sophistication and comprehensiveness of these systems over time. </a:t>
            </a:r>
          </a:p>
          <a:p>
            <a:pPr marL="1085850" lvl="2" indent="-171450">
              <a:buFont typeface="Arial" panose="020B0604020202020204" pitchFamily="34" charset="0"/>
              <a:buChar char="•"/>
            </a:pPr>
            <a:r>
              <a:rPr lang="en-US" sz="1200" b="0" i="0" u="none" strike="noStrike" baseline="0" dirty="0">
                <a:latin typeface="CamingoDos Pro Regular"/>
              </a:rPr>
              <a:t>This may involve starting with systems that focus on the process and outputs of adaptation action, and then incorporating more indicators and methods to measure the long-term impact of adaptation. </a:t>
            </a:r>
          </a:p>
          <a:p>
            <a:pPr marL="628650" lvl="1" indent="-171450">
              <a:buFont typeface="Arial" panose="020B0604020202020204" pitchFamily="34" charset="0"/>
              <a:buChar char="•"/>
            </a:pPr>
            <a:r>
              <a:rPr lang="en-US" sz="1200" b="0" i="0" u="none" strike="noStrike" baseline="0" dirty="0">
                <a:latin typeface="CamingoDos Pro Regular"/>
              </a:rPr>
              <a:t>Multilateral funds and agencies supporting adaptation should align their M&amp;E efforts with the broader M&amp;E systems at the national or subnational level, and provide technical and financial support for their development and application. </a:t>
            </a:r>
          </a:p>
          <a:p>
            <a:pPr marL="1085850" lvl="2" indent="-171450">
              <a:buFont typeface="Arial" panose="020B0604020202020204" pitchFamily="34" charset="0"/>
              <a:buChar char="•"/>
            </a:pPr>
            <a:r>
              <a:rPr lang="en-US" sz="1200" b="0" i="0" u="none" strike="noStrike" baseline="0" dirty="0">
                <a:latin typeface="CamingoDos Pro Regular"/>
              </a:rPr>
              <a:t>This can help ensure that support provided is holistic, extending beyond project or programme boundaries to enhance systematic adaptation efforts, and that additional reporting or monitoring burdens are avoided.</a:t>
            </a:r>
          </a:p>
        </p:txBody>
      </p:sp>
      <p:sp>
        <p:nvSpPr>
          <p:cNvPr id="4" name="Slide Number Placeholder 3"/>
          <p:cNvSpPr>
            <a:spLocks noGrp="1"/>
          </p:cNvSpPr>
          <p:nvPr>
            <p:ph type="sldNum" sz="quarter" idx="5"/>
          </p:nvPr>
        </p:nvSpPr>
        <p:spPr/>
        <p:txBody>
          <a:bodyPr/>
          <a:lstStyle/>
          <a:p>
            <a:fld id="{0865BF36-ADEE-4024-9C4C-0291CC171A8C}" type="slidenum">
              <a:rPr lang="en-US" smtClean="0"/>
              <a:t>13</a:t>
            </a:fld>
            <a:endParaRPr lang="en-US"/>
          </a:p>
        </p:txBody>
      </p:sp>
    </p:spTree>
    <p:extLst>
      <p:ext uri="{BB962C8B-B14F-4D97-AF65-F5344CB8AC3E}">
        <p14:creationId xmlns:p14="http://schemas.microsoft.com/office/powerpoint/2010/main" val="144146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Third, </a:t>
            </a:r>
            <a:r>
              <a:rPr lang="en-US" sz="1200" b="0" i="0" u="none" strike="noStrike" baseline="0" dirty="0">
                <a:latin typeface="CamingoDos Pro Regular"/>
              </a:rPr>
              <a:t>Subnational and national governments can benefit from aligning with existing M&amp;E systems and reporting obligations or processes at different levels of governance. </a:t>
            </a:r>
          </a:p>
          <a:p>
            <a:pPr marL="628650" lvl="1" indent="-171450">
              <a:buFont typeface="Arial" panose="020B0604020202020204" pitchFamily="34" charset="0"/>
              <a:buChar char="•"/>
            </a:pPr>
            <a:r>
              <a:rPr lang="en-US" sz="1200" b="0" i="0" u="none" strike="noStrike" baseline="0" dirty="0">
                <a:latin typeface="CamingoDos Pro Regular"/>
              </a:rPr>
              <a:t>For example, national-level systems can build on subnational systems while also helping to generate information required for reporting and communications efforts under the UNFCCC and other international fora. This can reduce burdens associated with M&amp;E and reporting as well as enhance the quality and transparency of the information communicated at the international level. This information can inform processes such as the global stocktake. </a:t>
            </a:r>
            <a:endParaRPr lang="en-US" dirty="0"/>
          </a:p>
          <a:p>
            <a:pPr marL="171450" indent="-171450">
              <a:buFont typeface="Arial" panose="020B0604020202020204" pitchFamily="34" charset="0"/>
              <a:buChar char="•"/>
            </a:pPr>
            <a:endParaRPr lang="en-CA"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865BF36-ADEE-4024-9C4C-0291CC171A8C}" type="slidenum">
              <a:rPr lang="en-US" smtClean="0"/>
              <a:t>14</a:t>
            </a:fld>
            <a:endParaRPr lang="en-US"/>
          </a:p>
        </p:txBody>
      </p:sp>
    </p:spTree>
    <p:extLst>
      <p:ext uri="{BB962C8B-B14F-4D97-AF65-F5344CB8AC3E}">
        <p14:creationId xmlns:p14="http://schemas.microsoft.com/office/powerpoint/2010/main" val="38703900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AC will consider opportunities for new work on monitoring and evaluation in our upcoming workplan for 2025-2027, which we will develop this year. In doing so, we will take into account discussions at this Forum.</a:t>
            </a:r>
          </a:p>
          <a:p>
            <a:pPr marL="171450" indent="-171450">
              <a:buFont typeface="Arial" panose="020B0604020202020204" pitchFamily="34" charset="0"/>
              <a:buChar char="•"/>
            </a:pPr>
            <a:r>
              <a:rPr lang="en-US" dirty="0"/>
              <a:t>In addition, we are actively working on a toolkit for monitoring, evaluation and learning with the NAP Global Network, who we will hear from next. </a:t>
            </a:r>
          </a:p>
          <a:p>
            <a:pPr marL="171450" indent="-171450">
              <a:buFont typeface="Arial" panose="020B0604020202020204" pitchFamily="34" charset="0"/>
              <a:buChar char="•"/>
            </a:pPr>
            <a:r>
              <a:rPr lang="en-US" dirty="0"/>
              <a:t>Thank you.</a:t>
            </a:r>
          </a:p>
        </p:txBody>
      </p:sp>
      <p:sp>
        <p:nvSpPr>
          <p:cNvPr id="4" name="Slide Number Placeholder 3"/>
          <p:cNvSpPr>
            <a:spLocks noGrp="1"/>
          </p:cNvSpPr>
          <p:nvPr>
            <p:ph type="sldNum" sz="quarter" idx="5"/>
          </p:nvPr>
        </p:nvSpPr>
        <p:spPr/>
        <p:txBody>
          <a:bodyPr/>
          <a:lstStyle/>
          <a:p>
            <a:fld id="{0865BF36-ADEE-4024-9C4C-0291CC171A8C}" type="slidenum">
              <a:rPr lang="en-US" smtClean="0"/>
              <a:t>15</a:t>
            </a:fld>
            <a:endParaRPr lang="en-US"/>
          </a:p>
        </p:txBody>
      </p:sp>
    </p:spTree>
    <p:extLst>
      <p:ext uri="{BB962C8B-B14F-4D97-AF65-F5344CB8AC3E}">
        <p14:creationId xmlns:p14="http://schemas.microsoft.com/office/powerpoint/2010/main" val="967835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Before we turn to the paper, let’s recall the target related to monitoring, evaluation and learning included in the UAE Framework, as this will be the key reference point for our discussions in the breakout groups this afternoon.</a:t>
            </a:r>
          </a:p>
          <a:p>
            <a:pPr marL="171450" indent="-171450">
              <a:buFont typeface="Arial" panose="020B0604020202020204" pitchFamily="34" charset="0"/>
              <a:buChar char="•"/>
            </a:pPr>
            <a:r>
              <a:rPr lang="en-US" dirty="0"/>
              <a:t>It aims at ensuring all countries have designed, established and operationalized a system for monitoring, evaluation and learning for their national adaptation efforts. In addition, by 2030, all have built the required institutional capacity to fully implement the system. </a:t>
            </a:r>
          </a:p>
          <a:p>
            <a:pPr marL="171450" indent="-171450">
              <a:buFont typeface="Arial" panose="020B0604020202020204" pitchFamily="34" charset="0"/>
              <a:buChar char="•"/>
            </a:pPr>
            <a:r>
              <a:rPr lang="en-US" dirty="0"/>
              <a:t>While the technical paper that I will present was published before this target was set, its findings offer some valuable insights into the challenges on the path towards meeting this target, as well as some important opportunities that we should harness.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3601CE-E7D2-455D-A1E7-C4D2687826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6630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Now, let’s turn to the paper itself. It begins with an overview of M&amp;E for adaptation. </a:t>
            </a:r>
          </a:p>
          <a:p>
            <a:pPr marL="171450" indent="-171450">
              <a:buFont typeface="Arial" panose="020B0604020202020204" pitchFamily="34" charset="0"/>
              <a:buChar char="•"/>
            </a:pPr>
            <a:r>
              <a:rPr lang="en-US" dirty="0"/>
              <a:t>The importance of M&amp;E for adaptation is clear; it is a core part of the adaptation cycle. It is also enshrined in Article 7.9 of the Paris Agreement, and highlighted by the IPCC as “a prerequisite for successful iterative risk management and achieving effective and just adaptation outcomes.”</a:t>
            </a:r>
          </a:p>
          <a:p>
            <a:pPr marL="171450" indent="-171450">
              <a:buFont typeface="Arial" panose="020B0604020202020204" pitchFamily="34" charset="0"/>
              <a:buChar char="•"/>
            </a:pPr>
            <a:r>
              <a:rPr lang="en-US" dirty="0"/>
              <a:t>This has been recognized by the Adaptation Committee since its inception. Monitoring and evaluation was part of the very first workplan of the AC, and continues to be a core part of our technical work. </a:t>
            </a:r>
          </a:p>
          <a:p>
            <a:pPr marL="171450" indent="-171450">
              <a:buFont typeface="Arial" panose="020B0604020202020204" pitchFamily="34" charset="0"/>
              <a:buChar char="•"/>
            </a:pPr>
            <a:r>
              <a:rPr lang="en-US" dirty="0"/>
              <a:t>Progress on M&amp;E continues, however, to be slow at both the national and subnational level. </a:t>
            </a:r>
          </a:p>
          <a:p>
            <a:pPr marL="171450" indent="-171450">
              <a:buFont typeface="Arial" panose="020B0604020202020204" pitchFamily="34" charset="0"/>
              <a:buChar char="•"/>
            </a:pPr>
            <a:r>
              <a:rPr lang="en-US" dirty="0"/>
              <a:t>This is, in part, due to a range of challenges that complicate adaptation M&amp;E. These challenges were discussed in depth in our paper on the global goal on adaptation</a:t>
            </a:r>
            <a:r>
              <a:rPr lang="en-US" i="0" dirty="0"/>
              <a:t>; they include, for example, methodological, empirical, and conceptual challenges, as well as capacity constraints and resource limitations. </a:t>
            </a:r>
            <a:endParaRPr lang="en-US" dirty="0"/>
          </a:p>
          <a:p>
            <a:endParaRPr lang="en-US" dirty="0"/>
          </a:p>
        </p:txBody>
      </p:sp>
      <p:sp>
        <p:nvSpPr>
          <p:cNvPr id="4" name="Slide Number Placeholder 3"/>
          <p:cNvSpPr>
            <a:spLocks noGrp="1"/>
          </p:cNvSpPr>
          <p:nvPr>
            <p:ph type="sldNum" sz="quarter" idx="5"/>
          </p:nvPr>
        </p:nvSpPr>
        <p:spPr/>
        <p:txBody>
          <a:bodyPr/>
          <a:lstStyle/>
          <a:p>
            <a:fld id="{0865BF36-ADEE-4024-9C4C-0291CC171A8C}" type="slidenum">
              <a:rPr lang="en-US" smtClean="0"/>
              <a:t>3</a:t>
            </a:fld>
            <a:endParaRPr lang="en-US"/>
          </a:p>
        </p:txBody>
      </p:sp>
    </p:spTree>
    <p:extLst>
      <p:ext uri="{BB962C8B-B14F-4D97-AF65-F5344CB8AC3E}">
        <p14:creationId xmlns:p14="http://schemas.microsoft.com/office/powerpoint/2010/main" val="3959024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paper stresses that, while represented as the fourth step in the iterative adaptation process, adaptation monitoring and evaluation should be taken into consideration and facilitated at each and every step of this cycle. </a:t>
            </a:r>
          </a:p>
          <a:p>
            <a:pPr marL="171450" indent="-171450">
              <a:buFont typeface="Arial" panose="020B0604020202020204" pitchFamily="34" charset="0"/>
              <a:buChar char="•"/>
            </a:pPr>
            <a:r>
              <a:rPr lang="en-US" sz="1200" b="0" i="0" u="none" strike="noStrike" baseline="0" dirty="0">
                <a:solidFill>
                  <a:srgbClr val="000000"/>
                </a:solidFill>
                <a:latin typeface="CamingoDos Pro Regular"/>
              </a:rPr>
              <a:t>Assessing impacts, vulnerability, risks, and resilience, for example, can set the stage for M&amp;E by </a:t>
            </a:r>
            <a:r>
              <a:rPr lang="en-US" sz="1200" b="1" i="0" u="none" strike="noStrike" baseline="0" dirty="0">
                <a:solidFill>
                  <a:srgbClr val="5B92E5"/>
                </a:solidFill>
                <a:latin typeface="CamingoDos Pro Regular"/>
              </a:rPr>
              <a:t>establishing baselines against which to measure progress</a:t>
            </a:r>
            <a:r>
              <a:rPr lang="en-US" sz="1200" b="0" i="0" u="none" strike="noStrike" baseline="0" dirty="0">
                <a:solidFill>
                  <a:srgbClr val="000000"/>
                </a:solidFill>
                <a:latin typeface="CamingoDos Pro Regular"/>
              </a:rPr>
              <a:t>. </a:t>
            </a:r>
          </a:p>
          <a:p>
            <a:pPr marL="171450" indent="-171450">
              <a:buFont typeface="Arial" panose="020B0604020202020204" pitchFamily="34" charset="0"/>
              <a:buChar char="•"/>
            </a:pPr>
            <a:r>
              <a:rPr lang="en-US" sz="1200" b="0" i="0" u="none" strike="noStrike" baseline="0" dirty="0">
                <a:solidFill>
                  <a:srgbClr val="000000"/>
                </a:solidFill>
                <a:latin typeface="CamingoDos Pro Regular"/>
              </a:rPr>
              <a:t>There are several relevant considerations at the adaptation planning stage, including that it provides the opportunity to </a:t>
            </a:r>
            <a:r>
              <a:rPr lang="en-US" sz="1200" b="1" i="0" u="none" strike="noStrike" baseline="0" dirty="0">
                <a:solidFill>
                  <a:srgbClr val="000000"/>
                </a:solidFill>
                <a:latin typeface="CamingoDos Pro Regular"/>
              </a:rPr>
              <a:t>envision and initiate an M&amp;E system</a:t>
            </a:r>
            <a:r>
              <a:rPr lang="en-US" sz="1200" b="0" i="0" u="none" strike="noStrike" baseline="0" dirty="0">
                <a:solidFill>
                  <a:srgbClr val="000000"/>
                </a:solidFill>
                <a:latin typeface="CamingoDos Pro Regular"/>
              </a:rPr>
              <a:t> suitable for the set of actions included in the plan.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dirty="0">
                <a:solidFill>
                  <a:srgbClr val="000000"/>
                </a:solidFill>
                <a:latin typeface="CamingoDos Pro Regular"/>
              </a:rPr>
              <a:t>Finally, </a:t>
            </a:r>
            <a:r>
              <a:rPr lang="en-US" sz="1200" b="1" i="0" u="none" strike="noStrike" baseline="0" dirty="0">
                <a:solidFill>
                  <a:srgbClr val="000000"/>
                </a:solidFill>
                <a:latin typeface="CamingoDos Pro Regular"/>
              </a:rPr>
              <a:t>implementation should signal the beginning of the monitoring half of the M&amp;E equation</a:t>
            </a:r>
            <a:r>
              <a:rPr lang="en-US" sz="1200" b="0" i="0" u="none" strike="noStrike" baseline="0" dirty="0">
                <a:solidFill>
                  <a:srgbClr val="000000"/>
                </a:solidFill>
                <a:latin typeface="CamingoDos Pro Regular"/>
              </a:rPr>
              <a:t>. It is also important that data and lessons learned needed to enable evaluation are diligently collected and compiled throughout the implementation stage </a:t>
            </a:r>
            <a:endParaRPr lang="en-US" sz="1200" dirty="0"/>
          </a:p>
          <a:p>
            <a:pPr marL="171450" indent="-171450">
              <a:buFont typeface="Arial" panose="020B0604020202020204" pitchFamily="34" charset="0"/>
              <a:buChar char="•"/>
            </a:pPr>
            <a:endParaRPr lang="en-US" sz="1200" b="0" i="0" u="none" strike="noStrike" baseline="0" dirty="0">
              <a:solidFill>
                <a:srgbClr val="000000"/>
              </a:solidFill>
              <a:latin typeface="CamingoDos Pro Regular"/>
            </a:endParaRPr>
          </a:p>
          <a:p>
            <a:endParaRPr lang="en-US" dirty="0"/>
          </a:p>
        </p:txBody>
      </p:sp>
      <p:sp>
        <p:nvSpPr>
          <p:cNvPr id="4" name="Slide Number Placeholder 3"/>
          <p:cNvSpPr>
            <a:spLocks noGrp="1"/>
          </p:cNvSpPr>
          <p:nvPr>
            <p:ph type="sldNum" sz="quarter" idx="5"/>
          </p:nvPr>
        </p:nvSpPr>
        <p:spPr/>
        <p:txBody>
          <a:bodyPr/>
          <a:lstStyle/>
          <a:p>
            <a:fld id="{0865BF36-ADEE-4024-9C4C-0291CC171A8C}" type="slidenum">
              <a:rPr lang="en-US" smtClean="0"/>
              <a:t>4</a:t>
            </a:fld>
            <a:endParaRPr lang="en-US"/>
          </a:p>
        </p:txBody>
      </p:sp>
    </p:spTree>
    <p:extLst>
      <p:ext uri="{BB962C8B-B14F-4D97-AF65-F5344CB8AC3E}">
        <p14:creationId xmlns:p14="http://schemas.microsoft.com/office/powerpoint/2010/main" val="2365884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paper is centered around a set of ten case studies, five of which are at the national level and five at the sub-national level.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The case studies have been chosen with the aim of ensuring a regional balance and showcase a variety of experiences, in order to gain some insights into the global state of adaptation M&amp;E. </a:t>
            </a:r>
            <a:r>
              <a:rPr lang="en-US" dirty="0"/>
              <a:t>These case studies help to demonstrate examples of how the different challenges identified manifest and are being overcome by governments in different jurisdictions.</a:t>
            </a:r>
            <a:endParaRPr lang="en-US" dirty="0">
              <a:cs typeface="Calibri"/>
            </a:endParaRPr>
          </a:p>
          <a:p>
            <a:pPr marL="171450" indent="-171450">
              <a:buFont typeface="Arial" panose="020B0604020202020204" pitchFamily="34" charset="0"/>
              <a:buChar char="•"/>
            </a:pPr>
            <a:r>
              <a:rPr lang="en-US" dirty="0">
                <a:cs typeface="Calibri"/>
              </a:rPr>
              <a:t>At the national level, the case studies that feature in the paper include Burkina Faso, Finland, Panama, Tonga, and Vietnam.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3601CE-E7D2-455D-A1E7-C4D2687826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2236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Examples of </a:t>
            </a:r>
            <a:r>
              <a:rPr lang="en-US" b="1" dirty="0">
                <a:solidFill>
                  <a:srgbClr val="5B92E5"/>
                </a:solidFill>
              </a:rPr>
              <a:t>challenges </a:t>
            </a:r>
            <a:r>
              <a:rPr lang="en-US" b="0" dirty="0">
                <a:solidFill>
                  <a:srgbClr val="5B92E5"/>
                </a:solidFill>
              </a:rPr>
              <a:t>at the national include</a:t>
            </a:r>
            <a:r>
              <a:rPr lang="en-US" dirty="0"/>
              <a:t>:</a:t>
            </a:r>
          </a:p>
          <a:p>
            <a:pPr marL="628650" lvl="1" indent="-171450">
              <a:buFont typeface="Arial" panose="020B0604020202020204" pitchFamily="34" charset="0"/>
              <a:buChar char="•"/>
            </a:pPr>
            <a:r>
              <a:rPr lang="en-US" dirty="0"/>
              <a:t>Weak data management and difficulty with institutional coordination. </a:t>
            </a:r>
          </a:p>
          <a:p>
            <a:pPr marL="628650" lvl="1" indent="-171450">
              <a:buFont typeface="Arial" panose="020B0604020202020204" pitchFamily="34" charset="0"/>
              <a:buChar char="•"/>
            </a:pPr>
            <a:r>
              <a:rPr lang="en-US" dirty="0"/>
              <a:t>Inadequate financial, capacity-building, and technology transfer support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Systems that are designed or envisioned in adaptation plans and policies prove too difficult to implement in practice</a:t>
            </a:r>
          </a:p>
          <a:p>
            <a:endParaRPr lang="en-US" dirty="0"/>
          </a:p>
        </p:txBody>
      </p:sp>
      <p:sp>
        <p:nvSpPr>
          <p:cNvPr id="4" name="Slide Number Placeholder 3"/>
          <p:cNvSpPr>
            <a:spLocks noGrp="1"/>
          </p:cNvSpPr>
          <p:nvPr>
            <p:ph type="sldNum" sz="quarter" idx="5"/>
          </p:nvPr>
        </p:nvSpPr>
        <p:spPr/>
        <p:txBody>
          <a:bodyPr/>
          <a:lstStyle/>
          <a:p>
            <a:fld id="{0865BF36-ADEE-4024-9C4C-0291CC171A8C}" type="slidenum">
              <a:rPr lang="en-US" smtClean="0"/>
              <a:t>6</a:t>
            </a:fld>
            <a:endParaRPr lang="en-US"/>
          </a:p>
        </p:txBody>
      </p:sp>
    </p:spTree>
    <p:extLst>
      <p:ext uri="{BB962C8B-B14F-4D97-AF65-F5344CB8AC3E}">
        <p14:creationId xmlns:p14="http://schemas.microsoft.com/office/powerpoint/2010/main" val="551665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Examples of </a:t>
            </a:r>
            <a:r>
              <a:rPr lang="en-US" b="1" dirty="0">
                <a:solidFill>
                  <a:srgbClr val="5B92E5"/>
                </a:solidFill>
              </a:rPr>
              <a:t>opportunities</a:t>
            </a:r>
            <a:r>
              <a:rPr lang="en-US" dirty="0"/>
              <a:t> and </a:t>
            </a:r>
            <a:r>
              <a:rPr lang="en-US" b="1" dirty="0">
                <a:solidFill>
                  <a:srgbClr val="5B92E5"/>
                </a:solidFill>
              </a:rPr>
              <a:t>trends </a:t>
            </a:r>
            <a:r>
              <a:rPr lang="en-US" b="0" dirty="0">
                <a:solidFill>
                  <a:srgbClr val="5B92E5"/>
                </a:solidFill>
              </a:rPr>
              <a:t>include</a:t>
            </a:r>
            <a:r>
              <a:rPr lang="en-US" dirty="0"/>
              <a:t>: </a:t>
            </a:r>
          </a:p>
          <a:p>
            <a:pPr marL="628650" lvl="1" indent="-171450">
              <a:buFont typeface="Arial" panose="020B0604020202020204" pitchFamily="34" charset="0"/>
              <a:buChar char="•"/>
            </a:pPr>
            <a:r>
              <a:rPr lang="en-US" dirty="0"/>
              <a:t>Support for developing countries through different funds and initiatives is often instrumental in making progress on M&amp;E. </a:t>
            </a:r>
          </a:p>
          <a:p>
            <a:pPr marL="628650" lvl="1" indent="-171450">
              <a:buFont typeface="Arial" panose="020B0604020202020204" pitchFamily="34" charset="0"/>
              <a:buChar char="•"/>
            </a:pPr>
            <a:r>
              <a:rPr lang="en-US" dirty="0"/>
              <a:t>Alignment with international commitments and reporting systems, including the enhanced transparency framework, is a key opportunity for countries currently developing or updating their M&amp;E systems. </a:t>
            </a:r>
            <a:r>
              <a:rPr lang="en-CA" sz="1200" kern="1200" dirty="0">
                <a:solidFill>
                  <a:schemeClr val="tx1"/>
                </a:solidFill>
                <a:effectLst/>
                <a:latin typeface="+mn-lt"/>
                <a:ea typeface="+mn-ea"/>
                <a:cs typeface="+mn-cs"/>
              </a:rPr>
              <a:t>In doing so, countries can both generate information that can be used domestically to enhance adaptation, but also feed into the national documents and reports that they produce for the UNFCCC and other associated frameworks. This aspect is also relevant to the AC’s new mandate in relation to improving reporting on adaptation action and progress.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Various countries are initiating M&amp;E as soon as possible rather than trying to build perfect or robust systems from the start. Examples include selecting indicators based on existing data and methodologies; undertaking evaluations with simplified methodologies; and moving ahead with evaluations in the absence of complete indicator data. This is consistent with the idea of M&amp;E is an iterative process that can become increasingly sophisticated over time, and it reflects the urgency of undertaking adaptation M&amp;E. </a:t>
            </a:r>
            <a:endParaRPr lang="en-CA" sz="1200"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Finally, there are options for engaging various stakeholders throughout the entire M&amp;E process, from development to application. This helps to ensure the feasibility of proposed indicators or mechanisms, as well as the comprehensiveness and accuracy of captured information. </a:t>
            </a:r>
          </a:p>
          <a:p>
            <a:endParaRPr lang="en-US" dirty="0"/>
          </a:p>
        </p:txBody>
      </p:sp>
      <p:sp>
        <p:nvSpPr>
          <p:cNvPr id="4" name="Slide Number Placeholder 3"/>
          <p:cNvSpPr>
            <a:spLocks noGrp="1"/>
          </p:cNvSpPr>
          <p:nvPr>
            <p:ph type="sldNum" sz="quarter" idx="5"/>
          </p:nvPr>
        </p:nvSpPr>
        <p:spPr/>
        <p:txBody>
          <a:bodyPr/>
          <a:lstStyle/>
          <a:p>
            <a:fld id="{0865BF36-ADEE-4024-9C4C-0291CC171A8C}" type="slidenum">
              <a:rPr lang="en-US" smtClean="0"/>
              <a:t>7</a:t>
            </a:fld>
            <a:endParaRPr lang="en-US"/>
          </a:p>
        </p:txBody>
      </p:sp>
    </p:spTree>
    <p:extLst>
      <p:ext uri="{BB962C8B-B14F-4D97-AF65-F5344CB8AC3E}">
        <p14:creationId xmlns:p14="http://schemas.microsoft.com/office/powerpoint/2010/main" val="4283421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cs typeface="Calibri"/>
              </a:rPr>
              <a:t>At the sub-national level, the paper looks at both cities and provinces, once again maintaining a regional balance.</a:t>
            </a:r>
            <a:endParaRPr lang="en-US" dirty="0"/>
          </a:p>
          <a:p>
            <a:pPr marL="171450" indent="-171450">
              <a:buFont typeface="Arial"/>
              <a:buChar char="•"/>
            </a:pPr>
            <a:r>
              <a:rPr lang="en-US" dirty="0">
                <a:cs typeface="Calibri"/>
              </a:rPr>
              <a:t>The case studies that are included in the paper include Barcelona, British Columbia, Buenos Aires, Lagos, and Mumbai.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3601CE-E7D2-455D-A1E7-C4D2687826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2204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cs typeface="Calibri"/>
              </a:rPr>
              <a:t>The case studies chosen at the sub-national level have likewise generated valuable insights. </a:t>
            </a:r>
          </a:p>
          <a:p>
            <a:pPr marL="285750" indent="-285750">
              <a:buFont typeface="Arial"/>
              <a:buChar char="•"/>
            </a:pPr>
            <a:r>
              <a:rPr lang="en-US" dirty="0">
                <a:cs typeface="Calibri"/>
              </a:rPr>
              <a:t>Examples of </a:t>
            </a:r>
            <a:r>
              <a:rPr lang="en-US" b="1" dirty="0">
                <a:cs typeface="Calibri"/>
              </a:rPr>
              <a:t>challenges</a:t>
            </a:r>
            <a:r>
              <a:rPr lang="en-US" dirty="0">
                <a:cs typeface="Calibri"/>
              </a:rPr>
              <a:t> include:</a:t>
            </a:r>
          </a:p>
          <a:p>
            <a:pPr marL="742950" lvl="1" indent="-285750">
              <a:buFont typeface="Arial"/>
              <a:buChar char="•"/>
            </a:pPr>
            <a:r>
              <a:rPr lang="en-US" dirty="0">
                <a:cs typeface="Calibri"/>
              </a:rPr>
              <a:t>The need for dedicated institutional structures for M&amp;E at the sub-national level. These help ensure that the responsibility of M&amp;E is not simply absorbed into the responsibilities of existing staff and institutions, and that comprehensive monitoring, reporting and evaluation is routinely carried out. </a:t>
            </a:r>
          </a:p>
          <a:p>
            <a:pPr marL="742950" lvl="1" indent="-285750">
              <a:buFont typeface="Arial"/>
              <a:buChar char="•"/>
            </a:pPr>
            <a:r>
              <a:rPr lang="en-US" dirty="0">
                <a:cs typeface="Calibri"/>
              </a:rPr>
              <a:t>There is often a lack of awareness of the importance of M&amp;E and slow uptake of adaptation M&amp;E frameworks at the local level. This, in turn, constrains the potential for climate resilient development pathways. </a:t>
            </a:r>
          </a:p>
          <a:p>
            <a:pPr marL="742950" lvl="1" indent="-285750">
              <a:buFont typeface="Arial"/>
              <a:buChar char="•"/>
            </a:pPr>
            <a:r>
              <a:rPr lang="en-US" dirty="0">
                <a:cs typeface="Calibri"/>
              </a:rPr>
              <a:t>As with M&amp;E and adaptation more broadly, inadequate financial resources can pose a challenge.  </a:t>
            </a:r>
          </a:p>
          <a:p>
            <a:endParaRPr lang="en-US" dirty="0"/>
          </a:p>
        </p:txBody>
      </p:sp>
      <p:sp>
        <p:nvSpPr>
          <p:cNvPr id="4" name="Slide Number Placeholder 3"/>
          <p:cNvSpPr>
            <a:spLocks noGrp="1"/>
          </p:cNvSpPr>
          <p:nvPr>
            <p:ph type="sldNum" sz="quarter" idx="5"/>
          </p:nvPr>
        </p:nvSpPr>
        <p:spPr/>
        <p:txBody>
          <a:bodyPr/>
          <a:lstStyle/>
          <a:p>
            <a:fld id="{0865BF36-ADEE-4024-9C4C-0291CC171A8C}" type="slidenum">
              <a:rPr lang="en-US" smtClean="0"/>
              <a:t>9</a:t>
            </a:fld>
            <a:endParaRPr lang="en-US"/>
          </a:p>
        </p:txBody>
      </p:sp>
    </p:spTree>
    <p:extLst>
      <p:ext uri="{BB962C8B-B14F-4D97-AF65-F5344CB8AC3E}">
        <p14:creationId xmlns:p14="http://schemas.microsoft.com/office/powerpoint/2010/main" val="4177975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18/3/2024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1157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3356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6101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7865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18/3/2024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4827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18/3/2024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5333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18/3/2024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6676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18/3/2024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7434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18/3/2024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3708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9535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626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18/3/2024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71279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49.svg"/><Relationship Id="rId3" Type="http://schemas.openxmlformats.org/officeDocument/2006/relationships/image" Target="../media/image1.png"/><Relationship Id="rId7" Type="http://schemas.openxmlformats.org/officeDocument/2006/relationships/image" Target="../media/image24.svg"/><Relationship Id="rId12"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47.svg"/><Relationship Id="rId5" Type="http://schemas.openxmlformats.org/officeDocument/2006/relationships/image" Target="../media/image16.svg"/><Relationship Id="rId15" Type="http://schemas.openxmlformats.org/officeDocument/2006/relationships/image" Target="../media/image51.svg"/><Relationship Id="rId10" Type="http://schemas.openxmlformats.org/officeDocument/2006/relationships/image" Target="../media/image46.png"/><Relationship Id="rId4" Type="http://schemas.openxmlformats.org/officeDocument/2006/relationships/image" Target="../media/image9.png"/><Relationship Id="rId9" Type="http://schemas.openxmlformats.org/officeDocument/2006/relationships/image" Target="../media/image25.svg"/><Relationship Id="rId1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2.sv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24.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6.svg"/><Relationship Id="rId4" Type="http://schemas.openxmlformats.org/officeDocument/2006/relationships/image" Target="../media/image9.png"/><Relationship Id="rId9" Type="http://schemas.openxmlformats.org/officeDocument/2006/relationships/image" Target="../media/image25.sv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24.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6.svg"/><Relationship Id="rId4" Type="http://schemas.openxmlformats.org/officeDocument/2006/relationships/image" Target="../media/image9.png"/><Relationship Id="rId9" Type="http://schemas.openxmlformats.org/officeDocument/2006/relationships/image" Target="../media/image25.sv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24.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6.svg"/><Relationship Id="rId4" Type="http://schemas.openxmlformats.org/officeDocument/2006/relationships/image" Target="../media/image9.png"/><Relationship Id="rId9" Type="http://schemas.openxmlformats.org/officeDocument/2006/relationships/image" Target="../media/image25.sv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55.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svg"/><Relationship Id="rId10" Type="http://schemas.openxmlformats.org/officeDocument/2006/relationships/image" Target="../media/image56.png"/><Relationship Id="rId4" Type="http://schemas.openxmlformats.org/officeDocument/2006/relationships/image" Target="../media/image52.png"/><Relationship Id="rId9" Type="http://schemas.openxmlformats.org/officeDocument/2006/relationships/image" Target="../media/image16.sv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2.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svg"/></Relationships>
</file>

<file path=ppt/slides/_rels/slide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9.png"/><Relationship Id="rId10" Type="http://schemas.openxmlformats.org/officeDocument/2006/relationships/image" Target="../media/image20.svg"/><Relationship Id="rId4" Type="http://schemas.openxmlformats.org/officeDocument/2006/relationships/image" Target="../media/image1.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21.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9.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2.sv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9.svg"/><Relationship Id="rId3" Type="http://schemas.openxmlformats.org/officeDocument/2006/relationships/image" Target="../media/image1.png"/><Relationship Id="rId7" Type="http://schemas.openxmlformats.org/officeDocument/2006/relationships/image" Target="../media/image24.svg"/><Relationship Id="rId12"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7.svg"/><Relationship Id="rId5" Type="http://schemas.openxmlformats.org/officeDocument/2006/relationships/image" Target="../media/image16.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9.png"/><Relationship Id="rId9" Type="http://schemas.openxmlformats.org/officeDocument/2006/relationships/image" Target="../media/image25.sv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5.svg"/><Relationship Id="rId3" Type="http://schemas.openxmlformats.org/officeDocument/2006/relationships/image" Target="../media/image1.png"/><Relationship Id="rId7" Type="http://schemas.openxmlformats.org/officeDocument/2006/relationships/image" Target="../media/image24.svg"/><Relationship Id="rId12" Type="http://schemas.openxmlformats.org/officeDocument/2006/relationships/image" Target="../media/image34.png"/><Relationship Id="rId17" Type="http://schemas.openxmlformats.org/officeDocument/2006/relationships/image" Target="../media/image39.svg"/><Relationship Id="rId2" Type="http://schemas.openxmlformats.org/officeDocument/2006/relationships/notesSlide" Target="../notesSlides/notesSlide7.xml"/><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33.svg"/><Relationship Id="rId5" Type="http://schemas.openxmlformats.org/officeDocument/2006/relationships/image" Target="../media/image16.svg"/><Relationship Id="rId15" Type="http://schemas.openxmlformats.org/officeDocument/2006/relationships/image" Target="../media/image37.svg"/><Relationship Id="rId10" Type="http://schemas.openxmlformats.org/officeDocument/2006/relationships/image" Target="../media/image32.png"/><Relationship Id="rId4" Type="http://schemas.openxmlformats.org/officeDocument/2006/relationships/image" Target="../media/image9.png"/><Relationship Id="rId9" Type="http://schemas.openxmlformats.org/officeDocument/2006/relationships/image" Target="../media/image25.svg"/><Relationship Id="rId1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2.sv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43.svg"/><Relationship Id="rId3" Type="http://schemas.openxmlformats.org/officeDocument/2006/relationships/image" Target="../media/image1.png"/><Relationship Id="rId7" Type="http://schemas.openxmlformats.org/officeDocument/2006/relationships/image" Target="../media/image24.svg"/><Relationship Id="rId12"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41.svg"/><Relationship Id="rId5" Type="http://schemas.openxmlformats.org/officeDocument/2006/relationships/image" Target="../media/image16.svg"/><Relationship Id="rId15" Type="http://schemas.openxmlformats.org/officeDocument/2006/relationships/image" Target="../media/image45.svg"/><Relationship Id="rId10" Type="http://schemas.openxmlformats.org/officeDocument/2006/relationships/image" Target="../media/image40.png"/><Relationship Id="rId4" Type="http://schemas.openxmlformats.org/officeDocument/2006/relationships/image" Target="../media/image9.png"/><Relationship Id="rId9" Type="http://schemas.openxmlformats.org/officeDocument/2006/relationships/image" Target="../media/image25.svg"/><Relationship Id="rId1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50A30"/>
        </a:solidFill>
        <a:effectLst/>
      </p:bgPr>
    </p:bg>
    <p:spTree>
      <p:nvGrpSpPr>
        <p:cNvPr id="1" name=""/>
        <p:cNvGrpSpPr/>
        <p:nvPr/>
      </p:nvGrpSpPr>
      <p:grpSpPr>
        <a:xfrm>
          <a:off x="0" y="0"/>
          <a:ext cx="0" cy="0"/>
          <a:chOff x="0" y="0"/>
          <a:chExt cx="0" cy="0"/>
        </a:xfrm>
      </p:grpSpPr>
      <p:sp>
        <p:nvSpPr>
          <p:cNvPr id="2" name="Freeform 2"/>
          <p:cNvSpPr/>
          <p:nvPr/>
        </p:nvSpPr>
        <p:spPr>
          <a:xfrm>
            <a:off x="-203299" y="-706316"/>
            <a:ext cx="12395299" cy="8464446"/>
          </a:xfrm>
          <a:custGeom>
            <a:avLst/>
            <a:gdLst/>
            <a:ahLst/>
            <a:cxnLst/>
            <a:rect l="l" t="t" r="r" b="b"/>
            <a:pathLst>
              <a:path w="18592949" h="12696669">
                <a:moveTo>
                  <a:pt x="0" y="0"/>
                </a:moveTo>
                <a:lnTo>
                  <a:pt x="18592949" y="0"/>
                </a:lnTo>
                <a:lnTo>
                  <a:pt x="18592949" y="12696669"/>
                </a:lnTo>
                <a:lnTo>
                  <a:pt x="0" y="12696669"/>
                </a:lnTo>
                <a:lnTo>
                  <a:pt x="0" y="0"/>
                </a:lnTo>
                <a:close/>
              </a:path>
            </a:pathLst>
          </a:custGeom>
          <a:blipFill>
            <a:blip r:embed="rId3"/>
            <a:stretch>
              <a:fillRect l="-8271" r="-13381" b="-40069"/>
            </a:stretch>
          </a:blipFill>
        </p:spPr>
      </p:sp>
      <p:sp>
        <p:nvSpPr>
          <p:cNvPr id="3" name="Freeform 3"/>
          <p:cNvSpPr/>
          <p:nvPr/>
        </p:nvSpPr>
        <p:spPr>
          <a:xfrm rot="-779136">
            <a:off x="-2094737" y="-6813460"/>
            <a:ext cx="12236917" cy="9945276"/>
          </a:xfrm>
          <a:custGeom>
            <a:avLst/>
            <a:gdLst/>
            <a:ahLst/>
            <a:cxnLst/>
            <a:rect l="l" t="t" r="r" b="b"/>
            <a:pathLst>
              <a:path w="18355375" h="14917914">
                <a:moveTo>
                  <a:pt x="0" y="0"/>
                </a:moveTo>
                <a:lnTo>
                  <a:pt x="18355375" y="0"/>
                </a:lnTo>
                <a:lnTo>
                  <a:pt x="18355375" y="14917914"/>
                </a:lnTo>
                <a:lnTo>
                  <a:pt x="0" y="1491791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sp>
      <p:sp>
        <p:nvSpPr>
          <p:cNvPr id="4" name="Freeform 4"/>
          <p:cNvSpPr/>
          <p:nvPr/>
        </p:nvSpPr>
        <p:spPr>
          <a:xfrm rot="-779136">
            <a:off x="4468086" y="2255046"/>
            <a:ext cx="10998113" cy="8938466"/>
          </a:xfrm>
          <a:custGeom>
            <a:avLst/>
            <a:gdLst/>
            <a:ahLst/>
            <a:cxnLst/>
            <a:rect l="l" t="t" r="r" b="b"/>
            <a:pathLst>
              <a:path w="16497169" h="13407699">
                <a:moveTo>
                  <a:pt x="0" y="0"/>
                </a:moveTo>
                <a:lnTo>
                  <a:pt x="16497168" y="0"/>
                </a:lnTo>
                <a:lnTo>
                  <a:pt x="16497168" y="13407699"/>
                </a:lnTo>
                <a:lnTo>
                  <a:pt x="0" y="13407699"/>
                </a:lnTo>
                <a:lnTo>
                  <a:pt x="0" y="0"/>
                </a:lnTo>
                <a:close/>
              </a:path>
            </a:pathLst>
          </a:custGeom>
          <a:blipFill>
            <a:blip r:embed="rId6">
              <a:alphaModFix amt="74000"/>
              <a:extLst>
                <a:ext uri="{96DAC541-7B7A-43D3-8B79-37D633B846F1}">
                  <asvg:svgBlip xmlns:asvg="http://schemas.microsoft.com/office/drawing/2016/SVG/main" r:embed="rId7"/>
                </a:ext>
              </a:extLst>
            </a:blip>
            <a:stretch>
              <a:fillRect/>
            </a:stretch>
          </a:blipFill>
        </p:spPr>
      </p:sp>
      <p:sp>
        <p:nvSpPr>
          <p:cNvPr id="5" name="Freeform 5"/>
          <p:cNvSpPr/>
          <p:nvPr/>
        </p:nvSpPr>
        <p:spPr>
          <a:xfrm>
            <a:off x="685800" y="4451321"/>
            <a:ext cx="4008781" cy="94753"/>
          </a:xfrm>
          <a:custGeom>
            <a:avLst/>
            <a:gdLst/>
            <a:ahLst/>
            <a:cxnLst/>
            <a:rect l="l" t="t" r="r" b="b"/>
            <a:pathLst>
              <a:path w="6013172" h="142130">
                <a:moveTo>
                  <a:pt x="0" y="0"/>
                </a:moveTo>
                <a:lnTo>
                  <a:pt x="6013172" y="0"/>
                </a:lnTo>
                <a:lnTo>
                  <a:pt x="6013172" y="142130"/>
                </a:lnTo>
                <a:lnTo>
                  <a:pt x="0" y="1421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TextBox 6"/>
          <p:cNvSpPr txBox="1"/>
          <p:nvPr/>
        </p:nvSpPr>
        <p:spPr>
          <a:xfrm>
            <a:off x="685800" y="2760965"/>
            <a:ext cx="9014821" cy="1102866"/>
          </a:xfrm>
          <a:prstGeom prst="rect">
            <a:avLst/>
          </a:prstGeom>
        </p:spPr>
        <p:txBody>
          <a:bodyPr lIns="0" tIns="0" rIns="0" bIns="0" rtlCol="0" anchor="t">
            <a:spAutoFit/>
          </a:bodyPr>
          <a:lstStyle/>
          <a:p>
            <a:pPr defTabSz="609630">
              <a:lnSpc>
                <a:spcPts val="4267"/>
              </a:lnSpc>
            </a:pPr>
            <a:r>
              <a:rPr lang="en-US" sz="4267" dirty="0">
                <a:solidFill>
                  <a:srgbClr val="F4F6FC"/>
                </a:solidFill>
                <a:latin typeface="CamingoDos Pro 1"/>
              </a:rPr>
              <a:t>Monitoring and evaluation systems at the national and subnational level</a:t>
            </a:r>
          </a:p>
        </p:txBody>
      </p:sp>
      <p:sp>
        <p:nvSpPr>
          <p:cNvPr id="7" name="TextBox 7"/>
          <p:cNvSpPr txBox="1"/>
          <p:nvPr/>
        </p:nvSpPr>
        <p:spPr>
          <a:xfrm>
            <a:off x="685800" y="5940403"/>
            <a:ext cx="2528045" cy="188962"/>
          </a:xfrm>
          <a:prstGeom prst="rect">
            <a:avLst/>
          </a:prstGeom>
        </p:spPr>
        <p:txBody>
          <a:bodyPr lIns="0" tIns="0" rIns="0" bIns="0" rtlCol="0" anchor="t">
            <a:spAutoFit/>
          </a:bodyPr>
          <a:lstStyle/>
          <a:p>
            <a:pPr defTabSz="609630">
              <a:lnSpc>
                <a:spcPts val="1560"/>
              </a:lnSpc>
              <a:spcBef>
                <a:spcPct val="0"/>
              </a:spcBef>
            </a:pPr>
            <a:r>
              <a:rPr lang="en-US" sz="1200">
                <a:solidFill>
                  <a:srgbClr val="F4F6FC"/>
                </a:solidFill>
                <a:latin typeface="CamingoDos Pro 1"/>
              </a:rPr>
              <a:t>Adaptation Committee</a:t>
            </a:r>
          </a:p>
        </p:txBody>
      </p:sp>
      <p:sp>
        <p:nvSpPr>
          <p:cNvPr id="8" name="TextBox 8"/>
          <p:cNvSpPr txBox="1"/>
          <p:nvPr/>
        </p:nvSpPr>
        <p:spPr>
          <a:xfrm>
            <a:off x="685800" y="4835248"/>
            <a:ext cx="5410200" cy="269946"/>
          </a:xfrm>
          <a:prstGeom prst="rect">
            <a:avLst/>
          </a:prstGeom>
        </p:spPr>
        <p:txBody>
          <a:bodyPr lIns="0" tIns="0" rIns="0" bIns="0" rtlCol="0" anchor="t">
            <a:spAutoFit/>
          </a:bodyPr>
          <a:lstStyle/>
          <a:p>
            <a:pPr defTabSz="609630">
              <a:lnSpc>
                <a:spcPts val="2333"/>
              </a:lnSpc>
            </a:pPr>
            <a:r>
              <a:rPr lang="en-US" sz="1667" spc="133" dirty="0">
                <a:solidFill>
                  <a:srgbClr val="F4F6FC"/>
                </a:solidFill>
                <a:latin typeface="CamingoDos Pro 1"/>
              </a:rPr>
              <a:t>ADAPTATION FORUM 2024</a:t>
            </a:r>
          </a:p>
        </p:txBody>
      </p:sp>
      <p:sp>
        <p:nvSpPr>
          <p:cNvPr id="9" name="TextBox 9"/>
          <p:cNvSpPr txBox="1"/>
          <p:nvPr/>
        </p:nvSpPr>
        <p:spPr>
          <a:xfrm>
            <a:off x="8977553" y="801148"/>
            <a:ext cx="2528647" cy="204158"/>
          </a:xfrm>
          <a:prstGeom prst="rect">
            <a:avLst/>
          </a:prstGeom>
        </p:spPr>
        <p:txBody>
          <a:bodyPr lIns="0" tIns="0" rIns="0" bIns="0" rtlCol="0" anchor="t">
            <a:spAutoFit/>
          </a:bodyPr>
          <a:lstStyle/>
          <a:p>
            <a:pPr algn="r" defTabSz="609630">
              <a:lnSpc>
                <a:spcPts val="1680"/>
              </a:lnSpc>
            </a:pPr>
            <a:r>
              <a:rPr lang="en-US" sz="1200" dirty="0">
                <a:solidFill>
                  <a:srgbClr val="F4F6FC"/>
                </a:solidFill>
                <a:latin typeface="CamingoDos Pro 2 Medium"/>
              </a:rPr>
              <a:t>18-19 March 2024</a:t>
            </a:r>
          </a:p>
        </p:txBody>
      </p:sp>
      <p:sp>
        <p:nvSpPr>
          <p:cNvPr id="10" name="Freeform 10"/>
          <p:cNvSpPr/>
          <p:nvPr/>
        </p:nvSpPr>
        <p:spPr>
          <a:xfrm>
            <a:off x="685800" y="548952"/>
            <a:ext cx="2426780" cy="721563"/>
          </a:xfrm>
          <a:custGeom>
            <a:avLst/>
            <a:gdLst/>
            <a:ahLst/>
            <a:cxnLst/>
            <a:rect l="l" t="t" r="r" b="b"/>
            <a:pathLst>
              <a:path w="3640170" h="1082344">
                <a:moveTo>
                  <a:pt x="0" y="0"/>
                </a:moveTo>
                <a:lnTo>
                  <a:pt x="3640170" y="0"/>
                </a:lnTo>
                <a:lnTo>
                  <a:pt x="3640170" y="1082344"/>
                </a:lnTo>
                <a:lnTo>
                  <a:pt x="0" y="1082344"/>
                </a:lnTo>
                <a:lnTo>
                  <a:pt x="0" y="0"/>
                </a:lnTo>
                <a:close/>
              </a:path>
            </a:pathLst>
          </a:custGeom>
          <a:blipFill>
            <a:blip r:embed="rId10"/>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50A30"/>
        </a:solidFill>
        <a:effectLst/>
      </p:bgPr>
    </p:bg>
    <p:spTree>
      <p:nvGrpSpPr>
        <p:cNvPr id="1" name=""/>
        <p:cNvGrpSpPr/>
        <p:nvPr/>
      </p:nvGrpSpPr>
      <p:grpSpPr>
        <a:xfrm>
          <a:off x="0" y="0"/>
          <a:ext cx="0" cy="0"/>
          <a:chOff x="0" y="0"/>
          <a:chExt cx="0" cy="0"/>
        </a:xfrm>
      </p:grpSpPr>
      <p:sp>
        <p:nvSpPr>
          <p:cNvPr id="2" name="Freeform 2"/>
          <p:cNvSpPr/>
          <p:nvPr/>
        </p:nvSpPr>
        <p:spPr>
          <a:xfrm>
            <a:off x="1" y="-87322"/>
            <a:ext cx="12395299" cy="8464446"/>
          </a:xfrm>
          <a:custGeom>
            <a:avLst/>
            <a:gdLst/>
            <a:ahLst/>
            <a:cxnLst/>
            <a:rect l="l" t="t" r="r" b="b"/>
            <a:pathLst>
              <a:path w="18592949" h="12696669">
                <a:moveTo>
                  <a:pt x="0" y="0"/>
                </a:moveTo>
                <a:lnTo>
                  <a:pt x="18592949" y="0"/>
                </a:lnTo>
                <a:lnTo>
                  <a:pt x="18592949" y="12696669"/>
                </a:lnTo>
                <a:lnTo>
                  <a:pt x="0" y="12696669"/>
                </a:lnTo>
                <a:lnTo>
                  <a:pt x="0" y="0"/>
                </a:lnTo>
                <a:close/>
              </a:path>
            </a:pathLst>
          </a:custGeom>
          <a:blipFill>
            <a:blip r:embed="rId3"/>
            <a:stretch>
              <a:fillRect l="-8271" r="-13381" b="-40069"/>
            </a:stretch>
          </a:blipFill>
        </p:spPr>
      </p:sp>
      <p:sp>
        <p:nvSpPr>
          <p:cNvPr id="3" name="Freeform 3"/>
          <p:cNvSpPr/>
          <p:nvPr/>
        </p:nvSpPr>
        <p:spPr>
          <a:xfrm flipH="1">
            <a:off x="685800" y="1567589"/>
            <a:ext cx="2748958" cy="64975"/>
          </a:xfrm>
          <a:custGeom>
            <a:avLst/>
            <a:gdLst/>
            <a:ahLst/>
            <a:cxnLst/>
            <a:rect l="l" t="t" r="r" b="b"/>
            <a:pathLst>
              <a:path w="4123437" h="97463">
                <a:moveTo>
                  <a:pt x="4123437" y="0"/>
                </a:moveTo>
                <a:lnTo>
                  <a:pt x="0" y="0"/>
                </a:lnTo>
                <a:lnTo>
                  <a:pt x="0" y="97463"/>
                </a:lnTo>
                <a:lnTo>
                  <a:pt x="4123437" y="97463"/>
                </a:lnTo>
                <a:lnTo>
                  <a:pt x="4123437"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685800" y="608425"/>
            <a:ext cx="10652760" cy="614848"/>
          </a:xfrm>
          <a:prstGeom prst="rect">
            <a:avLst/>
          </a:prstGeom>
        </p:spPr>
        <p:txBody>
          <a:bodyPr wrap="square" lIns="0" tIns="0" rIns="0" bIns="0" rtlCol="0" anchor="t">
            <a:spAutoFit/>
          </a:bodyPr>
          <a:lstStyle/>
          <a:p>
            <a:pPr defTabSz="609630">
              <a:lnSpc>
                <a:spcPts val="5334"/>
              </a:lnSpc>
            </a:pPr>
            <a:r>
              <a:rPr lang="en-US" sz="3600" dirty="0">
                <a:solidFill>
                  <a:srgbClr val="F4F6FC"/>
                </a:solidFill>
                <a:latin typeface="CamingoDos Pro 1"/>
              </a:rPr>
              <a:t>Sub-national level findings: opportunities and trends   </a:t>
            </a:r>
          </a:p>
        </p:txBody>
      </p:sp>
      <p:sp>
        <p:nvSpPr>
          <p:cNvPr id="5" name="Freeform 5"/>
          <p:cNvSpPr/>
          <p:nvPr/>
        </p:nvSpPr>
        <p:spPr>
          <a:xfrm rot="9617213">
            <a:off x="-318923" y="4030548"/>
            <a:ext cx="9295401" cy="8129251"/>
          </a:xfrm>
          <a:custGeom>
            <a:avLst/>
            <a:gdLst/>
            <a:ahLst/>
            <a:cxnLst/>
            <a:rect l="l" t="t" r="r" b="b"/>
            <a:pathLst>
              <a:path w="13943102" h="12193877">
                <a:moveTo>
                  <a:pt x="0" y="0"/>
                </a:moveTo>
                <a:lnTo>
                  <a:pt x="13943102" y="0"/>
                </a:lnTo>
                <a:lnTo>
                  <a:pt x="13943102" y="12193877"/>
                </a:lnTo>
                <a:lnTo>
                  <a:pt x="0" y="121938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633231" y="2132863"/>
            <a:ext cx="9922994" cy="5847755"/>
          </a:xfrm>
          <a:prstGeom prst="rect">
            <a:avLst/>
          </a:prstGeom>
        </p:spPr>
        <p:txBody>
          <a:bodyPr wrap="square" lIns="0" tIns="0" rIns="0" bIns="0" rtlCol="0" anchor="t">
            <a:spAutoFit/>
          </a:bodyPr>
          <a:lstStyle/>
          <a:p>
            <a:pPr marL="571529" indent="-571529" defTabSz="609630">
              <a:lnSpc>
                <a:spcPts val="3806"/>
              </a:lnSpc>
              <a:buFont typeface="Arial" panose="020B0604020202020204" pitchFamily="34" charset="0"/>
              <a:buChar char="•"/>
            </a:pPr>
            <a:r>
              <a:rPr lang="en-US" sz="3200" dirty="0">
                <a:solidFill>
                  <a:srgbClr val="F4F6FC"/>
                </a:solidFill>
                <a:latin typeface="CamingoDos Pro 2 Bold"/>
              </a:rPr>
              <a:t>Potential for complementarities between sub-national and national level M&amp;E</a:t>
            </a:r>
          </a:p>
          <a:p>
            <a:pPr marL="571529" indent="-571529" defTabSz="609630">
              <a:lnSpc>
                <a:spcPts val="3806"/>
              </a:lnSpc>
              <a:buFont typeface="Arial" panose="020B0604020202020204" pitchFamily="34" charset="0"/>
              <a:buChar char="•"/>
            </a:pPr>
            <a:endParaRPr lang="en-US" sz="3200" dirty="0">
              <a:solidFill>
                <a:srgbClr val="F4F6FC"/>
              </a:solidFill>
              <a:latin typeface="CamingoDos Pro 2 Bold"/>
            </a:endParaRPr>
          </a:p>
          <a:p>
            <a:pPr marL="571529" indent="-571529" defTabSz="609630">
              <a:lnSpc>
                <a:spcPts val="3806"/>
              </a:lnSpc>
              <a:buFont typeface="Arial" panose="020B0604020202020204" pitchFamily="34" charset="0"/>
              <a:buChar char="•"/>
            </a:pPr>
            <a:r>
              <a:rPr lang="en-US" sz="3200" dirty="0">
                <a:solidFill>
                  <a:srgbClr val="F4F6FC"/>
                </a:solidFill>
                <a:latin typeface="CamingoDos Pro 2 Bold"/>
              </a:rPr>
              <a:t>Sectoral, non-climate specific systems and indicators can guide sub-national efforts </a:t>
            </a:r>
          </a:p>
          <a:p>
            <a:pPr marL="571529" indent="-571529" defTabSz="609630">
              <a:lnSpc>
                <a:spcPts val="3806"/>
              </a:lnSpc>
              <a:buFont typeface="Arial" panose="020B0604020202020204" pitchFamily="34" charset="0"/>
              <a:buChar char="•"/>
            </a:pPr>
            <a:endParaRPr lang="en-US" sz="3200" dirty="0">
              <a:solidFill>
                <a:srgbClr val="F4F6FC"/>
              </a:solidFill>
              <a:latin typeface="CamingoDos Pro 2 Bold"/>
            </a:endParaRPr>
          </a:p>
          <a:p>
            <a:pPr marL="571529" indent="-571529" defTabSz="609630">
              <a:lnSpc>
                <a:spcPts val="3806"/>
              </a:lnSpc>
              <a:buFont typeface="Arial" panose="020B0604020202020204" pitchFamily="34" charset="0"/>
              <a:buChar char="•"/>
            </a:pPr>
            <a:r>
              <a:rPr lang="en-US" sz="3200" dirty="0">
                <a:solidFill>
                  <a:srgbClr val="F4F6FC"/>
                </a:solidFill>
                <a:latin typeface="CamingoDos Pro 2 Bold"/>
              </a:rPr>
              <a:t>Inclusion of an active learning system can help generate a constant feedback loop of lessons learned</a:t>
            </a:r>
          </a:p>
          <a:p>
            <a:pPr marL="571529" indent="-571529" defTabSz="609630">
              <a:lnSpc>
                <a:spcPts val="3806"/>
              </a:lnSpc>
              <a:buFont typeface="Arial" panose="020B0604020202020204" pitchFamily="34" charset="0"/>
              <a:buChar char="•"/>
            </a:pPr>
            <a:endParaRPr lang="en-US" sz="3200" dirty="0">
              <a:solidFill>
                <a:srgbClr val="F4F6FC"/>
              </a:solidFill>
              <a:latin typeface="CamingoDos Pro 2 Bold"/>
            </a:endParaRPr>
          </a:p>
          <a:p>
            <a:pPr marL="571529" indent="-571529" defTabSz="609630">
              <a:lnSpc>
                <a:spcPts val="3806"/>
              </a:lnSpc>
              <a:buFont typeface="Arial" panose="020B0604020202020204" pitchFamily="34" charset="0"/>
              <a:buChar char="•"/>
            </a:pPr>
            <a:endParaRPr lang="en-US" sz="3200" dirty="0">
              <a:solidFill>
                <a:srgbClr val="F4F6FC"/>
              </a:solidFill>
              <a:latin typeface="CamingoDos Pro 2 Bold"/>
            </a:endParaRPr>
          </a:p>
          <a:p>
            <a:pPr marL="571529" indent="-571529" defTabSz="609630">
              <a:lnSpc>
                <a:spcPts val="3806"/>
              </a:lnSpc>
              <a:buFont typeface="Arial" panose="020B0604020202020204" pitchFamily="34" charset="0"/>
              <a:buChar char="•"/>
            </a:pPr>
            <a:endParaRPr lang="en-US" sz="3200" dirty="0">
              <a:solidFill>
                <a:srgbClr val="F4F6FC"/>
              </a:solidFill>
              <a:latin typeface="CamingoDos Pro 2 Bold"/>
            </a:endParaRPr>
          </a:p>
        </p:txBody>
      </p:sp>
      <p:sp>
        <p:nvSpPr>
          <p:cNvPr id="7" name="Freeform 7"/>
          <p:cNvSpPr/>
          <p:nvPr/>
        </p:nvSpPr>
        <p:spPr>
          <a:xfrm rot="-3941737">
            <a:off x="9075984" y="-6083610"/>
            <a:ext cx="8397897" cy="8321553"/>
          </a:xfrm>
          <a:custGeom>
            <a:avLst/>
            <a:gdLst/>
            <a:ahLst/>
            <a:cxnLst/>
            <a:rect l="l" t="t" r="r" b="b"/>
            <a:pathLst>
              <a:path w="12596846" h="12482329">
                <a:moveTo>
                  <a:pt x="0" y="0"/>
                </a:moveTo>
                <a:lnTo>
                  <a:pt x="12596846" y="0"/>
                </a:lnTo>
                <a:lnTo>
                  <a:pt x="12596846" y="12482329"/>
                </a:lnTo>
                <a:lnTo>
                  <a:pt x="0" y="124823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10" name="Graphic 9" descr="Merger outline">
            <a:extLst>
              <a:ext uri="{FF2B5EF4-FFF2-40B4-BE49-F238E27FC236}">
                <a16:creationId xmlns:a16="http://schemas.microsoft.com/office/drawing/2014/main" id="{1E88B79E-C0E4-AD6F-A023-B605445A9C5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075134" y="2033742"/>
            <a:ext cx="914400" cy="914400"/>
          </a:xfrm>
          <a:prstGeom prst="rect">
            <a:avLst/>
          </a:prstGeom>
        </p:spPr>
      </p:pic>
      <p:pic>
        <p:nvPicPr>
          <p:cNvPr id="14" name="Graphic 13" descr="Venn diagram outline">
            <a:extLst>
              <a:ext uri="{FF2B5EF4-FFF2-40B4-BE49-F238E27FC236}">
                <a16:creationId xmlns:a16="http://schemas.microsoft.com/office/drawing/2014/main" id="{75DC5A6C-C41E-1D68-4C8C-343853A3E20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104162" y="3610078"/>
            <a:ext cx="914400" cy="914400"/>
          </a:xfrm>
          <a:prstGeom prst="rect">
            <a:avLst/>
          </a:prstGeom>
        </p:spPr>
      </p:pic>
      <p:pic>
        <p:nvPicPr>
          <p:cNvPr id="17" name="Graphic 16" descr="Idea outline">
            <a:extLst>
              <a:ext uri="{FF2B5EF4-FFF2-40B4-BE49-F238E27FC236}">
                <a16:creationId xmlns:a16="http://schemas.microsoft.com/office/drawing/2014/main" id="{0C055C01-8505-D930-B80B-8E08AD7C6B3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075134" y="5088885"/>
            <a:ext cx="914400" cy="914400"/>
          </a:xfrm>
          <a:prstGeom prst="rect">
            <a:avLst/>
          </a:prstGeom>
        </p:spPr>
      </p:pic>
    </p:spTree>
    <p:extLst>
      <p:ext uri="{BB962C8B-B14F-4D97-AF65-F5344CB8AC3E}">
        <p14:creationId xmlns:p14="http://schemas.microsoft.com/office/powerpoint/2010/main" val="469923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50A30"/>
        </a:solidFill>
        <a:effectLst/>
      </p:bgPr>
    </p:bg>
    <p:spTree>
      <p:nvGrpSpPr>
        <p:cNvPr id="1" name=""/>
        <p:cNvGrpSpPr/>
        <p:nvPr/>
      </p:nvGrpSpPr>
      <p:grpSpPr>
        <a:xfrm>
          <a:off x="0" y="0"/>
          <a:ext cx="0" cy="0"/>
          <a:chOff x="0" y="0"/>
          <a:chExt cx="0" cy="0"/>
        </a:xfrm>
      </p:grpSpPr>
      <p:sp>
        <p:nvSpPr>
          <p:cNvPr id="2" name="Freeform 2"/>
          <p:cNvSpPr/>
          <p:nvPr/>
        </p:nvSpPr>
        <p:spPr>
          <a:xfrm>
            <a:off x="-203299" y="-706316"/>
            <a:ext cx="12395299" cy="8464446"/>
          </a:xfrm>
          <a:custGeom>
            <a:avLst/>
            <a:gdLst/>
            <a:ahLst/>
            <a:cxnLst/>
            <a:rect l="l" t="t" r="r" b="b"/>
            <a:pathLst>
              <a:path w="18592949" h="12696669">
                <a:moveTo>
                  <a:pt x="0" y="0"/>
                </a:moveTo>
                <a:lnTo>
                  <a:pt x="18592949" y="0"/>
                </a:lnTo>
                <a:lnTo>
                  <a:pt x="18592949" y="12696669"/>
                </a:lnTo>
                <a:lnTo>
                  <a:pt x="0" y="12696669"/>
                </a:lnTo>
                <a:lnTo>
                  <a:pt x="0" y="0"/>
                </a:lnTo>
                <a:close/>
              </a:path>
            </a:pathLst>
          </a:custGeom>
          <a:blipFill>
            <a:blip r:embed="rId3"/>
            <a:stretch>
              <a:fillRect l="-8271" r="-13381" b="-40069"/>
            </a:stretch>
          </a:blipFill>
        </p:spPr>
      </p:sp>
      <p:sp>
        <p:nvSpPr>
          <p:cNvPr id="3" name="Freeform 3"/>
          <p:cNvSpPr/>
          <p:nvPr/>
        </p:nvSpPr>
        <p:spPr>
          <a:xfrm rot="-779136">
            <a:off x="-2094737" y="-6813460"/>
            <a:ext cx="12236917" cy="9945276"/>
          </a:xfrm>
          <a:custGeom>
            <a:avLst/>
            <a:gdLst/>
            <a:ahLst/>
            <a:cxnLst/>
            <a:rect l="l" t="t" r="r" b="b"/>
            <a:pathLst>
              <a:path w="18355375" h="14917914">
                <a:moveTo>
                  <a:pt x="0" y="0"/>
                </a:moveTo>
                <a:lnTo>
                  <a:pt x="18355375" y="0"/>
                </a:lnTo>
                <a:lnTo>
                  <a:pt x="18355375" y="14917914"/>
                </a:lnTo>
                <a:lnTo>
                  <a:pt x="0" y="1491791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sp>
      <p:sp>
        <p:nvSpPr>
          <p:cNvPr id="4" name="Freeform 4"/>
          <p:cNvSpPr/>
          <p:nvPr/>
        </p:nvSpPr>
        <p:spPr>
          <a:xfrm rot="-779136">
            <a:off x="4468086" y="2255046"/>
            <a:ext cx="10998113" cy="8938466"/>
          </a:xfrm>
          <a:custGeom>
            <a:avLst/>
            <a:gdLst/>
            <a:ahLst/>
            <a:cxnLst/>
            <a:rect l="l" t="t" r="r" b="b"/>
            <a:pathLst>
              <a:path w="16497169" h="13407699">
                <a:moveTo>
                  <a:pt x="0" y="0"/>
                </a:moveTo>
                <a:lnTo>
                  <a:pt x="16497168" y="0"/>
                </a:lnTo>
                <a:lnTo>
                  <a:pt x="16497168" y="13407699"/>
                </a:lnTo>
                <a:lnTo>
                  <a:pt x="0" y="13407699"/>
                </a:lnTo>
                <a:lnTo>
                  <a:pt x="0" y="0"/>
                </a:lnTo>
                <a:close/>
              </a:path>
            </a:pathLst>
          </a:custGeom>
          <a:blipFill>
            <a:blip r:embed="rId6">
              <a:alphaModFix amt="74000"/>
              <a:extLst>
                <a:ext uri="{96DAC541-7B7A-43D3-8B79-37D633B846F1}">
                  <asvg:svgBlip xmlns:asvg="http://schemas.microsoft.com/office/drawing/2016/SVG/main" r:embed="rId7"/>
                </a:ext>
              </a:extLst>
            </a:blip>
            <a:stretch>
              <a:fillRect/>
            </a:stretch>
          </a:blipFill>
        </p:spPr>
      </p:sp>
      <p:sp>
        <p:nvSpPr>
          <p:cNvPr id="5" name="TextBox 6">
            <a:extLst>
              <a:ext uri="{FF2B5EF4-FFF2-40B4-BE49-F238E27FC236}">
                <a16:creationId xmlns:a16="http://schemas.microsoft.com/office/drawing/2014/main" id="{89094966-4EAA-AC10-5B69-08A05376E2E9}"/>
              </a:ext>
            </a:extLst>
          </p:cNvPr>
          <p:cNvSpPr txBox="1"/>
          <p:nvPr/>
        </p:nvSpPr>
        <p:spPr>
          <a:xfrm>
            <a:off x="419111" y="3155421"/>
            <a:ext cx="12561735" cy="1105174"/>
          </a:xfrm>
          <a:prstGeom prst="rect">
            <a:avLst/>
          </a:prstGeom>
        </p:spPr>
        <p:txBody>
          <a:bodyPr wrap="square" lIns="0" tIns="0" rIns="0" bIns="0" rtlCol="0" anchor="t">
            <a:spAutoFit/>
          </a:bodyPr>
          <a:lstStyle/>
          <a:p>
            <a:pPr marL="0" marR="0" lvl="0" indent="0" algn="l" defTabSz="609630" rtl="0" eaLnBrk="1" fontAlgn="auto" latinLnBrk="0" hangingPunct="1">
              <a:lnSpc>
                <a:spcPts val="4267"/>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4F6FC"/>
                </a:solidFill>
                <a:effectLst/>
                <a:uLnTx/>
                <a:uFillTx/>
                <a:latin typeface="CamingoDos Pro 1"/>
                <a:ea typeface="+mn-ea"/>
                <a:cs typeface="+mn-cs"/>
              </a:rPr>
              <a:t>Observations, insights, and </a:t>
            </a:r>
            <a:br>
              <a:rPr kumimoji="0" lang="en-US" sz="4800" b="0" i="0" u="none" strike="noStrike" kern="1200" cap="none" spc="0" normalizeH="0" baseline="0" noProof="0" dirty="0">
                <a:ln>
                  <a:noFill/>
                </a:ln>
                <a:solidFill>
                  <a:srgbClr val="F4F6FC"/>
                </a:solidFill>
                <a:effectLst/>
                <a:uLnTx/>
                <a:uFillTx/>
                <a:latin typeface="CamingoDos Pro 1"/>
                <a:ea typeface="+mn-ea"/>
                <a:cs typeface="+mn-cs"/>
              </a:rPr>
            </a:br>
            <a:r>
              <a:rPr kumimoji="0" lang="en-US" sz="4800" b="0" i="0" u="none" strike="noStrike" kern="1200" cap="none" spc="0" normalizeH="0" baseline="0" noProof="0" dirty="0">
                <a:ln>
                  <a:noFill/>
                </a:ln>
                <a:solidFill>
                  <a:srgbClr val="F4F6FC"/>
                </a:solidFill>
                <a:effectLst/>
                <a:uLnTx/>
                <a:uFillTx/>
                <a:latin typeface="CamingoDos Pro 1"/>
                <a:ea typeface="+mn-ea"/>
                <a:cs typeface="+mn-cs"/>
              </a:rPr>
              <a:t>recommendations</a:t>
            </a:r>
          </a:p>
        </p:txBody>
      </p:sp>
    </p:spTree>
    <p:extLst>
      <p:ext uri="{BB962C8B-B14F-4D97-AF65-F5344CB8AC3E}">
        <p14:creationId xmlns:p14="http://schemas.microsoft.com/office/powerpoint/2010/main" val="2783960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50A30"/>
        </a:solidFill>
        <a:effectLst/>
      </p:bgPr>
    </p:bg>
    <p:spTree>
      <p:nvGrpSpPr>
        <p:cNvPr id="1" name=""/>
        <p:cNvGrpSpPr/>
        <p:nvPr/>
      </p:nvGrpSpPr>
      <p:grpSpPr>
        <a:xfrm>
          <a:off x="0" y="0"/>
          <a:ext cx="0" cy="0"/>
          <a:chOff x="0" y="0"/>
          <a:chExt cx="0" cy="0"/>
        </a:xfrm>
      </p:grpSpPr>
      <p:sp>
        <p:nvSpPr>
          <p:cNvPr id="2" name="Freeform 2"/>
          <p:cNvSpPr/>
          <p:nvPr/>
        </p:nvSpPr>
        <p:spPr>
          <a:xfrm>
            <a:off x="1" y="-87322"/>
            <a:ext cx="12395299" cy="8464446"/>
          </a:xfrm>
          <a:custGeom>
            <a:avLst/>
            <a:gdLst/>
            <a:ahLst/>
            <a:cxnLst/>
            <a:rect l="l" t="t" r="r" b="b"/>
            <a:pathLst>
              <a:path w="18592949" h="12696669">
                <a:moveTo>
                  <a:pt x="0" y="0"/>
                </a:moveTo>
                <a:lnTo>
                  <a:pt x="18592949" y="0"/>
                </a:lnTo>
                <a:lnTo>
                  <a:pt x="18592949" y="12696669"/>
                </a:lnTo>
                <a:lnTo>
                  <a:pt x="0" y="12696669"/>
                </a:lnTo>
                <a:lnTo>
                  <a:pt x="0" y="0"/>
                </a:lnTo>
                <a:close/>
              </a:path>
            </a:pathLst>
          </a:custGeom>
          <a:blipFill>
            <a:blip r:embed="rId3"/>
            <a:stretch>
              <a:fillRect l="-8271" r="-13381" b="-40069"/>
            </a:stretch>
          </a:blipFill>
        </p:spPr>
      </p:sp>
      <p:sp>
        <p:nvSpPr>
          <p:cNvPr id="3" name="Freeform 3"/>
          <p:cNvSpPr/>
          <p:nvPr/>
        </p:nvSpPr>
        <p:spPr>
          <a:xfrm flipH="1">
            <a:off x="685800" y="1567589"/>
            <a:ext cx="2748958" cy="64975"/>
          </a:xfrm>
          <a:custGeom>
            <a:avLst/>
            <a:gdLst/>
            <a:ahLst/>
            <a:cxnLst/>
            <a:rect l="l" t="t" r="r" b="b"/>
            <a:pathLst>
              <a:path w="4123437" h="97463">
                <a:moveTo>
                  <a:pt x="4123437" y="0"/>
                </a:moveTo>
                <a:lnTo>
                  <a:pt x="0" y="0"/>
                </a:lnTo>
                <a:lnTo>
                  <a:pt x="0" y="97463"/>
                </a:lnTo>
                <a:lnTo>
                  <a:pt x="4123437" y="97463"/>
                </a:lnTo>
                <a:lnTo>
                  <a:pt x="4123437"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685800" y="608425"/>
            <a:ext cx="10652760" cy="614848"/>
          </a:xfrm>
          <a:prstGeom prst="rect">
            <a:avLst/>
          </a:prstGeom>
        </p:spPr>
        <p:txBody>
          <a:bodyPr wrap="square" lIns="0" tIns="0" rIns="0" bIns="0" rtlCol="0" anchor="t">
            <a:spAutoFit/>
          </a:bodyPr>
          <a:lstStyle/>
          <a:p>
            <a:pPr defTabSz="609630">
              <a:lnSpc>
                <a:spcPts val="5334"/>
              </a:lnSpc>
            </a:pPr>
            <a:r>
              <a:rPr lang="en-US" sz="3600" dirty="0">
                <a:solidFill>
                  <a:srgbClr val="F4F6FC"/>
                </a:solidFill>
                <a:latin typeface="CamingoDos Pro 1"/>
              </a:rPr>
              <a:t>Observations and insights</a:t>
            </a:r>
          </a:p>
        </p:txBody>
      </p:sp>
      <p:sp>
        <p:nvSpPr>
          <p:cNvPr id="5" name="Freeform 5"/>
          <p:cNvSpPr/>
          <p:nvPr/>
        </p:nvSpPr>
        <p:spPr>
          <a:xfrm rot="9617213">
            <a:off x="-318923" y="4030548"/>
            <a:ext cx="9295401" cy="8129251"/>
          </a:xfrm>
          <a:custGeom>
            <a:avLst/>
            <a:gdLst/>
            <a:ahLst/>
            <a:cxnLst/>
            <a:rect l="l" t="t" r="r" b="b"/>
            <a:pathLst>
              <a:path w="13943102" h="12193877">
                <a:moveTo>
                  <a:pt x="0" y="0"/>
                </a:moveTo>
                <a:lnTo>
                  <a:pt x="13943102" y="0"/>
                </a:lnTo>
                <a:lnTo>
                  <a:pt x="13943102" y="12193877"/>
                </a:lnTo>
                <a:lnTo>
                  <a:pt x="0" y="121938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633230" y="2132863"/>
            <a:ext cx="11055849" cy="5360442"/>
          </a:xfrm>
          <a:prstGeom prst="rect">
            <a:avLst/>
          </a:prstGeom>
        </p:spPr>
        <p:txBody>
          <a:bodyPr wrap="square" lIns="0" tIns="0" rIns="0" bIns="0" rtlCol="0" anchor="t">
            <a:spAutoFit/>
          </a:bodyPr>
          <a:lstStyle/>
          <a:p>
            <a:pPr marL="571529" indent="-571529" defTabSz="609630">
              <a:lnSpc>
                <a:spcPts val="3806"/>
              </a:lnSpc>
              <a:buFont typeface="Arial" panose="020B0604020202020204" pitchFamily="34" charset="0"/>
              <a:buChar char="•"/>
            </a:pPr>
            <a:r>
              <a:rPr lang="en-US" sz="3200" dirty="0">
                <a:solidFill>
                  <a:srgbClr val="F4F6FC"/>
                </a:solidFill>
                <a:latin typeface="CamingoDos Pro 2 Bold"/>
              </a:rPr>
              <a:t>Indicators commonly central components of M&amp;E systems – advantages are clear but important to carefully consider role and selection</a:t>
            </a:r>
          </a:p>
          <a:p>
            <a:pPr marL="571529" indent="-571529" defTabSz="609630">
              <a:lnSpc>
                <a:spcPts val="3806"/>
              </a:lnSpc>
              <a:buFont typeface="Arial" panose="020B0604020202020204" pitchFamily="34" charset="0"/>
              <a:buChar char="•"/>
            </a:pPr>
            <a:r>
              <a:rPr lang="en-US" sz="3200" dirty="0">
                <a:solidFill>
                  <a:srgbClr val="F4F6FC"/>
                </a:solidFill>
                <a:latin typeface="CamingoDos Pro 2 Bold"/>
              </a:rPr>
              <a:t>Tension between establishing systems that yield best possible understanding of adaptation vs. those that are feasible in the near-term </a:t>
            </a:r>
          </a:p>
          <a:p>
            <a:pPr marL="571529" indent="-571529" defTabSz="609630">
              <a:lnSpc>
                <a:spcPts val="3806"/>
              </a:lnSpc>
              <a:buFont typeface="Arial" panose="020B0604020202020204" pitchFamily="34" charset="0"/>
              <a:buChar char="•"/>
            </a:pPr>
            <a:r>
              <a:rPr lang="en-US" sz="3200" dirty="0">
                <a:solidFill>
                  <a:srgbClr val="F4F6FC"/>
                </a:solidFill>
                <a:latin typeface="CamingoDos Pro 2 Bold"/>
              </a:rPr>
              <a:t>Various opportunities to work towards more ambitious and innovative practices over time </a:t>
            </a:r>
          </a:p>
          <a:p>
            <a:pPr marL="571529" indent="-571529" defTabSz="609630">
              <a:lnSpc>
                <a:spcPts val="3806"/>
              </a:lnSpc>
              <a:buFont typeface="Arial" panose="020B0604020202020204" pitchFamily="34" charset="0"/>
              <a:buChar char="•"/>
            </a:pPr>
            <a:endParaRPr lang="en-US" sz="3200" dirty="0">
              <a:solidFill>
                <a:srgbClr val="F4F6FC"/>
              </a:solidFill>
              <a:latin typeface="CamingoDos Pro 2 Bold"/>
            </a:endParaRPr>
          </a:p>
          <a:p>
            <a:pPr marL="571529" indent="-571529" defTabSz="609630">
              <a:lnSpc>
                <a:spcPts val="3806"/>
              </a:lnSpc>
              <a:buFont typeface="Arial" panose="020B0604020202020204" pitchFamily="34" charset="0"/>
              <a:buChar char="•"/>
            </a:pPr>
            <a:endParaRPr lang="en-US" sz="3200" dirty="0">
              <a:solidFill>
                <a:srgbClr val="F4F6FC"/>
              </a:solidFill>
              <a:latin typeface="CamingoDos Pro 2 Bold"/>
            </a:endParaRPr>
          </a:p>
          <a:p>
            <a:pPr marL="571529" indent="-571529" defTabSz="609630">
              <a:lnSpc>
                <a:spcPts val="3806"/>
              </a:lnSpc>
              <a:buFont typeface="Arial" panose="020B0604020202020204" pitchFamily="34" charset="0"/>
              <a:buChar char="•"/>
            </a:pPr>
            <a:endParaRPr lang="en-US" sz="3200" dirty="0">
              <a:solidFill>
                <a:srgbClr val="F4F6FC"/>
              </a:solidFill>
              <a:latin typeface="CamingoDos Pro 2 Bold"/>
            </a:endParaRPr>
          </a:p>
        </p:txBody>
      </p:sp>
      <p:sp>
        <p:nvSpPr>
          <p:cNvPr id="7" name="Freeform 7"/>
          <p:cNvSpPr/>
          <p:nvPr/>
        </p:nvSpPr>
        <p:spPr>
          <a:xfrm rot="-3941737">
            <a:off x="9075984" y="-6083610"/>
            <a:ext cx="8397897" cy="8321553"/>
          </a:xfrm>
          <a:custGeom>
            <a:avLst/>
            <a:gdLst/>
            <a:ahLst/>
            <a:cxnLst/>
            <a:rect l="l" t="t" r="r" b="b"/>
            <a:pathLst>
              <a:path w="12596846" h="12482329">
                <a:moveTo>
                  <a:pt x="0" y="0"/>
                </a:moveTo>
                <a:lnTo>
                  <a:pt x="12596846" y="0"/>
                </a:lnTo>
                <a:lnTo>
                  <a:pt x="12596846" y="12482329"/>
                </a:lnTo>
                <a:lnTo>
                  <a:pt x="0" y="124823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extLst>
      <p:ext uri="{BB962C8B-B14F-4D97-AF65-F5344CB8AC3E}">
        <p14:creationId xmlns:p14="http://schemas.microsoft.com/office/powerpoint/2010/main" val="2353419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50A30"/>
        </a:solidFill>
        <a:effectLst/>
      </p:bgPr>
    </p:bg>
    <p:spTree>
      <p:nvGrpSpPr>
        <p:cNvPr id="1" name=""/>
        <p:cNvGrpSpPr/>
        <p:nvPr/>
      </p:nvGrpSpPr>
      <p:grpSpPr>
        <a:xfrm>
          <a:off x="0" y="0"/>
          <a:ext cx="0" cy="0"/>
          <a:chOff x="0" y="0"/>
          <a:chExt cx="0" cy="0"/>
        </a:xfrm>
      </p:grpSpPr>
      <p:sp>
        <p:nvSpPr>
          <p:cNvPr id="2" name="Freeform 2"/>
          <p:cNvSpPr/>
          <p:nvPr/>
        </p:nvSpPr>
        <p:spPr>
          <a:xfrm>
            <a:off x="1" y="-87322"/>
            <a:ext cx="12395299" cy="8464446"/>
          </a:xfrm>
          <a:custGeom>
            <a:avLst/>
            <a:gdLst/>
            <a:ahLst/>
            <a:cxnLst/>
            <a:rect l="l" t="t" r="r" b="b"/>
            <a:pathLst>
              <a:path w="18592949" h="12696669">
                <a:moveTo>
                  <a:pt x="0" y="0"/>
                </a:moveTo>
                <a:lnTo>
                  <a:pt x="18592949" y="0"/>
                </a:lnTo>
                <a:lnTo>
                  <a:pt x="18592949" y="12696669"/>
                </a:lnTo>
                <a:lnTo>
                  <a:pt x="0" y="12696669"/>
                </a:lnTo>
                <a:lnTo>
                  <a:pt x="0" y="0"/>
                </a:lnTo>
                <a:close/>
              </a:path>
            </a:pathLst>
          </a:custGeom>
          <a:blipFill>
            <a:blip r:embed="rId3"/>
            <a:stretch>
              <a:fillRect l="-8271" r="-13381" b="-40069"/>
            </a:stretch>
          </a:blipFill>
        </p:spPr>
      </p:sp>
      <p:sp>
        <p:nvSpPr>
          <p:cNvPr id="3" name="Freeform 3"/>
          <p:cNvSpPr/>
          <p:nvPr/>
        </p:nvSpPr>
        <p:spPr>
          <a:xfrm flipH="1">
            <a:off x="685800" y="1567589"/>
            <a:ext cx="2748958" cy="64975"/>
          </a:xfrm>
          <a:custGeom>
            <a:avLst/>
            <a:gdLst/>
            <a:ahLst/>
            <a:cxnLst/>
            <a:rect l="l" t="t" r="r" b="b"/>
            <a:pathLst>
              <a:path w="4123437" h="97463">
                <a:moveTo>
                  <a:pt x="4123437" y="0"/>
                </a:moveTo>
                <a:lnTo>
                  <a:pt x="0" y="0"/>
                </a:lnTo>
                <a:lnTo>
                  <a:pt x="0" y="97463"/>
                </a:lnTo>
                <a:lnTo>
                  <a:pt x="4123437" y="97463"/>
                </a:lnTo>
                <a:lnTo>
                  <a:pt x="4123437"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685800" y="608425"/>
            <a:ext cx="10652760" cy="614848"/>
          </a:xfrm>
          <a:prstGeom prst="rect">
            <a:avLst/>
          </a:prstGeom>
        </p:spPr>
        <p:txBody>
          <a:bodyPr wrap="square" lIns="0" tIns="0" rIns="0" bIns="0" rtlCol="0" anchor="t">
            <a:spAutoFit/>
          </a:bodyPr>
          <a:lstStyle/>
          <a:p>
            <a:pPr defTabSz="609630">
              <a:lnSpc>
                <a:spcPts val="5334"/>
              </a:lnSpc>
            </a:pPr>
            <a:r>
              <a:rPr lang="en-US" sz="3600" dirty="0">
                <a:solidFill>
                  <a:srgbClr val="F4F6FC"/>
                </a:solidFill>
                <a:latin typeface="CamingoDos Pro 1"/>
              </a:rPr>
              <a:t>Recommendations</a:t>
            </a:r>
          </a:p>
        </p:txBody>
      </p:sp>
      <p:sp>
        <p:nvSpPr>
          <p:cNvPr id="5" name="Freeform 5"/>
          <p:cNvSpPr/>
          <p:nvPr/>
        </p:nvSpPr>
        <p:spPr>
          <a:xfrm rot="9617213">
            <a:off x="-318923" y="4030548"/>
            <a:ext cx="9295401" cy="8129251"/>
          </a:xfrm>
          <a:custGeom>
            <a:avLst/>
            <a:gdLst/>
            <a:ahLst/>
            <a:cxnLst/>
            <a:rect l="l" t="t" r="r" b="b"/>
            <a:pathLst>
              <a:path w="13943102" h="12193877">
                <a:moveTo>
                  <a:pt x="0" y="0"/>
                </a:moveTo>
                <a:lnTo>
                  <a:pt x="13943102" y="0"/>
                </a:lnTo>
                <a:lnTo>
                  <a:pt x="13943102" y="12193877"/>
                </a:lnTo>
                <a:lnTo>
                  <a:pt x="0" y="121938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633230" y="2132863"/>
            <a:ext cx="11055849" cy="3898503"/>
          </a:xfrm>
          <a:prstGeom prst="rect">
            <a:avLst/>
          </a:prstGeom>
        </p:spPr>
        <p:txBody>
          <a:bodyPr wrap="square" lIns="0" tIns="0" rIns="0" bIns="0" rtlCol="0" anchor="t">
            <a:spAutoFit/>
          </a:bodyPr>
          <a:lstStyle/>
          <a:p>
            <a:pPr marL="571529" indent="-571529" defTabSz="609630">
              <a:lnSpc>
                <a:spcPts val="3806"/>
              </a:lnSpc>
              <a:buFont typeface="Arial" panose="020B0604020202020204" pitchFamily="34" charset="0"/>
              <a:buChar char="•"/>
            </a:pPr>
            <a:r>
              <a:rPr lang="en-US" sz="3200" dirty="0">
                <a:solidFill>
                  <a:srgbClr val="F4F6FC"/>
                </a:solidFill>
                <a:latin typeface="CamingoDos Pro 2 Bold"/>
              </a:rPr>
              <a:t>Governments should design and implement the most robust M&amp;E systems that are feasible while also seeking to improve the sophistication over time. </a:t>
            </a:r>
          </a:p>
          <a:p>
            <a:pPr marL="571529" indent="-571529" defTabSz="609630">
              <a:lnSpc>
                <a:spcPts val="3806"/>
              </a:lnSpc>
              <a:buFont typeface="Arial" panose="020B0604020202020204" pitchFamily="34" charset="0"/>
              <a:buChar char="•"/>
            </a:pPr>
            <a:r>
              <a:rPr lang="en-US" sz="3200" dirty="0">
                <a:solidFill>
                  <a:srgbClr val="F4F6FC"/>
                </a:solidFill>
                <a:latin typeface="CamingoDos Pro 2 Bold"/>
              </a:rPr>
              <a:t>Multilateral funds and agencies supporting adaptation projects and programmes should align their M&amp;E efforts with the broader M&amp;E systems at the national or subnational level, and provide technical and financial support for their development and application.</a:t>
            </a:r>
          </a:p>
        </p:txBody>
      </p:sp>
      <p:sp>
        <p:nvSpPr>
          <p:cNvPr id="7" name="Freeform 7"/>
          <p:cNvSpPr/>
          <p:nvPr/>
        </p:nvSpPr>
        <p:spPr>
          <a:xfrm rot="-3941737">
            <a:off x="9075984" y="-6083610"/>
            <a:ext cx="8397897" cy="8321553"/>
          </a:xfrm>
          <a:custGeom>
            <a:avLst/>
            <a:gdLst/>
            <a:ahLst/>
            <a:cxnLst/>
            <a:rect l="l" t="t" r="r" b="b"/>
            <a:pathLst>
              <a:path w="12596846" h="12482329">
                <a:moveTo>
                  <a:pt x="0" y="0"/>
                </a:moveTo>
                <a:lnTo>
                  <a:pt x="12596846" y="0"/>
                </a:lnTo>
                <a:lnTo>
                  <a:pt x="12596846" y="12482329"/>
                </a:lnTo>
                <a:lnTo>
                  <a:pt x="0" y="124823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extLst>
      <p:ext uri="{BB962C8B-B14F-4D97-AF65-F5344CB8AC3E}">
        <p14:creationId xmlns:p14="http://schemas.microsoft.com/office/powerpoint/2010/main" val="129867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50A30"/>
        </a:solidFill>
        <a:effectLst/>
      </p:bgPr>
    </p:bg>
    <p:spTree>
      <p:nvGrpSpPr>
        <p:cNvPr id="1" name=""/>
        <p:cNvGrpSpPr/>
        <p:nvPr/>
      </p:nvGrpSpPr>
      <p:grpSpPr>
        <a:xfrm>
          <a:off x="0" y="0"/>
          <a:ext cx="0" cy="0"/>
          <a:chOff x="0" y="0"/>
          <a:chExt cx="0" cy="0"/>
        </a:xfrm>
      </p:grpSpPr>
      <p:sp>
        <p:nvSpPr>
          <p:cNvPr id="2" name="Freeform 2"/>
          <p:cNvSpPr/>
          <p:nvPr/>
        </p:nvSpPr>
        <p:spPr>
          <a:xfrm>
            <a:off x="1" y="-87322"/>
            <a:ext cx="12395299" cy="8464446"/>
          </a:xfrm>
          <a:custGeom>
            <a:avLst/>
            <a:gdLst/>
            <a:ahLst/>
            <a:cxnLst/>
            <a:rect l="l" t="t" r="r" b="b"/>
            <a:pathLst>
              <a:path w="18592949" h="12696669">
                <a:moveTo>
                  <a:pt x="0" y="0"/>
                </a:moveTo>
                <a:lnTo>
                  <a:pt x="18592949" y="0"/>
                </a:lnTo>
                <a:lnTo>
                  <a:pt x="18592949" y="12696669"/>
                </a:lnTo>
                <a:lnTo>
                  <a:pt x="0" y="12696669"/>
                </a:lnTo>
                <a:lnTo>
                  <a:pt x="0" y="0"/>
                </a:lnTo>
                <a:close/>
              </a:path>
            </a:pathLst>
          </a:custGeom>
          <a:blipFill>
            <a:blip r:embed="rId3"/>
            <a:stretch>
              <a:fillRect l="-8271" r="-13381" b="-40069"/>
            </a:stretch>
          </a:blipFill>
        </p:spPr>
      </p:sp>
      <p:sp>
        <p:nvSpPr>
          <p:cNvPr id="3" name="Freeform 3"/>
          <p:cNvSpPr/>
          <p:nvPr/>
        </p:nvSpPr>
        <p:spPr>
          <a:xfrm flipH="1">
            <a:off x="685800" y="1567589"/>
            <a:ext cx="2748958" cy="64975"/>
          </a:xfrm>
          <a:custGeom>
            <a:avLst/>
            <a:gdLst/>
            <a:ahLst/>
            <a:cxnLst/>
            <a:rect l="l" t="t" r="r" b="b"/>
            <a:pathLst>
              <a:path w="4123437" h="97463">
                <a:moveTo>
                  <a:pt x="4123437" y="0"/>
                </a:moveTo>
                <a:lnTo>
                  <a:pt x="0" y="0"/>
                </a:lnTo>
                <a:lnTo>
                  <a:pt x="0" y="97463"/>
                </a:lnTo>
                <a:lnTo>
                  <a:pt x="4123437" y="97463"/>
                </a:lnTo>
                <a:lnTo>
                  <a:pt x="4123437"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685800" y="608425"/>
            <a:ext cx="10652760" cy="614848"/>
          </a:xfrm>
          <a:prstGeom prst="rect">
            <a:avLst/>
          </a:prstGeom>
        </p:spPr>
        <p:txBody>
          <a:bodyPr wrap="square" lIns="0" tIns="0" rIns="0" bIns="0" rtlCol="0" anchor="t">
            <a:spAutoFit/>
          </a:bodyPr>
          <a:lstStyle/>
          <a:p>
            <a:pPr defTabSz="609630">
              <a:lnSpc>
                <a:spcPts val="5334"/>
              </a:lnSpc>
            </a:pPr>
            <a:r>
              <a:rPr lang="en-US" sz="3600" dirty="0">
                <a:solidFill>
                  <a:srgbClr val="F4F6FC"/>
                </a:solidFill>
                <a:latin typeface="CamingoDos Pro 1"/>
              </a:rPr>
              <a:t>Recommendations</a:t>
            </a:r>
          </a:p>
        </p:txBody>
      </p:sp>
      <p:sp>
        <p:nvSpPr>
          <p:cNvPr id="5" name="Freeform 5"/>
          <p:cNvSpPr/>
          <p:nvPr/>
        </p:nvSpPr>
        <p:spPr>
          <a:xfrm rot="9617213">
            <a:off x="-318923" y="4030548"/>
            <a:ext cx="9295401" cy="8129251"/>
          </a:xfrm>
          <a:custGeom>
            <a:avLst/>
            <a:gdLst/>
            <a:ahLst/>
            <a:cxnLst/>
            <a:rect l="l" t="t" r="r" b="b"/>
            <a:pathLst>
              <a:path w="13943102" h="12193877">
                <a:moveTo>
                  <a:pt x="0" y="0"/>
                </a:moveTo>
                <a:lnTo>
                  <a:pt x="13943102" y="0"/>
                </a:lnTo>
                <a:lnTo>
                  <a:pt x="13943102" y="12193877"/>
                </a:lnTo>
                <a:lnTo>
                  <a:pt x="0" y="121938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633230" y="2132863"/>
            <a:ext cx="11055849" cy="1461939"/>
          </a:xfrm>
          <a:prstGeom prst="rect">
            <a:avLst/>
          </a:prstGeom>
        </p:spPr>
        <p:txBody>
          <a:bodyPr wrap="square" lIns="0" tIns="0" rIns="0" bIns="0" rtlCol="0" anchor="t">
            <a:spAutoFit/>
          </a:bodyPr>
          <a:lstStyle/>
          <a:p>
            <a:pPr marL="571529" indent="-571529" defTabSz="609630">
              <a:lnSpc>
                <a:spcPts val="3806"/>
              </a:lnSpc>
              <a:buFont typeface="Arial" panose="020B0604020202020204" pitchFamily="34" charset="0"/>
              <a:buChar char="•"/>
            </a:pPr>
            <a:r>
              <a:rPr lang="en-US" sz="3200" dirty="0">
                <a:solidFill>
                  <a:srgbClr val="F4F6FC"/>
                </a:solidFill>
                <a:latin typeface="CamingoDos Pro 2 Bold"/>
              </a:rPr>
              <a:t>Subnational and national governments can benefit from aligning with existing M&amp;E systems and reporting obligations or processes at different levels of governance.</a:t>
            </a:r>
          </a:p>
        </p:txBody>
      </p:sp>
      <p:sp>
        <p:nvSpPr>
          <p:cNvPr id="7" name="Freeform 7"/>
          <p:cNvSpPr/>
          <p:nvPr/>
        </p:nvSpPr>
        <p:spPr>
          <a:xfrm rot="-3941737">
            <a:off x="9075984" y="-6083610"/>
            <a:ext cx="8397897" cy="8321553"/>
          </a:xfrm>
          <a:custGeom>
            <a:avLst/>
            <a:gdLst/>
            <a:ahLst/>
            <a:cxnLst/>
            <a:rect l="l" t="t" r="r" b="b"/>
            <a:pathLst>
              <a:path w="12596846" h="12482329">
                <a:moveTo>
                  <a:pt x="0" y="0"/>
                </a:moveTo>
                <a:lnTo>
                  <a:pt x="12596846" y="0"/>
                </a:lnTo>
                <a:lnTo>
                  <a:pt x="12596846" y="12482329"/>
                </a:lnTo>
                <a:lnTo>
                  <a:pt x="0" y="124823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extLst>
      <p:ext uri="{BB962C8B-B14F-4D97-AF65-F5344CB8AC3E}">
        <p14:creationId xmlns:p14="http://schemas.microsoft.com/office/powerpoint/2010/main" val="7380304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50A30"/>
        </a:solidFill>
        <a:effectLst/>
      </p:bgPr>
    </p:bg>
    <p:spTree>
      <p:nvGrpSpPr>
        <p:cNvPr id="1" name=""/>
        <p:cNvGrpSpPr/>
        <p:nvPr/>
      </p:nvGrpSpPr>
      <p:grpSpPr>
        <a:xfrm>
          <a:off x="0" y="0"/>
          <a:ext cx="0" cy="0"/>
          <a:chOff x="0" y="0"/>
          <a:chExt cx="0" cy="0"/>
        </a:xfrm>
      </p:grpSpPr>
      <p:sp>
        <p:nvSpPr>
          <p:cNvPr id="2" name="Freeform 2"/>
          <p:cNvSpPr/>
          <p:nvPr/>
        </p:nvSpPr>
        <p:spPr>
          <a:xfrm>
            <a:off x="-101649" y="148779"/>
            <a:ext cx="12395299" cy="8464446"/>
          </a:xfrm>
          <a:custGeom>
            <a:avLst/>
            <a:gdLst/>
            <a:ahLst/>
            <a:cxnLst/>
            <a:rect l="l" t="t" r="r" b="b"/>
            <a:pathLst>
              <a:path w="18592949" h="12696669">
                <a:moveTo>
                  <a:pt x="0" y="0"/>
                </a:moveTo>
                <a:lnTo>
                  <a:pt x="18592948" y="0"/>
                </a:lnTo>
                <a:lnTo>
                  <a:pt x="18592948" y="12696669"/>
                </a:lnTo>
                <a:lnTo>
                  <a:pt x="0" y="12696669"/>
                </a:lnTo>
                <a:lnTo>
                  <a:pt x="0" y="0"/>
                </a:lnTo>
                <a:close/>
              </a:path>
            </a:pathLst>
          </a:custGeom>
          <a:blipFill>
            <a:blip r:embed="rId3"/>
            <a:stretch>
              <a:fillRect l="-8271" r="-13381" b="-40069"/>
            </a:stretch>
          </a:blipFill>
        </p:spPr>
      </p:sp>
      <p:sp>
        <p:nvSpPr>
          <p:cNvPr id="3" name="Freeform 3"/>
          <p:cNvSpPr/>
          <p:nvPr/>
        </p:nvSpPr>
        <p:spPr>
          <a:xfrm rot="-990888" flipV="1">
            <a:off x="-408063" y="-1250976"/>
            <a:ext cx="6914940" cy="2501951"/>
          </a:xfrm>
          <a:custGeom>
            <a:avLst/>
            <a:gdLst/>
            <a:ahLst/>
            <a:cxnLst/>
            <a:rect l="l" t="t" r="r" b="b"/>
            <a:pathLst>
              <a:path w="10372410" h="3752926">
                <a:moveTo>
                  <a:pt x="0" y="3752926"/>
                </a:moveTo>
                <a:lnTo>
                  <a:pt x="10372409" y="3752926"/>
                </a:lnTo>
                <a:lnTo>
                  <a:pt x="10372409" y="0"/>
                </a:lnTo>
                <a:lnTo>
                  <a:pt x="0" y="0"/>
                </a:lnTo>
                <a:lnTo>
                  <a:pt x="0" y="3752926"/>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sp>
      <p:sp>
        <p:nvSpPr>
          <p:cNvPr id="4" name="Freeform 4"/>
          <p:cNvSpPr/>
          <p:nvPr/>
        </p:nvSpPr>
        <p:spPr>
          <a:xfrm rot="9955175" flipV="1">
            <a:off x="1156203" y="5798336"/>
            <a:ext cx="5857439" cy="2119328"/>
          </a:xfrm>
          <a:custGeom>
            <a:avLst/>
            <a:gdLst/>
            <a:ahLst/>
            <a:cxnLst/>
            <a:rect l="l" t="t" r="r" b="b"/>
            <a:pathLst>
              <a:path w="8786158" h="3178992">
                <a:moveTo>
                  <a:pt x="0" y="3178992"/>
                </a:moveTo>
                <a:lnTo>
                  <a:pt x="8786158" y="3178992"/>
                </a:lnTo>
                <a:lnTo>
                  <a:pt x="8786158" y="0"/>
                </a:lnTo>
                <a:lnTo>
                  <a:pt x="0" y="0"/>
                </a:lnTo>
                <a:lnTo>
                  <a:pt x="0" y="3178992"/>
                </a:lnTo>
                <a:close/>
              </a:path>
            </a:pathLst>
          </a:custGeom>
          <a:blipFill>
            <a:blip r:embed="rId6">
              <a:alphaModFix amt="61000"/>
              <a:extLst>
                <a:ext uri="{96DAC541-7B7A-43D3-8B79-37D633B846F1}">
                  <asvg:svgBlip xmlns:asvg="http://schemas.microsoft.com/office/drawing/2016/SVG/main" r:embed="rId7"/>
                </a:ext>
              </a:extLst>
            </a:blip>
            <a:stretch>
              <a:fillRect/>
            </a:stretch>
          </a:blipFill>
        </p:spPr>
      </p:sp>
      <p:sp>
        <p:nvSpPr>
          <p:cNvPr id="5" name="Freeform 5"/>
          <p:cNvSpPr/>
          <p:nvPr/>
        </p:nvSpPr>
        <p:spPr>
          <a:xfrm flipH="1">
            <a:off x="574575" y="2585229"/>
            <a:ext cx="2748958" cy="64975"/>
          </a:xfrm>
          <a:custGeom>
            <a:avLst/>
            <a:gdLst/>
            <a:ahLst/>
            <a:cxnLst/>
            <a:rect l="l" t="t" r="r" b="b"/>
            <a:pathLst>
              <a:path w="4123437" h="97463">
                <a:moveTo>
                  <a:pt x="4123437" y="0"/>
                </a:moveTo>
                <a:lnTo>
                  <a:pt x="0" y="0"/>
                </a:lnTo>
                <a:lnTo>
                  <a:pt x="0" y="97463"/>
                </a:lnTo>
                <a:lnTo>
                  <a:pt x="4123437" y="97463"/>
                </a:lnTo>
                <a:lnTo>
                  <a:pt x="4123437"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TextBox 6"/>
          <p:cNvSpPr txBox="1"/>
          <p:nvPr/>
        </p:nvSpPr>
        <p:spPr>
          <a:xfrm>
            <a:off x="574575" y="1586842"/>
            <a:ext cx="9941025" cy="769441"/>
          </a:xfrm>
          <a:prstGeom prst="rect">
            <a:avLst/>
          </a:prstGeom>
        </p:spPr>
        <p:txBody>
          <a:bodyPr wrap="square" lIns="0" tIns="0" rIns="0" bIns="0" rtlCol="0" anchor="t">
            <a:spAutoFit/>
          </a:bodyPr>
          <a:lstStyle/>
          <a:p>
            <a:pPr defTabSz="609630">
              <a:lnSpc>
                <a:spcPts val="6000"/>
              </a:lnSpc>
            </a:pPr>
            <a:r>
              <a:rPr lang="en-US" sz="6000" dirty="0">
                <a:solidFill>
                  <a:srgbClr val="F4F6FC"/>
                </a:solidFill>
                <a:latin typeface="CamingoDos Pro 1"/>
              </a:rPr>
              <a:t>Conclusion and next steps</a:t>
            </a:r>
          </a:p>
        </p:txBody>
      </p:sp>
      <p:pic>
        <p:nvPicPr>
          <p:cNvPr id="13" name="Picture 12">
            <a:extLst>
              <a:ext uri="{FF2B5EF4-FFF2-40B4-BE49-F238E27FC236}">
                <a16:creationId xmlns:a16="http://schemas.microsoft.com/office/drawing/2014/main" id="{C8E2533D-7919-A019-53D4-81B1CD8A00FD}"/>
              </a:ext>
            </a:extLst>
          </p:cNvPr>
          <p:cNvPicPr>
            <a:picLocks noChangeAspect="1"/>
          </p:cNvPicPr>
          <p:nvPr/>
        </p:nvPicPr>
        <p:blipFill>
          <a:blip r:embed="rId10"/>
          <a:stretch>
            <a:fillRect/>
          </a:stretch>
        </p:blipFill>
        <p:spPr>
          <a:xfrm>
            <a:off x="4648091" y="2933093"/>
            <a:ext cx="2895817" cy="2895817"/>
          </a:xfrm>
          <a:prstGeom prst="rect">
            <a:avLst/>
          </a:prstGeom>
        </p:spPr>
      </p:pic>
      <p:sp>
        <p:nvSpPr>
          <p:cNvPr id="14" name="TextBox 6">
            <a:extLst>
              <a:ext uri="{FF2B5EF4-FFF2-40B4-BE49-F238E27FC236}">
                <a16:creationId xmlns:a16="http://schemas.microsoft.com/office/drawing/2014/main" id="{B5CCE163-D01E-C8D6-1774-62B067332872}"/>
              </a:ext>
            </a:extLst>
          </p:cNvPr>
          <p:cNvSpPr txBox="1"/>
          <p:nvPr/>
        </p:nvSpPr>
        <p:spPr>
          <a:xfrm>
            <a:off x="562219" y="3458056"/>
            <a:ext cx="4510050" cy="435632"/>
          </a:xfrm>
          <a:prstGeom prst="rect">
            <a:avLst/>
          </a:prstGeom>
        </p:spPr>
        <p:txBody>
          <a:bodyPr wrap="square" lIns="0" tIns="0" rIns="0" bIns="0" rtlCol="0" anchor="t">
            <a:spAutoFit/>
          </a:bodyPr>
          <a:lstStyle/>
          <a:p>
            <a:pPr defTabSz="609630">
              <a:lnSpc>
                <a:spcPts val="3806"/>
              </a:lnSpc>
            </a:pPr>
            <a:r>
              <a:rPr lang="en-US" sz="2400" dirty="0">
                <a:solidFill>
                  <a:schemeClr val="bg1"/>
                </a:solidFill>
                <a:latin typeface="CamingoDos Pro 2 Bold"/>
              </a:rPr>
              <a:t>Download the paper here:</a:t>
            </a:r>
          </a:p>
        </p:txBody>
      </p:sp>
      <p:sp>
        <p:nvSpPr>
          <p:cNvPr id="17" name="TextBox 6">
            <a:extLst>
              <a:ext uri="{FF2B5EF4-FFF2-40B4-BE49-F238E27FC236}">
                <a16:creationId xmlns:a16="http://schemas.microsoft.com/office/drawing/2014/main" id="{98EF43EC-230E-329A-04B6-C4CE93B33338}"/>
              </a:ext>
            </a:extLst>
          </p:cNvPr>
          <p:cNvSpPr txBox="1"/>
          <p:nvPr/>
        </p:nvSpPr>
        <p:spPr>
          <a:xfrm>
            <a:off x="4435571" y="6047082"/>
            <a:ext cx="3342475" cy="435632"/>
          </a:xfrm>
          <a:prstGeom prst="rect">
            <a:avLst/>
          </a:prstGeom>
        </p:spPr>
        <p:txBody>
          <a:bodyPr wrap="square" lIns="0" tIns="0" rIns="0" bIns="0" rtlCol="0" anchor="t">
            <a:spAutoFit/>
          </a:bodyPr>
          <a:lstStyle/>
          <a:p>
            <a:pPr defTabSz="609630">
              <a:lnSpc>
                <a:spcPts val="3806"/>
              </a:lnSpc>
            </a:pPr>
            <a:r>
              <a:rPr lang="en-US" sz="2400" b="1" dirty="0">
                <a:solidFill>
                  <a:srgbClr val="FFA303"/>
                </a:solidFill>
                <a:latin typeface="CamingoDos Pro 2 Bold"/>
              </a:rPr>
              <a:t>https://bit.ly/AC-ME23</a:t>
            </a:r>
            <a:endParaRPr lang="en-US" sz="3200" b="1" dirty="0">
              <a:solidFill>
                <a:srgbClr val="FFA303"/>
              </a:solidFill>
              <a:latin typeface="CamingoDos Pro 2 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50A30"/>
        </a:solidFill>
        <a:effectLst/>
      </p:bgPr>
    </p:bg>
    <p:spTree>
      <p:nvGrpSpPr>
        <p:cNvPr id="1" name=""/>
        <p:cNvGrpSpPr/>
        <p:nvPr/>
      </p:nvGrpSpPr>
      <p:grpSpPr>
        <a:xfrm>
          <a:off x="0" y="0"/>
          <a:ext cx="0" cy="0"/>
          <a:chOff x="0" y="0"/>
          <a:chExt cx="0" cy="0"/>
        </a:xfrm>
      </p:grpSpPr>
      <p:sp>
        <p:nvSpPr>
          <p:cNvPr id="2" name="Freeform 2"/>
          <p:cNvSpPr/>
          <p:nvPr/>
        </p:nvSpPr>
        <p:spPr>
          <a:xfrm>
            <a:off x="1" y="-87322"/>
            <a:ext cx="12395299" cy="8464446"/>
          </a:xfrm>
          <a:custGeom>
            <a:avLst/>
            <a:gdLst/>
            <a:ahLst/>
            <a:cxnLst/>
            <a:rect l="l" t="t" r="r" b="b"/>
            <a:pathLst>
              <a:path w="18592949" h="12696669">
                <a:moveTo>
                  <a:pt x="0" y="0"/>
                </a:moveTo>
                <a:lnTo>
                  <a:pt x="18592949" y="0"/>
                </a:lnTo>
                <a:lnTo>
                  <a:pt x="18592949" y="12696669"/>
                </a:lnTo>
                <a:lnTo>
                  <a:pt x="0" y="12696669"/>
                </a:lnTo>
                <a:lnTo>
                  <a:pt x="0" y="0"/>
                </a:lnTo>
                <a:close/>
              </a:path>
            </a:pathLst>
          </a:custGeom>
          <a:blipFill>
            <a:blip r:embed="rId3"/>
            <a:stretch>
              <a:fillRect l="-8271" r="-13381" b="-40069"/>
            </a:stretch>
          </a:blipFill>
        </p:spPr>
      </p:sp>
      <p:sp>
        <p:nvSpPr>
          <p:cNvPr id="3" name="Freeform 3"/>
          <p:cNvSpPr/>
          <p:nvPr/>
        </p:nvSpPr>
        <p:spPr>
          <a:xfrm flipH="1">
            <a:off x="685800" y="1567589"/>
            <a:ext cx="2748958" cy="64975"/>
          </a:xfrm>
          <a:custGeom>
            <a:avLst/>
            <a:gdLst/>
            <a:ahLst/>
            <a:cxnLst/>
            <a:rect l="l" t="t" r="r" b="b"/>
            <a:pathLst>
              <a:path w="4123437" h="97463">
                <a:moveTo>
                  <a:pt x="4123437" y="0"/>
                </a:moveTo>
                <a:lnTo>
                  <a:pt x="0" y="0"/>
                </a:lnTo>
                <a:lnTo>
                  <a:pt x="0" y="97463"/>
                </a:lnTo>
                <a:lnTo>
                  <a:pt x="4123437" y="97463"/>
                </a:lnTo>
                <a:lnTo>
                  <a:pt x="4123437"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677415" y="232180"/>
            <a:ext cx="11040469" cy="1294522"/>
          </a:xfrm>
          <a:prstGeom prst="rect">
            <a:avLst/>
          </a:prstGeom>
        </p:spPr>
        <p:txBody>
          <a:bodyPr wrap="square" lIns="0" tIns="0" rIns="0" bIns="0" rtlCol="0" anchor="t">
            <a:spAutoFit/>
          </a:bodyPr>
          <a:lstStyle/>
          <a:p>
            <a:pPr defTabSz="609630">
              <a:lnSpc>
                <a:spcPts val="5334"/>
              </a:lnSpc>
              <a:defRPr/>
            </a:pPr>
            <a:r>
              <a:rPr lang="en-US" sz="3600" dirty="0">
                <a:solidFill>
                  <a:srgbClr val="F4F6FC"/>
                </a:solidFill>
                <a:latin typeface="CamingoDos Pro 1"/>
              </a:rPr>
              <a:t>The UAE Framework for Global Climate Resilience – </a:t>
            </a:r>
          </a:p>
          <a:p>
            <a:pPr defTabSz="609630">
              <a:lnSpc>
                <a:spcPts val="5334"/>
              </a:lnSpc>
              <a:defRPr/>
            </a:pPr>
            <a:r>
              <a:rPr lang="en-US" sz="3600" dirty="0">
                <a:solidFill>
                  <a:srgbClr val="F4F6FC"/>
                </a:solidFill>
                <a:latin typeface="CamingoDos Pro 1"/>
              </a:rPr>
              <a:t>Target on monitoring, evaluation and learning</a:t>
            </a:r>
          </a:p>
        </p:txBody>
      </p:sp>
      <p:sp>
        <p:nvSpPr>
          <p:cNvPr id="5" name="Freeform 5"/>
          <p:cNvSpPr/>
          <p:nvPr/>
        </p:nvSpPr>
        <p:spPr>
          <a:xfrm rot="9617213">
            <a:off x="-318923" y="4030548"/>
            <a:ext cx="9295401" cy="8129251"/>
          </a:xfrm>
          <a:custGeom>
            <a:avLst/>
            <a:gdLst/>
            <a:ahLst/>
            <a:cxnLst/>
            <a:rect l="l" t="t" r="r" b="b"/>
            <a:pathLst>
              <a:path w="13943102" h="12193877">
                <a:moveTo>
                  <a:pt x="0" y="0"/>
                </a:moveTo>
                <a:lnTo>
                  <a:pt x="13943102" y="0"/>
                </a:lnTo>
                <a:lnTo>
                  <a:pt x="13943102" y="12193877"/>
                </a:lnTo>
                <a:lnTo>
                  <a:pt x="0" y="121938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685800" y="2027578"/>
            <a:ext cx="10693400" cy="2923877"/>
          </a:xfrm>
          <a:prstGeom prst="rect">
            <a:avLst/>
          </a:prstGeom>
        </p:spPr>
        <p:txBody>
          <a:bodyPr wrap="square" lIns="0" tIns="0" rIns="0" bIns="0" rtlCol="0" anchor="t">
            <a:spAutoFit/>
          </a:bodyPr>
          <a:lstStyle/>
          <a:p>
            <a:pPr defTabSz="609630">
              <a:lnSpc>
                <a:spcPts val="3806"/>
              </a:lnSpc>
              <a:defRPr/>
            </a:pPr>
            <a:r>
              <a:rPr lang="en-US" sz="3806" dirty="0">
                <a:solidFill>
                  <a:srgbClr val="F4F6FC"/>
                </a:solidFill>
                <a:latin typeface="CamingoDos Pro 2 Bold"/>
              </a:rPr>
              <a:t>By 2030 all Parties have </a:t>
            </a:r>
            <a:r>
              <a:rPr lang="en-US" sz="3806" dirty="0">
                <a:solidFill>
                  <a:srgbClr val="FFA303"/>
                </a:solidFill>
                <a:latin typeface="CamingoDos Pro 2 Bold"/>
              </a:rPr>
              <a:t>designed, established and operationalized</a:t>
            </a:r>
            <a:r>
              <a:rPr lang="en-US" sz="3806" dirty="0">
                <a:solidFill>
                  <a:srgbClr val="F4F6FC"/>
                </a:solidFill>
                <a:latin typeface="CamingoDos Pro 2 Bold"/>
              </a:rPr>
              <a:t> a system for monitoring, evaluation and learning for their national adaptation efforts and </a:t>
            </a:r>
            <a:r>
              <a:rPr lang="en-US" sz="3806" dirty="0">
                <a:solidFill>
                  <a:srgbClr val="FFA303"/>
                </a:solidFill>
                <a:latin typeface="CamingoDos Pro 2 Bold"/>
              </a:rPr>
              <a:t>have built the required institutional capacity to fully implement </a:t>
            </a:r>
            <a:r>
              <a:rPr lang="en-US" sz="3806" dirty="0">
                <a:solidFill>
                  <a:srgbClr val="F4F6FC"/>
                </a:solidFill>
                <a:latin typeface="CamingoDos Pro 2 Bold"/>
              </a:rPr>
              <a:t>the system</a:t>
            </a:r>
          </a:p>
        </p:txBody>
      </p:sp>
      <p:sp>
        <p:nvSpPr>
          <p:cNvPr id="7" name="Freeform 7"/>
          <p:cNvSpPr/>
          <p:nvPr/>
        </p:nvSpPr>
        <p:spPr>
          <a:xfrm rot="-3941737">
            <a:off x="9075984" y="-6083610"/>
            <a:ext cx="8397897" cy="8321553"/>
          </a:xfrm>
          <a:custGeom>
            <a:avLst/>
            <a:gdLst/>
            <a:ahLst/>
            <a:cxnLst/>
            <a:rect l="l" t="t" r="r" b="b"/>
            <a:pathLst>
              <a:path w="12596846" h="12482329">
                <a:moveTo>
                  <a:pt x="0" y="0"/>
                </a:moveTo>
                <a:lnTo>
                  <a:pt x="12596846" y="0"/>
                </a:lnTo>
                <a:lnTo>
                  <a:pt x="12596846" y="12482329"/>
                </a:lnTo>
                <a:lnTo>
                  <a:pt x="0" y="124823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extLst>
      <p:ext uri="{BB962C8B-B14F-4D97-AF65-F5344CB8AC3E}">
        <p14:creationId xmlns:p14="http://schemas.microsoft.com/office/powerpoint/2010/main" val="3007429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9EEF9"/>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22C98C-B0B1-9078-2D98-7C4A2D6FF9CC}"/>
              </a:ext>
            </a:extLst>
          </p:cNvPr>
          <p:cNvPicPr>
            <a:picLocks noChangeAspect="1"/>
          </p:cNvPicPr>
          <p:nvPr/>
        </p:nvPicPr>
        <p:blipFill rotWithShape="1">
          <a:blip r:embed="rId3"/>
          <a:srcRect l="2385" t="2123" r="3700" b="964"/>
          <a:stretch/>
        </p:blipFill>
        <p:spPr>
          <a:xfrm>
            <a:off x="2804107" y="1288098"/>
            <a:ext cx="6583786" cy="4818628"/>
          </a:xfrm>
          <a:prstGeom prst="rect">
            <a:avLst/>
          </a:prstGeom>
          <a:ln>
            <a:noFill/>
          </a:ln>
        </p:spPr>
      </p:pic>
      <p:sp>
        <p:nvSpPr>
          <p:cNvPr id="2" name="Freeform 2"/>
          <p:cNvSpPr/>
          <p:nvPr/>
        </p:nvSpPr>
        <p:spPr>
          <a:xfrm>
            <a:off x="35457" y="1874503"/>
            <a:ext cx="12395299" cy="8464446"/>
          </a:xfrm>
          <a:custGeom>
            <a:avLst/>
            <a:gdLst/>
            <a:ahLst/>
            <a:cxnLst/>
            <a:rect l="l" t="t" r="r" b="b"/>
            <a:pathLst>
              <a:path w="18592949" h="12696669">
                <a:moveTo>
                  <a:pt x="0" y="0"/>
                </a:moveTo>
                <a:lnTo>
                  <a:pt x="18592949" y="0"/>
                </a:lnTo>
                <a:lnTo>
                  <a:pt x="18592949" y="12696669"/>
                </a:lnTo>
                <a:lnTo>
                  <a:pt x="0" y="12696669"/>
                </a:lnTo>
                <a:lnTo>
                  <a:pt x="0" y="0"/>
                </a:lnTo>
                <a:close/>
              </a:path>
            </a:pathLst>
          </a:custGeom>
          <a:blipFill>
            <a:blip r:embed="rId4"/>
            <a:stretch>
              <a:fillRect l="-8271" r="-13381" b="-40069"/>
            </a:stretch>
          </a:blipFill>
        </p:spPr>
      </p:sp>
      <p:sp>
        <p:nvSpPr>
          <p:cNvPr id="3" name="Freeform 3"/>
          <p:cNvSpPr/>
          <p:nvPr/>
        </p:nvSpPr>
        <p:spPr>
          <a:xfrm flipH="1">
            <a:off x="685800" y="1276347"/>
            <a:ext cx="2748958" cy="64975"/>
          </a:xfrm>
          <a:custGeom>
            <a:avLst/>
            <a:gdLst/>
            <a:ahLst/>
            <a:cxnLst/>
            <a:rect l="l" t="t" r="r" b="b"/>
            <a:pathLst>
              <a:path w="4123437" h="97463">
                <a:moveTo>
                  <a:pt x="4123437" y="0"/>
                </a:moveTo>
                <a:lnTo>
                  <a:pt x="0" y="0"/>
                </a:lnTo>
                <a:lnTo>
                  <a:pt x="0" y="97463"/>
                </a:lnTo>
                <a:lnTo>
                  <a:pt x="4123437" y="97463"/>
                </a:lnTo>
                <a:lnTo>
                  <a:pt x="4123437"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TextBox 4"/>
          <p:cNvSpPr txBox="1"/>
          <p:nvPr/>
        </p:nvSpPr>
        <p:spPr>
          <a:xfrm>
            <a:off x="685800" y="431311"/>
            <a:ext cx="9280805" cy="614848"/>
          </a:xfrm>
          <a:prstGeom prst="rect">
            <a:avLst/>
          </a:prstGeom>
        </p:spPr>
        <p:txBody>
          <a:bodyPr wrap="square" lIns="0" tIns="0" rIns="0" bIns="0" rtlCol="0" anchor="t">
            <a:spAutoFit/>
          </a:bodyPr>
          <a:lstStyle/>
          <a:p>
            <a:pPr defTabSz="609630">
              <a:lnSpc>
                <a:spcPts val="5334"/>
              </a:lnSpc>
            </a:pPr>
            <a:r>
              <a:rPr lang="en-US" sz="3600" dirty="0">
                <a:solidFill>
                  <a:srgbClr val="050A30"/>
                </a:solidFill>
                <a:latin typeface="CamingoDos Pro 1"/>
              </a:rPr>
              <a:t>The importance of monitoring and evaluation</a:t>
            </a:r>
          </a:p>
        </p:txBody>
      </p:sp>
      <p:sp>
        <p:nvSpPr>
          <p:cNvPr id="5" name="Freeform 5"/>
          <p:cNvSpPr/>
          <p:nvPr/>
        </p:nvSpPr>
        <p:spPr>
          <a:xfrm rot="9617213">
            <a:off x="-427452" y="4335347"/>
            <a:ext cx="9295401" cy="8129251"/>
          </a:xfrm>
          <a:custGeom>
            <a:avLst/>
            <a:gdLst/>
            <a:ahLst/>
            <a:cxnLst/>
            <a:rect l="l" t="t" r="r" b="b"/>
            <a:pathLst>
              <a:path w="13943102" h="12193877">
                <a:moveTo>
                  <a:pt x="0" y="0"/>
                </a:moveTo>
                <a:lnTo>
                  <a:pt x="13943102" y="0"/>
                </a:lnTo>
                <a:lnTo>
                  <a:pt x="13943102" y="12193877"/>
                </a:lnTo>
                <a:lnTo>
                  <a:pt x="0" y="121938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rot="-3941737">
            <a:off x="9075984" y="-6083610"/>
            <a:ext cx="8397897" cy="8321553"/>
          </a:xfrm>
          <a:custGeom>
            <a:avLst/>
            <a:gdLst/>
            <a:ahLst/>
            <a:cxnLst/>
            <a:rect l="l" t="t" r="r" b="b"/>
            <a:pathLst>
              <a:path w="12596846" h="12482329">
                <a:moveTo>
                  <a:pt x="0" y="0"/>
                </a:moveTo>
                <a:lnTo>
                  <a:pt x="12596846" y="0"/>
                </a:lnTo>
                <a:lnTo>
                  <a:pt x="12596846" y="12482329"/>
                </a:lnTo>
                <a:lnTo>
                  <a:pt x="0" y="1248232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9EEF9"/>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1C981D-1F09-F0E2-DDC6-28C3DAAE3C01}"/>
              </a:ext>
            </a:extLst>
          </p:cNvPr>
          <p:cNvPicPr>
            <a:picLocks noChangeAspect="1"/>
          </p:cNvPicPr>
          <p:nvPr/>
        </p:nvPicPr>
        <p:blipFill>
          <a:blip r:embed="rId3"/>
          <a:stretch>
            <a:fillRect/>
          </a:stretch>
        </p:blipFill>
        <p:spPr>
          <a:xfrm>
            <a:off x="2128859" y="1562570"/>
            <a:ext cx="8075812" cy="4754309"/>
          </a:xfrm>
          <a:prstGeom prst="rect">
            <a:avLst/>
          </a:prstGeom>
        </p:spPr>
      </p:pic>
      <p:sp>
        <p:nvSpPr>
          <p:cNvPr id="2" name="Freeform 2"/>
          <p:cNvSpPr/>
          <p:nvPr/>
        </p:nvSpPr>
        <p:spPr>
          <a:xfrm>
            <a:off x="35457" y="1874503"/>
            <a:ext cx="12395299" cy="8464446"/>
          </a:xfrm>
          <a:custGeom>
            <a:avLst/>
            <a:gdLst/>
            <a:ahLst/>
            <a:cxnLst/>
            <a:rect l="l" t="t" r="r" b="b"/>
            <a:pathLst>
              <a:path w="18592949" h="12696669">
                <a:moveTo>
                  <a:pt x="0" y="0"/>
                </a:moveTo>
                <a:lnTo>
                  <a:pt x="18592949" y="0"/>
                </a:lnTo>
                <a:lnTo>
                  <a:pt x="18592949" y="12696669"/>
                </a:lnTo>
                <a:lnTo>
                  <a:pt x="0" y="12696669"/>
                </a:lnTo>
                <a:lnTo>
                  <a:pt x="0" y="0"/>
                </a:lnTo>
                <a:close/>
              </a:path>
            </a:pathLst>
          </a:custGeom>
          <a:blipFill>
            <a:blip r:embed="rId4"/>
            <a:stretch>
              <a:fillRect l="-8271" r="-13381" b="-40069"/>
            </a:stretch>
          </a:blipFill>
        </p:spPr>
      </p:sp>
      <p:sp>
        <p:nvSpPr>
          <p:cNvPr id="3" name="Freeform 3"/>
          <p:cNvSpPr/>
          <p:nvPr/>
        </p:nvSpPr>
        <p:spPr>
          <a:xfrm flipH="1">
            <a:off x="685800" y="1276347"/>
            <a:ext cx="2748958" cy="64975"/>
          </a:xfrm>
          <a:custGeom>
            <a:avLst/>
            <a:gdLst/>
            <a:ahLst/>
            <a:cxnLst/>
            <a:rect l="l" t="t" r="r" b="b"/>
            <a:pathLst>
              <a:path w="4123437" h="97463">
                <a:moveTo>
                  <a:pt x="4123437" y="0"/>
                </a:moveTo>
                <a:lnTo>
                  <a:pt x="0" y="0"/>
                </a:lnTo>
                <a:lnTo>
                  <a:pt x="0" y="97463"/>
                </a:lnTo>
                <a:lnTo>
                  <a:pt x="4123437" y="97463"/>
                </a:lnTo>
                <a:lnTo>
                  <a:pt x="4123437"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TextBox 4"/>
          <p:cNvSpPr txBox="1"/>
          <p:nvPr/>
        </p:nvSpPr>
        <p:spPr>
          <a:xfrm>
            <a:off x="685800" y="431311"/>
            <a:ext cx="11506200" cy="614848"/>
          </a:xfrm>
          <a:prstGeom prst="rect">
            <a:avLst/>
          </a:prstGeom>
        </p:spPr>
        <p:txBody>
          <a:bodyPr wrap="square" lIns="0" tIns="0" rIns="0" bIns="0" rtlCol="0" anchor="t">
            <a:spAutoFit/>
          </a:bodyPr>
          <a:lstStyle/>
          <a:p>
            <a:pPr defTabSz="609630">
              <a:lnSpc>
                <a:spcPts val="5334"/>
              </a:lnSpc>
            </a:pPr>
            <a:r>
              <a:rPr lang="en-US" sz="3600" dirty="0">
                <a:solidFill>
                  <a:srgbClr val="050A30"/>
                </a:solidFill>
                <a:latin typeface="CamingoDos Pro 1"/>
              </a:rPr>
              <a:t>Monitoring and evaluation in the adaptation process</a:t>
            </a:r>
          </a:p>
        </p:txBody>
      </p:sp>
      <p:sp>
        <p:nvSpPr>
          <p:cNvPr id="9" name="Freeform 5">
            <a:extLst>
              <a:ext uri="{FF2B5EF4-FFF2-40B4-BE49-F238E27FC236}">
                <a16:creationId xmlns:a16="http://schemas.microsoft.com/office/drawing/2014/main" id="{EEBBAB90-BA34-2625-5B98-2AF20F6A513C}"/>
              </a:ext>
            </a:extLst>
          </p:cNvPr>
          <p:cNvSpPr/>
          <p:nvPr/>
        </p:nvSpPr>
        <p:spPr>
          <a:xfrm rot="9617213">
            <a:off x="-3907385" y="3261376"/>
            <a:ext cx="13943102" cy="12193877"/>
          </a:xfrm>
          <a:custGeom>
            <a:avLst/>
            <a:gdLst/>
            <a:ahLst/>
            <a:cxnLst/>
            <a:rect l="l" t="t" r="r" b="b"/>
            <a:pathLst>
              <a:path w="13943102" h="12193877">
                <a:moveTo>
                  <a:pt x="0" y="0"/>
                </a:moveTo>
                <a:lnTo>
                  <a:pt x="13943102" y="0"/>
                </a:lnTo>
                <a:lnTo>
                  <a:pt x="13943102" y="12193877"/>
                </a:lnTo>
                <a:lnTo>
                  <a:pt x="0" y="12193877"/>
                </a:lnTo>
                <a:lnTo>
                  <a:pt x="0" y="0"/>
                </a:lnTo>
                <a:close/>
              </a:path>
            </a:pathLst>
          </a:custGeom>
          <a:blipFill>
            <a:blip r:embed="rId7">
              <a:extLst>
                <a:ext uri="{96DAC541-7B7A-43D3-8B79-37D633B846F1}">
                  <asvg:svgBlip xmlns:asvg="http://schemas.microsoft.com/office/drawing/2016/SVG/main" r:embed="rId8"/>
                </a:ext>
              </a:extLst>
            </a:blip>
            <a:stretch>
              <a:fillRect/>
            </a:stretch>
          </a:blipFill>
          <a:ln>
            <a:noFill/>
          </a:ln>
        </p:spPr>
      </p:sp>
    </p:spTree>
    <p:extLst>
      <p:ext uri="{BB962C8B-B14F-4D97-AF65-F5344CB8AC3E}">
        <p14:creationId xmlns:p14="http://schemas.microsoft.com/office/powerpoint/2010/main" val="1909310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50A30"/>
        </a:solidFill>
        <a:effectLst/>
      </p:bgPr>
    </p:bg>
    <p:spTree>
      <p:nvGrpSpPr>
        <p:cNvPr id="1" name=""/>
        <p:cNvGrpSpPr/>
        <p:nvPr/>
      </p:nvGrpSpPr>
      <p:grpSpPr>
        <a:xfrm>
          <a:off x="0" y="0"/>
          <a:ext cx="0" cy="0"/>
          <a:chOff x="0" y="0"/>
          <a:chExt cx="0" cy="0"/>
        </a:xfrm>
      </p:grpSpPr>
      <p:sp>
        <p:nvSpPr>
          <p:cNvPr id="2" name="Freeform 2"/>
          <p:cNvSpPr/>
          <p:nvPr/>
        </p:nvSpPr>
        <p:spPr>
          <a:xfrm>
            <a:off x="-203299" y="-706316"/>
            <a:ext cx="12395299" cy="8464446"/>
          </a:xfrm>
          <a:custGeom>
            <a:avLst/>
            <a:gdLst/>
            <a:ahLst/>
            <a:cxnLst/>
            <a:rect l="l" t="t" r="r" b="b"/>
            <a:pathLst>
              <a:path w="18592949" h="12696669">
                <a:moveTo>
                  <a:pt x="0" y="0"/>
                </a:moveTo>
                <a:lnTo>
                  <a:pt x="18592949" y="0"/>
                </a:lnTo>
                <a:lnTo>
                  <a:pt x="18592949" y="12696669"/>
                </a:lnTo>
                <a:lnTo>
                  <a:pt x="0" y="12696669"/>
                </a:lnTo>
                <a:lnTo>
                  <a:pt x="0" y="0"/>
                </a:lnTo>
                <a:close/>
              </a:path>
            </a:pathLst>
          </a:custGeom>
          <a:blipFill>
            <a:blip r:embed="rId3"/>
            <a:stretch>
              <a:fillRect l="-8271" r="-13381" b="-40069"/>
            </a:stretch>
          </a:blipFill>
        </p:spPr>
      </p:sp>
      <p:sp>
        <p:nvSpPr>
          <p:cNvPr id="3" name="Freeform 3"/>
          <p:cNvSpPr/>
          <p:nvPr/>
        </p:nvSpPr>
        <p:spPr>
          <a:xfrm rot="-779136">
            <a:off x="-2094737" y="-6813460"/>
            <a:ext cx="12236917" cy="9945276"/>
          </a:xfrm>
          <a:custGeom>
            <a:avLst/>
            <a:gdLst/>
            <a:ahLst/>
            <a:cxnLst/>
            <a:rect l="l" t="t" r="r" b="b"/>
            <a:pathLst>
              <a:path w="18355375" h="14917914">
                <a:moveTo>
                  <a:pt x="0" y="0"/>
                </a:moveTo>
                <a:lnTo>
                  <a:pt x="18355375" y="0"/>
                </a:lnTo>
                <a:lnTo>
                  <a:pt x="18355375" y="14917914"/>
                </a:lnTo>
                <a:lnTo>
                  <a:pt x="0" y="1491791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sp>
      <p:sp>
        <p:nvSpPr>
          <p:cNvPr id="4" name="Freeform 4"/>
          <p:cNvSpPr/>
          <p:nvPr/>
        </p:nvSpPr>
        <p:spPr>
          <a:xfrm rot="-779136">
            <a:off x="4468086" y="2255046"/>
            <a:ext cx="10998113" cy="8938466"/>
          </a:xfrm>
          <a:custGeom>
            <a:avLst/>
            <a:gdLst/>
            <a:ahLst/>
            <a:cxnLst/>
            <a:rect l="l" t="t" r="r" b="b"/>
            <a:pathLst>
              <a:path w="16497169" h="13407699">
                <a:moveTo>
                  <a:pt x="0" y="0"/>
                </a:moveTo>
                <a:lnTo>
                  <a:pt x="16497168" y="0"/>
                </a:lnTo>
                <a:lnTo>
                  <a:pt x="16497168" y="13407699"/>
                </a:lnTo>
                <a:lnTo>
                  <a:pt x="0" y="13407699"/>
                </a:lnTo>
                <a:lnTo>
                  <a:pt x="0" y="0"/>
                </a:lnTo>
                <a:close/>
              </a:path>
            </a:pathLst>
          </a:custGeom>
          <a:blipFill>
            <a:blip r:embed="rId6">
              <a:alphaModFix amt="74000"/>
              <a:extLst>
                <a:ext uri="{96DAC541-7B7A-43D3-8B79-37D633B846F1}">
                  <asvg:svgBlip xmlns:asvg="http://schemas.microsoft.com/office/drawing/2016/SVG/main" r:embed="rId7"/>
                </a:ext>
              </a:extLst>
            </a:blip>
            <a:stretch>
              <a:fillRect/>
            </a:stretch>
          </a:blipFill>
        </p:spPr>
      </p:sp>
      <p:sp>
        <p:nvSpPr>
          <p:cNvPr id="5" name="TextBox 6">
            <a:extLst>
              <a:ext uri="{FF2B5EF4-FFF2-40B4-BE49-F238E27FC236}">
                <a16:creationId xmlns:a16="http://schemas.microsoft.com/office/drawing/2014/main" id="{89094966-4EAA-AC10-5B69-08A05376E2E9}"/>
              </a:ext>
            </a:extLst>
          </p:cNvPr>
          <p:cNvSpPr txBox="1"/>
          <p:nvPr/>
        </p:nvSpPr>
        <p:spPr>
          <a:xfrm>
            <a:off x="419111" y="3155421"/>
            <a:ext cx="12561735" cy="1656607"/>
          </a:xfrm>
          <a:prstGeom prst="rect">
            <a:avLst/>
          </a:prstGeom>
        </p:spPr>
        <p:txBody>
          <a:bodyPr wrap="square" lIns="0" tIns="0" rIns="0" bIns="0" rtlCol="0" anchor="t">
            <a:spAutoFit/>
          </a:bodyPr>
          <a:lstStyle/>
          <a:p>
            <a:pPr defTabSz="609630">
              <a:lnSpc>
                <a:spcPts val="4267"/>
              </a:lnSpc>
            </a:pPr>
            <a:r>
              <a:rPr lang="en-US" sz="4800" dirty="0">
                <a:solidFill>
                  <a:srgbClr val="F4F6FC"/>
                </a:solidFill>
                <a:latin typeface="CamingoDos Pro 1"/>
              </a:rPr>
              <a:t>Developing and applying monitoring and evaluation systems at the national level:</a:t>
            </a:r>
          </a:p>
          <a:p>
            <a:pPr defTabSz="609630">
              <a:lnSpc>
                <a:spcPts val="4267"/>
              </a:lnSpc>
            </a:pPr>
            <a:r>
              <a:rPr lang="en-US" sz="4800" dirty="0">
                <a:solidFill>
                  <a:srgbClr val="F4F6FC"/>
                </a:solidFill>
                <a:latin typeface="CamingoDos Pro 1"/>
              </a:rPr>
              <a:t>Key findings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50A30"/>
        </a:solidFill>
        <a:effectLst/>
      </p:bgPr>
    </p:bg>
    <p:spTree>
      <p:nvGrpSpPr>
        <p:cNvPr id="1" name=""/>
        <p:cNvGrpSpPr/>
        <p:nvPr/>
      </p:nvGrpSpPr>
      <p:grpSpPr>
        <a:xfrm>
          <a:off x="0" y="0"/>
          <a:ext cx="0" cy="0"/>
          <a:chOff x="0" y="0"/>
          <a:chExt cx="0" cy="0"/>
        </a:xfrm>
      </p:grpSpPr>
      <p:sp>
        <p:nvSpPr>
          <p:cNvPr id="2" name="Freeform 2"/>
          <p:cNvSpPr/>
          <p:nvPr/>
        </p:nvSpPr>
        <p:spPr>
          <a:xfrm>
            <a:off x="1" y="-87322"/>
            <a:ext cx="12395299" cy="8464446"/>
          </a:xfrm>
          <a:custGeom>
            <a:avLst/>
            <a:gdLst/>
            <a:ahLst/>
            <a:cxnLst/>
            <a:rect l="l" t="t" r="r" b="b"/>
            <a:pathLst>
              <a:path w="18592949" h="12696669">
                <a:moveTo>
                  <a:pt x="0" y="0"/>
                </a:moveTo>
                <a:lnTo>
                  <a:pt x="18592949" y="0"/>
                </a:lnTo>
                <a:lnTo>
                  <a:pt x="18592949" y="12696669"/>
                </a:lnTo>
                <a:lnTo>
                  <a:pt x="0" y="12696669"/>
                </a:lnTo>
                <a:lnTo>
                  <a:pt x="0" y="0"/>
                </a:lnTo>
                <a:close/>
              </a:path>
            </a:pathLst>
          </a:custGeom>
          <a:blipFill>
            <a:blip r:embed="rId3"/>
            <a:stretch>
              <a:fillRect l="-8271" r="-13381" b="-40069"/>
            </a:stretch>
          </a:blipFill>
        </p:spPr>
      </p:sp>
      <p:sp>
        <p:nvSpPr>
          <p:cNvPr id="3" name="Freeform 3"/>
          <p:cNvSpPr/>
          <p:nvPr/>
        </p:nvSpPr>
        <p:spPr>
          <a:xfrm flipH="1">
            <a:off x="685800" y="1567589"/>
            <a:ext cx="2748958" cy="64975"/>
          </a:xfrm>
          <a:custGeom>
            <a:avLst/>
            <a:gdLst/>
            <a:ahLst/>
            <a:cxnLst/>
            <a:rect l="l" t="t" r="r" b="b"/>
            <a:pathLst>
              <a:path w="4123437" h="97463">
                <a:moveTo>
                  <a:pt x="4123437" y="0"/>
                </a:moveTo>
                <a:lnTo>
                  <a:pt x="0" y="0"/>
                </a:lnTo>
                <a:lnTo>
                  <a:pt x="0" y="97463"/>
                </a:lnTo>
                <a:lnTo>
                  <a:pt x="4123437" y="97463"/>
                </a:lnTo>
                <a:lnTo>
                  <a:pt x="4123437"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685800" y="608425"/>
            <a:ext cx="9098280" cy="614848"/>
          </a:xfrm>
          <a:prstGeom prst="rect">
            <a:avLst/>
          </a:prstGeom>
        </p:spPr>
        <p:txBody>
          <a:bodyPr wrap="square" lIns="0" tIns="0" rIns="0" bIns="0" rtlCol="0" anchor="t">
            <a:spAutoFit/>
          </a:bodyPr>
          <a:lstStyle/>
          <a:p>
            <a:pPr defTabSz="609630">
              <a:lnSpc>
                <a:spcPts val="5334"/>
              </a:lnSpc>
            </a:pPr>
            <a:r>
              <a:rPr lang="en-US" sz="3600" dirty="0">
                <a:solidFill>
                  <a:srgbClr val="F4F6FC"/>
                </a:solidFill>
                <a:latin typeface="CamingoDos Pro 1"/>
              </a:rPr>
              <a:t>National level findings: challenges   </a:t>
            </a:r>
          </a:p>
        </p:txBody>
      </p:sp>
      <p:sp>
        <p:nvSpPr>
          <p:cNvPr id="5" name="Freeform 5"/>
          <p:cNvSpPr/>
          <p:nvPr/>
        </p:nvSpPr>
        <p:spPr>
          <a:xfrm rot="9617213">
            <a:off x="-318923" y="4030548"/>
            <a:ext cx="9295401" cy="8129251"/>
          </a:xfrm>
          <a:custGeom>
            <a:avLst/>
            <a:gdLst/>
            <a:ahLst/>
            <a:cxnLst/>
            <a:rect l="l" t="t" r="r" b="b"/>
            <a:pathLst>
              <a:path w="13943102" h="12193877">
                <a:moveTo>
                  <a:pt x="0" y="0"/>
                </a:moveTo>
                <a:lnTo>
                  <a:pt x="13943102" y="0"/>
                </a:lnTo>
                <a:lnTo>
                  <a:pt x="13943102" y="12193877"/>
                </a:lnTo>
                <a:lnTo>
                  <a:pt x="0" y="121938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2209800" y="2027579"/>
            <a:ext cx="9098280" cy="4873129"/>
          </a:xfrm>
          <a:prstGeom prst="rect">
            <a:avLst/>
          </a:prstGeom>
        </p:spPr>
        <p:txBody>
          <a:bodyPr wrap="square" lIns="0" tIns="0" rIns="0" bIns="0" rtlCol="0" anchor="t">
            <a:spAutoFit/>
          </a:bodyPr>
          <a:lstStyle/>
          <a:p>
            <a:pPr marL="571529" indent="-571529" defTabSz="609630">
              <a:lnSpc>
                <a:spcPts val="3806"/>
              </a:lnSpc>
              <a:buFont typeface="Arial" panose="020B0604020202020204" pitchFamily="34" charset="0"/>
              <a:buChar char="•"/>
            </a:pPr>
            <a:r>
              <a:rPr lang="en-US" sz="3200" dirty="0">
                <a:solidFill>
                  <a:srgbClr val="F4F6FC"/>
                </a:solidFill>
                <a:latin typeface="CamingoDos Pro 2 Bold"/>
              </a:rPr>
              <a:t>Weak data management and difficulty with institutional coordination </a:t>
            </a:r>
          </a:p>
          <a:p>
            <a:pPr marL="571529" indent="-571529" defTabSz="609630">
              <a:lnSpc>
                <a:spcPts val="3806"/>
              </a:lnSpc>
              <a:buFont typeface="Arial" panose="020B0604020202020204" pitchFamily="34" charset="0"/>
              <a:buChar char="•"/>
            </a:pPr>
            <a:endParaRPr lang="en-US" sz="3200" dirty="0">
              <a:solidFill>
                <a:srgbClr val="F4F6FC"/>
              </a:solidFill>
              <a:latin typeface="CamingoDos Pro 2 Bold"/>
            </a:endParaRPr>
          </a:p>
          <a:p>
            <a:pPr marL="571529" indent="-571529" defTabSz="609630">
              <a:lnSpc>
                <a:spcPts val="3806"/>
              </a:lnSpc>
              <a:buFont typeface="Arial" panose="020B0604020202020204" pitchFamily="34" charset="0"/>
              <a:buChar char="•"/>
            </a:pPr>
            <a:r>
              <a:rPr lang="en-US" sz="3200" dirty="0">
                <a:solidFill>
                  <a:srgbClr val="F4F6FC"/>
                </a:solidFill>
                <a:latin typeface="CamingoDos Pro 2 Bold"/>
              </a:rPr>
              <a:t>Inadequate financial, capacity-building, and technology transfer support</a:t>
            </a:r>
          </a:p>
          <a:p>
            <a:pPr marL="571529" indent="-571529" defTabSz="609630">
              <a:lnSpc>
                <a:spcPts val="3806"/>
              </a:lnSpc>
              <a:buFont typeface="Arial" panose="020B0604020202020204" pitchFamily="34" charset="0"/>
              <a:buChar char="•"/>
            </a:pPr>
            <a:endParaRPr lang="en-US" sz="3200" dirty="0">
              <a:solidFill>
                <a:srgbClr val="F4F6FC"/>
              </a:solidFill>
              <a:latin typeface="CamingoDos Pro 2 Bold"/>
            </a:endParaRPr>
          </a:p>
          <a:p>
            <a:pPr marL="571529" indent="-571529" defTabSz="609630">
              <a:lnSpc>
                <a:spcPts val="3806"/>
              </a:lnSpc>
              <a:buFont typeface="Arial" panose="020B0604020202020204" pitchFamily="34" charset="0"/>
              <a:buChar char="•"/>
            </a:pPr>
            <a:r>
              <a:rPr lang="en-US" sz="3200" dirty="0">
                <a:solidFill>
                  <a:srgbClr val="F4F6FC"/>
                </a:solidFill>
                <a:latin typeface="CamingoDos Pro 2 Bold"/>
              </a:rPr>
              <a:t>Designed systems prove too difficult to implement in practice</a:t>
            </a:r>
          </a:p>
          <a:p>
            <a:pPr marL="571529" indent="-571529" defTabSz="609630">
              <a:lnSpc>
                <a:spcPts val="3806"/>
              </a:lnSpc>
              <a:buFont typeface="Arial" panose="020B0604020202020204" pitchFamily="34" charset="0"/>
              <a:buChar char="•"/>
            </a:pPr>
            <a:endParaRPr lang="en-US" sz="3200" dirty="0">
              <a:solidFill>
                <a:srgbClr val="F4F6FC"/>
              </a:solidFill>
              <a:latin typeface="CamingoDos Pro 2 Bold"/>
            </a:endParaRPr>
          </a:p>
          <a:p>
            <a:pPr marL="571529" indent="-571529" defTabSz="609630">
              <a:lnSpc>
                <a:spcPts val="3806"/>
              </a:lnSpc>
              <a:buFont typeface="Arial" panose="020B0604020202020204" pitchFamily="34" charset="0"/>
              <a:buChar char="•"/>
            </a:pPr>
            <a:endParaRPr lang="en-US" sz="3200" dirty="0">
              <a:solidFill>
                <a:srgbClr val="F4F6FC"/>
              </a:solidFill>
              <a:latin typeface="CamingoDos Pro 2 Bold"/>
            </a:endParaRPr>
          </a:p>
        </p:txBody>
      </p:sp>
      <p:sp>
        <p:nvSpPr>
          <p:cNvPr id="7" name="Freeform 7"/>
          <p:cNvSpPr/>
          <p:nvPr/>
        </p:nvSpPr>
        <p:spPr>
          <a:xfrm rot="-3941737">
            <a:off x="9075984" y="-6083610"/>
            <a:ext cx="8397897" cy="8321553"/>
          </a:xfrm>
          <a:custGeom>
            <a:avLst/>
            <a:gdLst/>
            <a:ahLst/>
            <a:cxnLst/>
            <a:rect l="l" t="t" r="r" b="b"/>
            <a:pathLst>
              <a:path w="12596846" h="12482329">
                <a:moveTo>
                  <a:pt x="0" y="0"/>
                </a:moveTo>
                <a:lnTo>
                  <a:pt x="12596846" y="0"/>
                </a:lnTo>
                <a:lnTo>
                  <a:pt x="12596846" y="12482329"/>
                </a:lnTo>
                <a:lnTo>
                  <a:pt x="0" y="124823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9" name="Graphic 8" descr="Statistics outline">
            <a:extLst>
              <a:ext uri="{FF2B5EF4-FFF2-40B4-BE49-F238E27FC236}">
                <a16:creationId xmlns:a16="http://schemas.microsoft.com/office/drawing/2014/main" id="{1041F577-BF6C-BC3C-2698-4AE48D20D28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43810" y="2027579"/>
            <a:ext cx="914400" cy="914400"/>
          </a:xfrm>
          <a:prstGeom prst="rect">
            <a:avLst/>
          </a:prstGeom>
        </p:spPr>
      </p:pic>
      <p:pic>
        <p:nvPicPr>
          <p:cNvPr id="11" name="Graphic 10" descr="Lost outline">
            <a:extLst>
              <a:ext uri="{FF2B5EF4-FFF2-40B4-BE49-F238E27FC236}">
                <a16:creationId xmlns:a16="http://schemas.microsoft.com/office/drawing/2014/main" id="{F1276D98-D219-9348-746F-542683F8D4D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43810" y="4892143"/>
            <a:ext cx="914400" cy="914400"/>
          </a:xfrm>
          <a:prstGeom prst="rect">
            <a:avLst/>
          </a:prstGeom>
        </p:spPr>
      </p:pic>
      <p:pic>
        <p:nvPicPr>
          <p:cNvPr id="13" name="Graphic 12" descr="Transfer outline">
            <a:extLst>
              <a:ext uri="{FF2B5EF4-FFF2-40B4-BE49-F238E27FC236}">
                <a16:creationId xmlns:a16="http://schemas.microsoft.com/office/drawing/2014/main" id="{BFF4A902-9FB8-C38D-CC60-2002A7E9E9D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37814" y="3429000"/>
            <a:ext cx="914400" cy="914400"/>
          </a:xfrm>
          <a:prstGeom prst="rect">
            <a:avLst/>
          </a:prstGeom>
        </p:spPr>
      </p:pic>
    </p:spTree>
    <p:extLst>
      <p:ext uri="{BB962C8B-B14F-4D97-AF65-F5344CB8AC3E}">
        <p14:creationId xmlns:p14="http://schemas.microsoft.com/office/powerpoint/2010/main" val="3647556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50A30"/>
        </a:solidFill>
        <a:effectLst/>
      </p:bgPr>
    </p:bg>
    <p:spTree>
      <p:nvGrpSpPr>
        <p:cNvPr id="1" name=""/>
        <p:cNvGrpSpPr/>
        <p:nvPr/>
      </p:nvGrpSpPr>
      <p:grpSpPr>
        <a:xfrm>
          <a:off x="0" y="0"/>
          <a:ext cx="0" cy="0"/>
          <a:chOff x="0" y="0"/>
          <a:chExt cx="0" cy="0"/>
        </a:xfrm>
      </p:grpSpPr>
      <p:sp>
        <p:nvSpPr>
          <p:cNvPr id="2" name="Freeform 2"/>
          <p:cNvSpPr/>
          <p:nvPr/>
        </p:nvSpPr>
        <p:spPr>
          <a:xfrm>
            <a:off x="1" y="-87322"/>
            <a:ext cx="12395299" cy="8464446"/>
          </a:xfrm>
          <a:custGeom>
            <a:avLst/>
            <a:gdLst/>
            <a:ahLst/>
            <a:cxnLst/>
            <a:rect l="l" t="t" r="r" b="b"/>
            <a:pathLst>
              <a:path w="18592949" h="12696669">
                <a:moveTo>
                  <a:pt x="0" y="0"/>
                </a:moveTo>
                <a:lnTo>
                  <a:pt x="18592949" y="0"/>
                </a:lnTo>
                <a:lnTo>
                  <a:pt x="18592949" y="12696669"/>
                </a:lnTo>
                <a:lnTo>
                  <a:pt x="0" y="12696669"/>
                </a:lnTo>
                <a:lnTo>
                  <a:pt x="0" y="0"/>
                </a:lnTo>
                <a:close/>
              </a:path>
            </a:pathLst>
          </a:custGeom>
          <a:blipFill>
            <a:blip r:embed="rId3"/>
            <a:stretch>
              <a:fillRect l="-8271" r="-13381" b="-40069"/>
            </a:stretch>
          </a:blipFill>
        </p:spPr>
      </p:sp>
      <p:sp>
        <p:nvSpPr>
          <p:cNvPr id="3" name="Freeform 3"/>
          <p:cNvSpPr/>
          <p:nvPr/>
        </p:nvSpPr>
        <p:spPr>
          <a:xfrm flipH="1">
            <a:off x="685800" y="1567589"/>
            <a:ext cx="2748958" cy="64975"/>
          </a:xfrm>
          <a:custGeom>
            <a:avLst/>
            <a:gdLst/>
            <a:ahLst/>
            <a:cxnLst/>
            <a:rect l="l" t="t" r="r" b="b"/>
            <a:pathLst>
              <a:path w="4123437" h="97463">
                <a:moveTo>
                  <a:pt x="4123437" y="0"/>
                </a:moveTo>
                <a:lnTo>
                  <a:pt x="0" y="0"/>
                </a:lnTo>
                <a:lnTo>
                  <a:pt x="0" y="97463"/>
                </a:lnTo>
                <a:lnTo>
                  <a:pt x="4123437" y="97463"/>
                </a:lnTo>
                <a:lnTo>
                  <a:pt x="4123437"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685800" y="608425"/>
            <a:ext cx="10652760" cy="614848"/>
          </a:xfrm>
          <a:prstGeom prst="rect">
            <a:avLst/>
          </a:prstGeom>
        </p:spPr>
        <p:txBody>
          <a:bodyPr wrap="square" lIns="0" tIns="0" rIns="0" bIns="0" rtlCol="0" anchor="t">
            <a:spAutoFit/>
          </a:bodyPr>
          <a:lstStyle/>
          <a:p>
            <a:pPr defTabSz="609630">
              <a:lnSpc>
                <a:spcPts val="5334"/>
              </a:lnSpc>
            </a:pPr>
            <a:r>
              <a:rPr lang="en-US" sz="3600" dirty="0">
                <a:solidFill>
                  <a:srgbClr val="F4F6FC"/>
                </a:solidFill>
                <a:latin typeface="CamingoDos Pro 1"/>
              </a:rPr>
              <a:t>National level findings: opportunities and trends   </a:t>
            </a:r>
          </a:p>
        </p:txBody>
      </p:sp>
      <p:sp>
        <p:nvSpPr>
          <p:cNvPr id="5" name="Freeform 5"/>
          <p:cNvSpPr/>
          <p:nvPr/>
        </p:nvSpPr>
        <p:spPr>
          <a:xfrm rot="9617213">
            <a:off x="-318923" y="4030548"/>
            <a:ext cx="9295401" cy="8129251"/>
          </a:xfrm>
          <a:custGeom>
            <a:avLst/>
            <a:gdLst/>
            <a:ahLst/>
            <a:cxnLst/>
            <a:rect l="l" t="t" r="r" b="b"/>
            <a:pathLst>
              <a:path w="13943102" h="12193877">
                <a:moveTo>
                  <a:pt x="0" y="0"/>
                </a:moveTo>
                <a:lnTo>
                  <a:pt x="13943102" y="0"/>
                </a:lnTo>
                <a:lnTo>
                  <a:pt x="13943102" y="12193877"/>
                </a:lnTo>
                <a:lnTo>
                  <a:pt x="0" y="121938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633231" y="2132863"/>
            <a:ext cx="9922994" cy="5360442"/>
          </a:xfrm>
          <a:prstGeom prst="rect">
            <a:avLst/>
          </a:prstGeom>
        </p:spPr>
        <p:txBody>
          <a:bodyPr wrap="square" lIns="0" tIns="0" rIns="0" bIns="0" rtlCol="0" anchor="t">
            <a:spAutoFit/>
          </a:bodyPr>
          <a:lstStyle/>
          <a:p>
            <a:pPr marL="571529" indent="-571529" defTabSz="609630">
              <a:lnSpc>
                <a:spcPts val="3806"/>
              </a:lnSpc>
              <a:buFont typeface="Arial" panose="020B0604020202020204" pitchFamily="34" charset="0"/>
              <a:buChar char="•"/>
            </a:pPr>
            <a:r>
              <a:rPr lang="en-US" sz="3200" dirty="0">
                <a:solidFill>
                  <a:srgbClr val="F4F6FC"/>
                </a:solidFill>
                <a:latin typeface="CamingoDos Pro 2 Bold"/>
              </a:rPr>
              <a:t>Support for developing countries is often instrumental </a:t>
            </a:r>
          </a:p>
          <a:p>
            <a:pPr marL="571529" indent="-571529" defTabSz="609630">
              <a:lnSpc>
                <a:spcPts val="3806"/>
              </a:lnSpc>
              <a:buFont typeface="Arial" panose="020B0604020202020204" pitchFamily="34" charset="0"/>
              <a:buChar char="•"/>
            </a:pPr>
            <a:r>
              <a:rPr lang="en-US" sz="3200" dirty="0">
                <a:solidFill>
                  <a:srgbClr val="F4F6FC"/>
                </a:solidFill>
                <a:latin typeface="CamingoDos Pro 2 Bold"/>
              </a:rPr>
              <a:t>Alignment with international commitments and reporting systems</a:t>
            </a:r>
          </a:p>
          <a:p>
            <a:pPr marL="571529" indent="-571529" defTabSz="609630">
              <a:lnSpc>
                <a:spcPts val="3806"/>
              </a:lnSpc>
              <a:buFont typeface="Arial" panose="020B0604020202020204" pitchFamily="34" charset="0"/>
              <a:buChar char="•"/>
            </a:pPr>
            <a:r>
              <a:rPr lang="en-US" sz="3200" dirty="0">
                <a:solidFill>
                  <a:srgbClr val="F4F6FC"/>
                </a:solidFill>
                <a:latin typeface="CamingoDos Pro 2 Bold"/>
              </a:rPr>
              <a:t>Various countries prioritizing initiating M&amp;E as soon as possible over building perfect/robust systems </a:t>
            </a:r>
          </a:p>
          <a:p>
            <a:pPr marL="571529" indent="-571529" defTabSz="609630">
              <a:lnSpc>
                <a:spcPts val="3806"/>
              </a:lnSpc>
              <a:buFont typeface="Arial" panose="020B0604020202020204" pitchFamily="34" charset="0"/>
              <a:buChar char="•"/>
            </a:pPr>
            <a:r>
              <a:rPr lang="en-US" sz="3200" dirty="0">
                <a:solidFill>
                  <a:srgbClr val="F4F6FC"/>
                </a:solidFill>
                <a:latin typeface="CamingoDos Pro 2 Bold"/>
              </a:rPr>
              <a:t>Several options and approaches for engaging stakeholders throughout the M&amp;E process</a:t>
            </a:r>
          </a:p>
          <a:p>
            <a:pPr marL="571529" indent="-571529" defTabSz="609630">
              <a:lnSpc>
                <a:spcPts val="3806"/>
              </a:lnSpc>
              <a:buFont typeface="Arial" panose="020B0604020202020204" pitchFamily="34" charset="0"/>
              <a:buChar char="•"/>
            </a:pPr>
            <a:endParaRPr lang="en-US" sz="3200" dirty="0">
              <a:solidFill>
                <a:srgbClr val="F4F6FC"/>
              </a:solidFill>
              <a:latin typeface="CamingoDos Pro 2 Bold"/>
            </a:endParaRPr>
          </a:p>
          <a:p>
            <a:pPr marL="571529" indent="-571529" defTabSz="609630">
              <a:lnSpc>
                <a:spcPts val="3806"/>
              </a:lnSpc>
              <a:buFont typeface="Arial" panose="020B0604020202020204" pitchFamily="34" charset="0"/>
              <a:buChar char="•"/>
            </a:pPr>
            <a:endParaRPr lang="en-US" sz="3200" dirty="0">
              <a:solidFill>
                <a:srgbClr val="F4F6FC"/>
              </a:solidFill>
              <a:latin typeface="CamingoDos Pro 2 Bold"/>
            </a:endParaRPr>
          </a:p>
          <a:p>
            <a:pPr marL="571529" indent="-571529" defTabSz="609630">
              <a:lnSpc>
                <a:spcPts val="3806"/>
              </a:lnSpc>
              <a:buFont typeface="Arial" panose="020B0604020202020204" pitchFamily="34" charset="0"/>
              <a:buChar char="•"/>
            </a:pPr>
            <a:endParaRPr lang="en-US" sz="3200" dirty="0">
              <a:solidFill>
                <a:srgbClr val="F4F6FC"/>
              </a:solidFill>
              <a:latin typeface="CamingoDos Pro 2 Bold"/>
            </a:endParaRPr>
          </a:p>
        </p:txBody>
      </p:sp>
      <p:sp>
        <p:nvSpPr>
          <p:cNvPr id="7" name="Freeform 7"/>
          <p:cNvSpPr/>
          <p:nvPr/>
        </p:nvSpPr>
        <p:spPr>
          <a:xfrm rot="-3941737">
            <a:off x="9075984" y="-6083610"/>
            <a:ext cx="8397897" cy="8321553"/>
          </a:xfrm>
          <a:custGeom>
            <a:avLst/>
            <a:gdLst/>
            <a:ahLst/>
            <a:cxnLst/>
            <a:rect l="l" t="t" r="r" b="b"/>
            <a:pathLst>
              <a:path w="12596846" h="12482329">
                <a:moveTo>
                  <a:pt x="0" y="0"/>
                </a:moveTo>
                <a:lnTo>
                  <a:pt x="12596846" y="0"/>
                </a:lnTo>
                <a:lnTo>
                  <a:pt x="12596846" y="12482329"/>
                </a:lnTo>
                <a:lnTo>
                  <a:pt x="0" y="124823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9" name="Graphic 8" descr="Branching diagram outline">
            <a:extLst>
              <a:ext uri="{FF2B5EF4-FFF2-40B4-BE49-F238E27FC236}">
                <a16:creationId xmlns:a16="http://schemas.microsoft.com/office/drawing/2014/main" id="{5E460CA7-0DCE-CF88-28D2-6991AA7CB3E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778017" y="2971800"/>
            <a:ext cx="914400" cy="914400"/>
          </a:xfrm>
          <a:prstGeom prst="rect">
            <a:avLst/>
          </a:prstGeom>
        </p:spPr>
      </p:pic>
      <p:pic>
        <p:nvPicPr>
          <p:cNvPr id="11" name="Graphic 10" descr="Stopwatch outline">
            <a:extLst>
              <a:ext uri="{FF2B5EF4-FFF2-40B4-BE49-F238E27FC236}">
                <a16:creationId xmlns:a16="http://schemas.microsoft.com/office/drawing/2014/main" id="{914ABEFB-7F13-B9BB-1496-16EBB17F36B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732255" y="4033543"/>
            <a:ext cx="914400" cy="914400"/>
          </a:xfrm>
          <a:prstGeom prst="rect">
            <a:avLst/>
          </a:prstGeom>
        </p:spPr>
      </p:pic>
      <p:pic>
        <p:nvPicPr>
          <p:cNvPr id="13" name="Graphic 12" descr="Users outline">
            <a:extLst>
              <a:ext uri="{FF2B5EF4-FFF2-40B4-BE49-F238E27FC236}">
                <a16:creationId xmlns:a16="http://schemas.microsoft.com/office/drawing/2014/main" id="{3C8C97F6-A0E4-2743-2FA9-93EBAD79CE4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780519" y="5095286"/>
            <a:ext cx="914400" cy="914400"/>
          </a:xfrm>
          <a:prstGeom prst="rect">
            <a:avLst/>
          </a:prstGeom>
        </p:spPr>
      </p:pic>
      <p:pic>
        <p:nvPicPr>
          <p:cNvPr id="15" name="Graphic 14" descr="Handshake outline">
            <a:extLst>
              <a:ext uri="{FF2B5EF4-FFF2-40B4-BE49-F238E27FC236}">
                <a16:creationId xmlns:a16="http://schemas.microsoft.com/office/drawing/2014/main" id="{DF5ED9C6-ACCB-A067-5FE9-7339040DE9B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732255" y="1910057"/>
            <a:ext cx="914400" cy="914400"/>
          </a:xfrm>
          <a:prstGeom prst="rect">
            <a:avLst/>
          </a:prstGeom>
        </p:spPr>
      </p:pic>
    </p:spTree>
    <p:extLst>
      <p:ext uri="{BB962C8B-B14F-4D97-AF65-F5344CB8AC3E}">
        <p14:creationId xmlns:p14="http://schemas.microsoft.com/office/powerpoint/2010/main" val="3949237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50A30"/>
        </a:solidFill>
        <a:effectLst/>
      </p:bgPr>
    </p:bg>
    <p:spTree>
      <p:nvGrpSpPr>
        <p:cNvPr id="1" name=""/>
        <p:cNvGrpSpPr/>
        <p:nvPr/>
      </p:nvGrpSpPr>
      <p:grpSpPr>
        <a:xfrm>
          <a:off x="0" y="0"/>
          <a:ext cx="0" cy="0"/>
          <a:chOff x="0" y="0"/>
          <a:chExt cx="0" cy="0"/>
        </a:xfrm>
      </p:grpSpPr>
      <p:sp>
        <p:nvSpPr>
          <p:cNvPr id="2" name="Freeform 2"/>
          <p:cNvSpPr/>
          <p:nvPr/>
        </p:nvSpPr>
        <p:spPr>
          <a:xfrm>
            <a:off x="-203299" y="-706316"/>
            <a:ext cx="12395299" cy="8464446"/>
          </a:xfrm>
          <a:custGeom>
            <a:avLst/>
            <a:gdLst/>
            <a:ahLst/>
            <a:cxnLst/>
            <a:rect l="l" t="t" r="r" b="b"/>
            <a:pathLst>
              <a:path w="18592949" h="12696669">
                <a:moveTo>
                  <a:pt x="0" y="0"/>
                </a:moveTo>
                <a:lnTo>
                  <a:pt x="18592949" y="0"/>
                </a:lnTo>
                <a:lnTo>
                  <a:pt x="18592949" y="12696669"/>
                </a:lnTo>
                <a:lnTo>
                  <a:pt x="0" y="12696669"/>
                </a:lnTo>
                <a:lnTo>
                  <a:pt x="0" y="0"/>
                </a:lnTo>
                <a:close/>
              </a:path>
            </a:pathLst>
          </a:custGeom>
          <a:blipFill>
            <a:blip r:embed="rId3"/>
            <a:stretch>
              <a:fillRect l="-8271" r="-13381" b="-40069"/>
            </a:stretch>
          </a:blipFill>
        </p:spPr>
      </p:sp>
      <p:sp>
        <p:nvSpPr>
          <p:cNvPr id="3" name="Freeform 3"/>
          <p:cNvSpPr/>
          <p:nvPr/>
        </p:nvSpPr>
        <p:spPr>
          <a:xfrm rot="-779136">
            <a:off x="-2094737" y="-6813460"/>
            <a:ext cx="12236917" cy="9945276"/>
          </a:xfrm>
          <a:custGeom>
            <a:avLst/>
            <a:gdLst/>
            <a:ahLst/>
            <a:cxnLst/>
            <a:rect l="l" t="t" r="r" b="b"/>
            <a:pathLst>
              <a:path w="18355375" h="14917914">
                <a:moveTo>
                  <a:pt x="0" y="0"/>
                </a:moveTo>
                <a:lnTo>
                  <a:pt x="18355375" y="0"/>
                </a:lnTo>
                <a:lnTo>
                  <a:pt x="18355375" y="14917914"/>
                </a:lnTo>
                <a:lnTo>
                  <a:pt x="0" y="14917914"/>
                </a:lnTo>
                <a:lnTo>
                  <a:pt x="0" y="0"/>
                </a:lnTo>
                <a:close/>
              </a:path>
            </a:pathLst>
          </a:custGeom>
          <a:blipFill>
            <a:blip r:embed="rId4">
              <a:alphaModFix amt="43000"/>
              <a:extLst>
                <a:ext uri="{96DAC541-7B7A-43D3-8B79-37D633B846F1}">
                  <asvg:svgBlip xmlns:asvg="http://schemas.microsoft.com/office/drawing/2016/SVG/main" r:embed="rId5"/>
                </a:ext>
              </a:extLst>
            </a:blip>
            <a:stretch>
              <a:fillRect/>
            </a:stretch>
          </a:blipFill>
        </p:spPr>
      </p:sp>
      <p:sp>
        <p:nvSpPr>
          <p:cNvPr id="4" name="Freeform 4"/>
          <p:cNvSpPr/>
          <p:nvPr/>
        </p:nvSpPr>
        <p:spPr>
          <a:xfrm rot="-779136">
            <a:off x="4468086" y="2255046"/>
            <a:ext cx="10998113" cy="8938466"/>
          </a:xfrm>
          <a:custGeom>
            <a:avLst/>
            <a:gdLst/>
            <a:ahLst/>
            <a:cxnLst/>
            <a:rect l="l" t="t" r="r" b="b"/>
            <a:pathLst>
              <a:path w="16497169" h="13407699">
                <a:moveTo>
                  <a:pt x="0" y="0"/>
                </a:moveTo>
                <a:lnTo>
                  <a:pt x="16497168" y="0"/>
                </a:lnTo>
                <a:lnTo>
                  <a:pt x="16497168" y="13407699"/>
                </a:lnTo>
                <a:lnTo>
                  <a:pt x="0" y="13407699"/>
                </a:lnTo>
                <a:lnTo>
                  <a:pt x="0" y="0"/>
                </a:lnTo>
                <a:close/>
              </a:path>
            </a:pathLst>
          </a:custGeom>
          <a:blipFill>
            <a:blip r:embed="rId6">
              <a:alphaModFix amt="74000"/>
              <a:extLst>
                <a:ext uri="{96DAC541-7B7A-43D3-8B79-37D633B846F1}">
                  <asvg:svgBlip xmlns:asvg="http://schemas.microsoft.com/office/drawing/2016/SVG/main" r:embed="rId7"/>
                </a:ext>
              </a:extLst>
            </a:blip>
            <a:stretch>
              <a:fillRect/>
            </a:stretch>
          </a:blipFill>
        </p:spPr>
      </p:sp>
      <p:sp>
        <p:nvSpPr>
          <p:cNvPr id="5" name="TextBox 6">
            <a:extLst>
              <a:ext uri="{FF2B5EF4-FFF2-40B4-BE49-F238E27FC236}">
                <a16:creationId xmlns:a16="http://schemas.microsoft.com/office/drawing/2014/main" id="{89094966-4EAA-AC10-5B69-08A05376E2E9}"/>
              </a:ext>
            </a:extLst>
          </p:cNvPr>
          <p:cNvSpPr txBox="1"/>
          <p:nvPr/>
        </p:nvSpPr>
        <p:spPr>
          <a:xfrm>
            <a:off x="419111" y="3155421"/>
            <a:ext cx="12561735" cy="1656607"/>
          </a:xfrm>
          <a:prstGeom prst="rect">
            <a:avLst/>
          </a:prstGeom>
        </p:spPr>
        <p:txBody>
          <a:bodyPr wrap="square" lIns="0" tIns="0" rIns="0" bIns="0" rtlCol="0" anchor="t">
            <a:spAutoFit/>
          </a:bodyPr>
          <a:lstStyle/>
          <a:p>
            <a:pPr marL="0" marR="0" lvl="0" indent="0" algn="l" defTabSz="609630" rtl="0" eaLnBrk="1" fontAlgn="auto" latinLnBrk="0" hangingPunct="1">
              <a:lnSpc>
                <a:spcPts val="4267"/>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4F6FC"/>
                </a:solidFill>
                <a:effectLst/>
                <a:uLnTx/>
                <a:uFillTx/>
                <a:latin typeface="CamingoDos Pro 1"/>
                <a:ea typeface="+mn-ea"/>
                <a:cs typeface="+mn-cs"/>
              </a:rPr>
              <a:t>Developing and applying monitoring and evaluation systems at the sub-national </a:t>
            </a:r>
          </a:p>
          <a:p>
            <a:pPr marL="0" marR="0" lvl="0" indent="0" algn="l" defTabSz="609630" rtl="0" eaLnBrk="1" fontAlgn="auto" latinLnBrk="0" hangingPunct="1">
              <a:lnSpc>
                <a:spcPts val="4267"/>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4F6FC"/>
                </a:solidFill>
                <a:effectLst/>
                <a:uLnTx/>
                <a:uFillTx/>
                <a:latin typeface="CamingoDos Pro 1"/>
                <a:ea typeface="+mn-ea"/>
                <a:cs typeface="+mn-cs"/>
              </a:rPr>
              <a:t>level: Key findings</a:t>
            </a:r>
          </a:p>
        </p:txBody>
      </p:sp>
    </p:spTree>
    <p:extLst>
      <p:ext uri="{BB962C8B-B14F-4D97-AF65-F5344CB8AC3E}">
        <p14:creationId xmlns:p14="http://schemas.microsoft.com/office/powerpoint/2010/main" val="1440929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50A30"/>
        </a:solidFill>
        <a:effectLst/>
      </p:bgPr>
    </p:bg>
    <p:spTree>
      <p:nvGrpSpPr>
        <p:cNvPr id="1" name=""/>
        <p:cNvGrpSpPr/>
        <p:nvPr/>
      </p:nvGrpSpPr>
      <p:grpSpPr>
        <a:xfrm>
          <a:off x="0" y="0"/>
          <a:ext cx="0" cy="0"/>
          <a:chOff x="0" y="0"/>
          <a:chExt cx="0" cy="0"/>
        </a:xfrm>
      </p:grpSpPr>
      <p:sp>
        <p:nvSpPr>
          <p:cNvPr id="2" name="Freeform 2"/>
          <p:cNvSpPr/>
          <p:nvPr/>
        </p:nvSpPr>
        <p:spPr>
          <a:xfrm>
            <a:off x="1" y="-87322"/>
            <a:ext cx="12395299" cy="8464446"/>
          </a:xfrm>
          <a:custGeom>
            <a:avLst/>
            <a:gdLst/>
            <a:ahLst/>
            <a:cxnLst/>
            <a:rect l="l" t="t" r="r" b="b"/>
            <a:pathLst>
              <a:path w="18592949" h="12696669">
                <a:moveTo>
                  <a:pt x="0" y="0"/>
                </a:moveTo>
                <a:lnTo>
                  <a:pt x="18592949" y="0"/>
                </a:lnTo>
                <a:lnTo>
                  <a:pt x="18592949" y="12696669"/>
                </a:lnTo>
                <a:lnTo>
                  <a:pt x="0" y="12696669"/>
                </a:lnTo>
                <a:lnTo>
                  <a:pt x="0" y="0"/>
                </a:lnTo>
                <a:close/>
              </a:path>
            </a:pathLst>
          </a:custGeom>
          <a:blipFill>
            <a:blip r:embed="rId3"/>
            <a:stretch>
              <a:fillRect l="-8271" r="-13381" b="-40069"/>
            </a:stretch>
          </a:blipFill>
        </p:spPr>
      </p:sp>
      <p:sp>
        <p:nvSpPr>
          <p:cNvPr id="3" name="Freeform 3"/>
          <p:cNvSpPr/>
          <p:nvPr/>
        </p:nvSpPr>
        <p:spPr>
          <a:xfrm flipH="1">
            <a:off x="685800" y="1567589"/>
            <a:ext cx="2748958" cy="64975"/>
          </a:xfrm>
          <a:custGeom>
            <a:avLst/>
            <a:gdLst/>
            <a:ahLst/>
            <a:cxnLst/>
            <a:rect l="l" t="t" r="r" b="b"/>
            <a:pathLst>
              <a:path w="4123437" h="97463">
                <a:moveTo>
                  <a:pt x="4123437" y="0"/>
                </a:moveTo>
                <a:lnTo>
                  <a:pt x="0" y="0"/>
                </a:lnTo>
                <a:lnTo>
                  <a:pt x="0" y="97463"/>
                </a:lnTo>
                <a:lnTo>
                  <a:pt x="4123437" y="97463"/>
                </a:lnTo>
                <a:lnTo>
                  <a:pt x="4123437"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685800" y="608425"/>
            <a:ext cx="9098280" cy="614848"/>
          </a:xfrm>
          <a:prstGeom prst="rect">
            <a:avLst/>
          </a:prstGeom>
        </p:spPr>
        <p:txBody>
          <a:bodyPr wrap="square" lIns="0" tIns="0" rIns="0" bIns="0" rtlCol="0" anchor="t">
            <a:spAutoFit/>
          </a:bodyPr>
          <a:lstStyle/>
          <a:p>
            <a:pPr defTabSz="609630">
              <a:lnSpc>
                <a:spcPts val="5334"/>
              </a:lnSpc>
            </a:pPr>
            <a:r>
              <a:rPr lang="en-US" sz="3600" dirty="0">
                <a:solidFill>
                  <a:srgbClr val="F4F6FC"/>
                </a:solidFill>
                <a:latin typeface="CamingoDos Pro 1"/>
              </a:rPr>
              <a:t>Sub-national level findings: challenges   </a:t>
            </a:r>
          </a:p>
        </p:txBody>
      </p:sp>
      <p:sp>
        <p:nvSpPr>
          <p:cNvPr id="5" name="Freeform 5"/>
          <p:cNvSpPr/>
          <p:nvPr/>
        </p:nvSpPr>
        <p:spPr>
          <a:xfrm rot="9617213">
            <a:off x="-318923" y="4030548"/>
            <a:ext cx="9295401" cy="8129251"/>
          </a:xfrm>
          <a:custGeom>
            <a:avLst/>
            <a:gdLst/>
            <a:ahLst/>
            <a:cxnLst/>
            <a:rect l="l" t="t" r="r" b="b"/>
            <a:pathLst>
              <a:path w="13943102" h="12193877">
                <a:moveTo>
                  <a:pt x="0" y="0"/>
                </a:moveTo>
                <a:lnTo>
                  <a:pt x="13943102" y="0"/>
                </a:lnTo>
                <a:lnTo>
                  <a:pt x="13943102" y="12193877"/>
                </a:lnTo>
                <a:lnTo>
                  <a:pt x="0" y="121938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2209800" y="2027579"/>
            <a:ext cx="9098280" cy="4385816"/>
          </a:xfrm>
          <a:prstGeom prst="rect">
            <a:avLst/>
          </a:prstGeom>
        </p:spPr>
        <p:txBody>
          <a:bodyPr wrap="square" lIns="0" tIns="0" rIns="0" bIns="0" rtlCol="0" anchor="t">
            <a:spAutoFit/>
          </a:bodyPr>
          <a:lstStyle/>
          <a:p>
            <a:pPr marL="571529" indent="-571529" defTabSz="609630">
              <a:lnSpc>
                <a:spcPts val="3806"/>
              </a:lnSpc>
              <a:buFont typeface="Arial" panose="020B0604020202020204" pitchFamily="34" charset="0"/>
              <a:buChar char="•"/>
            </a:pPr>
            <a:r>
              <a:rPr lang="en-US" sz="3200" dirty="0">
                <a:solidFill>
                  <a:srgbClr val="F4F6FC"/>
                </a:solidFill>
                <a:latin typeface="CamingoDos Pro 2 Bold"/>
              </a:rPr>
              <a:t>Need for dedicated institutional structures at the sub-national level </a:t>
            </a:r>
          </a:p>
          <a:p>
            <a:pPr defTabSz="609630">
              <a:lnSpc>
                <a:spcPts val="3806"/>
              </a:lnSpc>
            </a:pPr>
            <a:endParaRPr lang="en-US" sz="3200" dirty="0">
              <a:solidFill>
                <a:srgbClr val="F4F6FC"/>
              </a:solidFill>
              <a:latin typeface="CamingoDos Pro 2 Bold"/>
            </a:endParaRPr>
          </a:p>
          <a:p>
            <a:pPr marL="571529" indent="-571529" defTabSz="609630">
              <a:lnSpc>
                <a:spcPts val="3806"/>
              </a:lnSpc>
              <a:buFont typeface="Arial" panose="020B0604020202020204" pitchFamily="34" charset="0"/>
              <a:buChar char="•"/>
            </a:pPr>
            <a:r>
              <a:rPr lang="en-US" sz="3200" dirty="0">
                <a:solidFill>
                  <a:srgbClr val="F4F6FC"/>
                </a:solidFill>
                <a:latin typeface="CamingoDos Pro 2 Bold"/>
              </a:rPr>
              <a:t>Lack of awareness of the importance of M&amp;E at the local level </a:t>
            </a:r>
          </a:p>
          <a:p>
            <a:pPr defTabSz="609630">
              <a:lnSpc>
                <a:spcPts val="3806"/>
              </a:lnSpc>
            </a:pPr>
            <a:endParaRPr lang="en-US" sz="3200" dirty="0">
              <a:solidFill>
                <a:srgbClr val="F4F6FC"/>
              </a:solidFill>
              <a:latin typeface="CamingoDos Pro 2 Bold"/>
            </a:endParaRPr>
          </a:p>
          <a:p>
            <a:pPr marL="571529" indent="-571529" defTabSz="609630">
              <a:lnSpc>
                <a:spcPts val="3806"/>
              </a:lnSpc>
              <a:buFont typeface="Arial" panose="020B0604020202020204" pitchFamily="34" charset="0"/>
              <a:buChar char="•"/>
            </a:pPr>
            <a:r>
              <a:rPr lang="en-US" sz="3200" dirty="0">
                <a:solidFill>
                  <a:srgbClr val="F4F6FC"/>
                </a:solidFill>
                <a:latin typeface="CamingoDos Pro 2 Bold"/>
              </a:rPr>
              <a:t>Inadequate financial resources </a:t>
            </a:r>
          </a:p>
          <a:p>
            <a:pPr defTabSz="609630">
              <a:lnSpc>
                <a:spcPts val="3806"/>
              </a:lnSpc>
            </a:pPr>
            <a:endParaRPr lang="en-US" sz="3200" dirty="0">
              <a:solidFill>
                <a:srgbClr val="F4F6FC"/>
              </a:solidFill>
              <a:latin typeface="CamingoDos Pro 2 Bold"/>
            </a:endParaRPr>
          </a:p>
          <a:p>
            <a:pPr marL="571529" indent="-571529" defTabSz="609630">
              <a:lnSpc>
                <a:spcPts val="3806"/>
              </a:lnSpc>
              <a:buFont typeface="Arial" panose="020B0604020202020204" pitchFamily="34" charset="0"/>
              <a:buChar char="•"/>
            </a:pPr>
            <a:endParaRPr lang="en-US" sz="3200" dirty="0">
              <a:solidFill>
                <a:srgbClr val="F4F6FC"/>
              </a:solidFill>
              <a:latin typeface="CamingoDos Pro 2 Bold"/>
            </a:endParaRPr>
          </a:p>
        </p:txBody>
      </p:sp>
      <p:sp>
        <p:nvSpPr>
          <p:cNvPr id="7" name="Freeform 7"/>
          <p:cNvSpPr/>
          <p:nvPr/>
        </p:nvSpPr>
        <p:spPr>
          <a:xfrm rot="-3941737">
            <a:off x="9075984" y="-6083610"/>
            <a:ext cx="8397897" cy="8321553"/>
          </a:xfrm>
          <a:custGeom>
            <a:avLst/>
            <a:gdLst/>
            <a:ahLst/>
            <a:cxnLst/>
            <a:rect l="l" t="t" r="r" b="b"/>
            <a:pathLst>
              <a:path w="12596846" h="12482329">
                <a:moveTo>
                  <a:pt x="0" y="0"/>
                </a:moveTo>
                <a:lnTo>
                  <a:pt x="12596846" y="0"/>
                </a:lnTo>
                <a:lnTo>
                  <a:pt x="12596846" y="12482329"/>
                </a:lnTo>
                <a:lnTo>
                  <a:pt x="0" y="124823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10" name="Graphic 9" descr="Bank outline">
            <a:extLst>
              <a:ext uri="{FF2B5EF4-FFF2-40B4-BE49-F238E27FC236}">
                <a16:creationId xmlns:a16="http://schemas.microsoft.com/office/drawing/2014/main" id="{F6CF1027-C307-AD3F-DB24-ED1A355FFD7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37814" y="1980361"/>
            <a:ext cx="914400" cy="914400"/>
          </a:xfrm>
          <a:prstGeom prst="rect">
            <a:avLst/>
          </a:prstGeom>
        </p:spPr>
      </p:pic>
      <p:pic>
        <p:nvPicPr>
          <p:cNvPr id="14" name="Graphic 13" descr="Questions outline">
            <a:extLst>
              <a:ext uri="{FF2B5EF4-FFF2-40B4-BE49-F238E27FC236}">
                <a16:creationId xmlns:a16="http://schemas.microsoft.com/office/drawing/2014/main" id="{6825796D-C184-CC07-0D53-94A3EEBB785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37814" y="3443504"/>
            <a:ext cx="914400" cy="914400"/>
          </a:xfrm>
          <a:prstGeom prst="rect">
            <a:avLst/>
          </a:prstGeom>
        </p:spPr>
      </p:pic>
      <p:pic>
        <p:nvPicPr>
          <p:cNvPr id="16" name="Graphic 15" descr="Money outline">
            <a:extLst>
              <a:ext uri="{FF2B5EF4-FFF2-40B4-BE49-F238E27FC236}">
                <a16:creationId xmlns:a16="http://schemas.microsoft.com/office/drawing/2014/main" id="{E96276D4-E847-3AF1-F26F-860021801BC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37814" y="4768725"/>
            <a:ext cx="914400" cy="914400"/>
          </a:xfrm>
          <a:prstGeom prst="rect">
            <a:avLst/>
          </a:prstGeom>
        </p:spPr>
      </p:pic>
    </p:spTree>
    <p:extLst>
      <p:ext uri="{BB962C8B-B14F-4D97-AF65-F5344CB8AC3E}">
        <p14:creationId xmlns:p14="http://schemas.microsoft.com/office/powerpoint/2010/main" val="344175143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83FB4640F4ECC4DB763D3A4E7453A9E" ma:contentTypeVersion="29" ma:contentTypeDescription="Create a new document." ma:contentTypeScope="" ma:versionID="d9fd3d2039654eb4c33496040264d947">
  <xsd:schema xmlns:xsd="http://www.w3.org/2001/XMLSchema" xmlns:xs="http://www.w3.org/2001/XMLSchema" xmlns:p="http://schemas.microsoft.com/office/2006/metadata/properties" xmlns:ns2="2969ad49-f2d3-4965-9499-b3fda74a3c4a" xmlns:ns3="3061fea5-5b4b-42f9-8a99-2865bbdc9505" xmlns:ns4="eb4559c4-8463-4985-927f-f0d558bff8f0" targetNamespace="http://schemas.microsoft.com/office/2006/metadata/properties" ma:root="true" ma:fieldsID="02d4d22df04d871f8df1e6a4cfb28fff" ns2:_="" ns3:_="" ns4:_="">
    <xsd:import namespace="2969ad49-f2d3-4965-9499-b3fda74a3c4a"/>
    <xsd:import namespace="3061fea5-5b4b-42f9-8a99-2865bbdc9505"/>
    <xsd:import namespace="eb4559c4-8463-4985-927f-f0d558bff8f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lcf76f155ced4ddcb4097134ff3c332f" minOccurs="0"/>
                <xsd:element ref="ns4:TaxCatchAll" minOccurs="0"/>
                <xsd:element ref="ns2:MediaServiceOCR" minOccurs="0"/>
                <xsd:element ref="ns2:MediaLengthInSeconds" minOccurs="0"/>
                <xsd:element ref="ns2:MediaServiceLocation" minOccurs="0"/>
                <xsd:element ref="ns2:MediaServiceObjectDetectorVersions" minOccurs="0"/>
                <xsd:element ref="ns2:MediaServiceSearchProperties" minOccurs="0"/>
                <xsd:element ref="ns2:Author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69ad49-f2d3-4965-9499-b3fda74a3c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d8c265a-5436-43a7-80c1-713d2827ffde"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Author0" ma:index="26" ma:displayName="Author" ma:format="Dropdown" ma:list="UserInfo" ma:SharePointGroup="0" ma:internalName="Author0">
      <xsd:complexType>
        <xsd:complexContent>
          <xsd:extension base="dms:UserMulti">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061fea5-5b4b-42f9-8a99-2865bbdc950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b4559c4-8463-4985-927f-f0d558bff8f0"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ea95d41d-ea1a-408f-9307-7f64a2798285}" ma:internalName="TaxCatchAll" ma:showField="CatchAllData" ma:web="3061fea5-5b4b-42f9-8a99-2865bbdc950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9d8c265a-5436-43a7-80c1-713d2827ffde" ContentTypeId="0x01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TaxCatchAll xmlns="eb4559c4-8463-4985-927f-f0d558bff8f0" xsi:nil="true"/>
    <lcf76f155ced4ddcb4097134ff3c332f xmlns="2969ad49-f2d3-4965-9499-b3fda74a3c4a">
      <Terms xmlns="http://schemas.microsoft.com/office/infopath/2007/PartnerControls"/>
    </lcf76f155ced4ddcb4097134ff3c332f>
    <Author0 xmlns="2969ad49-f2d3-4965-9499-b3fda74a3c4a">
      <UserInfo>
        <DisplayName/>
        <AccountId/>
        <AccountType/>
      </UserInfo>
    </Author0>
  </documentManagement>
</p:properties>
</file>

<file path=customXml/itemProps1.xml><?xml version="1.0" encoding="utf-8"?>
<ds:datastoreItem xmlns:ds="http://schemas.openxmlformats.org/officeDocument/2006/customXml" ds:itemID="{ACDD9B44-1EEB-436D-B828-573302A5903A}"/>
</file>

<file path=customXml/itemProps2.xml><?xml version="1.0" encoding="utf-8"?>
<ds:datastoreItem xmlns:ds="http://schemas.openxmlformats.org/officeDocument/2006/customXml" ds:itemID="{48CF152C-0936-4BAE-9B95-C5AE70B7CD3E}"/>
</file>

<file path=customXml/itemProps3.xml><?xml version="1.0" encoding="utf-8"?>
<ds:datastoreItem xmlns:ds="http://schemas.openxmlformats.org/officeDocument/2006/customXml" ds:itemID="{BDF8BD20-0EA0-4700-954E-EF93EED4D0EC}"/>
</file>

<file path=customXml/itemProps4.xml><?xml version="1.0" encoding="utf-8"?>
<ds:datastoreItem xmlns:ds="http://schemas.openxmlformats.org/officeDocument/2006/customXml" ds:itemID="{F3049283-DD7F-4F71-82BC-3185C04B3F98}"/>
</file>

<file path=docProps/app.xml><?xml version="1.0" encoding="utf-8"?>
<Properties xmlns="http://schemas.openxmlformats.org/officeDocument/2006/extended-properties" xmlns:vt="http://schemas.openxmlformats.org/officeDocument/2006/docPropsVTypes">
  <TotalTime>1255</TotalTime>
  <Words>2267</Words>
  <Application>Microsoft Office PowerPoint</Application>
  <PresentationFormat>Widescreen</PresentationFormat>
  <Paragraphs>122</Paragraphs>
  <Slides>15</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CamingoDos Pro 1</vt:lpstr>
      <vt:lpstr>CamingoDos Pro 2 Bold</vt:lpstr>
      <vt:lpstr>CamingoDos Pro 2 Medium</vt:lpstr>
      <vt:lpstr>CamingoDos Pro Regular</vt:lpstr>
      <vt:lpstr>Arial</vt:lpstr>
      <vt:lpstr>Calibri</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Fatin Atif Tawfig</dc:creator>
  <cp:lastModifiedBy>Katrin Lucas</cp:lastModifiedBy>
  <cp:revision>2</cp:revision>
  <dcterms:created xsi:type="dcterms:W3CDTF">2024-03-16T14:34:26Z</dcterms:created>
  <dcterms:modified xsi:type="dcterms:W3CDTF">2024-03-18T15:05:12Z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0x010100F83FB4640F4ECC4DB763D3A4E7453A9E</vt:lpwstr>
  </property>
</Properties>
</file>