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70" r:id="rId8"/>
    <p:sldId id="271" r:id="rId9"/>
    <p:sldId id="272" r:id="rId10"/>
    <p:sldId id="273" r:id="rId11"/>
    <p:sldId id="274" r:id="rId12"/>
    <p:sldId id="269" r:id="rId13"/>
    <p:sldId id="267" r:id="rId14"/>
    <p:sldId id="268" r:id="rId15"/>
    <p:sldId id="262" r:id="rId16"/>
    <p:sldId id="263" r:id="rId17"/>
    <p:sldId id="264" r:id="rId18"/>
    <p:sldId id="265" r:id="rId19"/>
    <p:sldId id="266" r:id="rId20"/>
  </p:sldIdLst>
  <p:sldSz cx="18288000" cy="10287000"/>
  <p:notesSz cx="6858000" cy="9144000"/>
  <p:embeddedFontLst>
    <p:embeddedFont>
      <p:font typeface="Calibri" panose="020F0502020204030204" pitchFamily="34" charset="0"/>
      <p:regular r:id="rId22"/>
      <p:bold r:id="rId23"/>
      <p:italic r:id="rId24"/>
      <p:boldItalic r:id="rId25"/>
    </p:embeddedFont>
    <p:embeddedFont>
      <p:font typeface="CamingoDos Pro 1" panose="020B0604020202020204" charset="0"/>
      <p:regular r:id="rId26"/>
    </p:embeddedFont>
    <p:embeddedFont>
      <p:font typeface="CamingoDos Pro 2" panose="020B0604020202020204" charset="0"/>
      <p:regular r:id="rId27"/>
    </p:embeddedFont>
    <p:embeddedFont>
      <p:font typeface="CamingoDos Pro 3"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6322" autoAdjust="0"/>
  </p:normalViewPr>
  <p:slideViewPr>
    <p:cSldViewPr>
      <p:cViewPr varScale="1">
        <p:scale>
          <a:sx n="42" d="100"/>
          <a:sy n="42" d="100"/>
        </p:scale>
        <p:origin x="1426"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 Id="rId35" Type="http://schemas.openxmlformats.org/officeDocument/2006/relationships/customXml" Target="../customXml/item2.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tin Atif Tawfig" userId="bbf8fd02-882a-4a9f-9332-499e76621ff2" providerId="ADAL" clId="{6F41C257-7C7A-4595-B9D0-0A1BBF3819BC}"/>
    <pc:docChg chg="undo custSel addSld modSld sldOrd">
      <pc:chgData name="Fatin Atif Tawfig" userId="bbf8fd02-882a-4a9f-9332-499e76621ff2" providerId="ADAL" clId="{6F41C257-7C7A-4595-B9D0-0A1BBF3819BC}" dt="2024-03-18T21:08:59.089" v="222" actId="20577"/>
      <pc:docMkLst>
        <pc:docMk/>
      </pc:docMkLst>
      <pc:sldChg chg="modSp mod">
        <pc:chgData name="Fatin Atif Tawfig" userId="bbf8fd02-882a-4a9f-9332-499e76621ff2" providerId="ADAL" clId="{6F41C257-7C7A-4595-B9D0-0A1BBF3819BC}" dt="2024-03-18T21:08:59.089" v="222" actId="20577"/>
        <pc:sldMkLst>
          <pc:docMk/>
          <pc:sldMk cId="0" sldId="262"/>
        </pc:sldMkLst>
        <pc:spChg chg="mod">
          <ac:chgData name="Fatin Atif Tawfig" userId="bbf8fd02-882a-4a9f-9332-499e76621ff2" providerId="ADAL" clId="{6F41C257-7C7A-4595-B9D0-0A1BBF3819BC}" dt="2024-03-18T21:08:59.089" v="222" actId="20577"/>
          <ac:spMkLst>
            <pc:docMk/>
            <pc:sldMk cId="0" sldId="262"/>
            <ac:spMk id="6" creationId="{00000000-0000-0000-0000-000000000000}"/>
          </ac:spMkLst>
        </pc:spChg>
      </pc:sldChg>
      <pc:sldChg chg="modSp mod">
        <pc:chgData name="Fatin Atif Tawfig" userId="bbf8fd02-882a-4a9f-9332-499e76621ff2" providerId="ADAL" clId="{6F41C257-7C7A-4595-B9D0-0A1BBF3819BC}" dt="2024-03-18T21:08:51.629" v="199" actId="20577"/>
        <pc:sldMkLst>
          <pc:docMk/>
          <pc:sldMk cId="2179754719" sldId="269"/>
        </pc:sldMkLst>
        <pc:spChg chg="mod">
          <ac:chgData name="Fatin Atif Tawfig" userId="bbf8fd02-882a-4a9f-9332-499e76621ff2" providerId="ADAL" clId="{6F41C257-7C7A-4595-B9D0-0A1BBF3819BC}" dt="2024-03-18T21:08:51.629" v="199" actId="20577"/>
          <ac:spMkLst>
            <pc:docMk/>
            <pc:sldMk cId="2179754719" sldId="269"/>
            <ac:spMk id="6" creationId="{00000000-0000-0000-0000-000000000000}"/>
          </ac:spMkLst>
        </pc:spChg>
      </pc:sldChg>
      <pc:sldChg chg="modSp add mod ord modNotesTx">
        <pc:chgData name="Fatin Atif Tawfig" userId="bbf8fd02-882a-4a9f-9332-499e76621ff2" providerId="ADAL" clId="{6F41C257-7C7A-4595-B9D0-0A1BBF3819BC}" dt="2024-03-18T21:08:10.156" v="176" actId="20577"/>
        <pc:sldMkLst>
          <pc:docMk/>
          <pc:sldMk cId="4088489071" sldId="270"/>
        </pc:sldMkLst>
        <pc:spChg chg="mod">
          <ac:chgData name="Fatin Atif Tawfig" userId="bbf8fd02-882a-4a9f-9332-499e76621ff2" providerId="ADAL" clId="{6F41C257-7C7A-4595-B9D0-0A1BBF3819BC}" dt="2024-03-18T20:58:57.842" v="42" actId="113"/>
          <ac:spMkLst>
            <pc:docMk/>
            <pc:sldMk cId="4088489071" sldId="270"/>
            <ac:spMk id="4" creationId="{00000000-0000-0000-0000-000000000000}"/>
          </ac:spMkLst>
        </pc:spChg>
        <pc:spChg chg="mod">
          <ac:chgData name="Fatin Atif Tawfig" userId="bbf8fd02-882a-4a9f-9332-499e76621ff2" providerId="ADAL" clId="{6F41C257-7C7A-4595-B9D0-0A1BBF3819BC}" dt="2024-03-18T20:58:37.980" v="36" actId="1076"/>
          <ac:spMkLst>
            <pc:docMk/>
            <pc:sldMk cId="4088489071" sldId="270"/>
            <ac:spMk id="5" creationId="{00000000-0000-0000-0000-000000000000}"/>
          </ac:spMkLst>
        </pc:spChg>
      </pc:sldChg>
      <pc:sldChg chg="addSp delSp modSp add mod modNotesTx">
        <pc:chgData name="Fatin Atif Tawfig" userId="bbf8fd02-882a-4a9f-9332-499e76621ff2" providerId="ADAL" clId="{6F41C257-7C7A-4595-B9D0-0A1BBF3819BC}" dt="2024-03-18T21:08:05.606" v="175" actId="20577"/>
        <pc:sldMkLst>
          <pc:docMk/>
          <pc:sldMk cId="4259919198" sldId="271"/>
        </pc:sldMkLst>
        <pc:spChg chg="mod">
          <ac:chgData name="Fatin Atif Tawfig" userId="bbf8fd02-882a-4a9f-9332-499e76621ff2" providerId="ADAL" clId="{6F41C257-7C7A-4595-B9D0-0A1BBF3819BC}" dt="2024-03-18T20:59:55.516" v="60" actId="6549"/>
          <ac:spMkLst>
            <pc:docMk/>
            <pc:sldMk cId="4259919198" sldId="271"/>
            <ac:spMk id="4" creationId="{00000000-0000-0000-0000-000000000000}"/>
          </ac:spMkLst>
        </pc:spChg>
        <pc:spChg chg="mod">
          <ac:chgData name="Fatin Atif Tawfig" userId="bbf8fd02-882a-4a9f-9332-499e76621ff2" providerId="ADAL" clId="{6F41C257-7C7A-4595-B9D0-0A1BBF3819BC}" dt="2024-03-18T20:59:11.475" v="49" actId="20577"/>
          <ac:spMkLst>
            <pc:docMk/>
            <pc:sldMk cId="4259919198" sldId="271"/>
            <ac:spMk id="5" creationId="{00000000-0000-0000-0000-000000000000}"/>
          </ac:spMkLst>
        </pc:spChg>
        <pc:spChg chg="add del">
          <ac:chgData name="Fatin Atif Tawfig" userId="bbf8fd02-882a-4a9f-9332-499e76621ff2" providerId="ADAL" clId="{6F41C257-7C7A-4595-B9D0-0A1BBF3819BC}" dt="2024-03-18T21:07:53.126" v="173" actId="22"/>
          <ac:spMkLst>
            <pc:docMk/>
            <pc:sldMk cId="4259919198" sldId="271"/>
            <ac:spMk id="7" creationId="{F464FD0A-D82B-3BA9-DAD9-989488EBAC61}"/>
          </ac:spMkLst>
        </pc:spChg>
      </pc:sldChg>
      <pc:sldChg chg="modSp add mod">
        <pc:chgData name="Fatin Atif Tawfig" userId="bbf8fd02-882a-4a9f-9332-499e76621ff2" providerId="ADAL" clId="{6F41C257-7C7A-4595-B9D0-0A1BBF3819BC}" dt="2024-03-18T21:01:10.562" v="93"/>
        <pc:sldMkLst>
          <pc:docMk/>
          <pc:sldMk cId="216478907" sldId="272"/>
        </pc:sldMkLst>
        <pc:spChg chg="mod">
          <ac:chgData name="Fatin Atif Tawfig" userId="bbf8fd02-882a-4a9f-9332-499e76621ff2" providerId="ADAL" clId="{6F41C257-7C7A-4595-B9D0-0A1BBF3819BC}" dt="2024-03-18T21:01:10.562" v="93"/>
          <ac:spMkLst>
            <pc:docMk/>
            <pc:sldMk cId="216478907" sldId="272"/>
            <ac:spMk id="4" creationId="{00000000-0000-0000-0000-000000000000}"/>
          </ac:spMkLst>
        </pc:spChg>
        <pc:spChg chg="mod">
          <ac:chgData name="Fatin Atif Tawfig" userId="bbf8fd02-882a-4a9f-9332-499e76621ff2" providerId="ADAL" clId="{6F41C257-7C7A-4595-B9D0-0A1BBF3819BC}" dt="2024-03-18T21:00:32.209" v="83" actId="20577"/>
          <ac:spMkLst>
            <pc:docMk/>
            <pc:sldMk cId="216478907" sldId="272"/>
            <ac:spMk id="5" creationId="{00000000-0000-0000-0000-000000000000}"/>
          </ac:spMkLst>
        </pc:spChg>
      </pc:sldChg>
      <pc:sldChg chg="modSp add mod">
        <pc:chgData name="Fatin Atif Tawfig" userId="bbf8fd02-882a-4a9f-9332-499e76621ff2" providerId="ADAL" clId="{6F41C257-7C7A-4595-B9D0-0A1BBF3819BC}" dt="2024-03-18T21:04:11.468" v="143" actId="20577"/>
        <pc:sldMkLst>
          <pc:docMk/>
          <pc:sldMk cId="1943162917" sldId="273"/>
        </pc:sldMkLst>
        <pc:spChg chg="mod">
          <ac:chgData name="Fatin Atif Tawfig" userId="bbf8fd02-882a-4a9f-9332-499e76621ff2" providerId="ADAL" clId="{6F41C257-7C7A-4595-B9D0-0A1BBF3819BC}" dt="2024-03-18T21:04:11.468" v="143" actId="20577"/>
          <ac:spMkLst>
            <pc:docMk/>
            <pc:sldMk cId="1943162917" sldId="273"/>
            <ac:spMk id="4" creationId="{00000000-0000-0000-0000-000000000000}"/>
          </ac:spMkLst>
        </pc:spChg>
        <pc:spChg chg="mod">
          <ac:chgData name="Fatin Atif Tawfig" userId="bbf8fd02-882a-4a9f-9332-499e76621ff2" providerId="ADAL" clId="{6F41C257-7C7A-4595-B9D0-0A1BBF3819BC}" dt="2024-03-18T21:03:27.122" v="125" actId="20577"/>
          <ac:spMkLst>
            <pc:docMk/>
            <pc:sldMk cId="1943162917" sldId="273"/>
            <ac:spMk id="5" creationId="{00000000-0000-0000-0000-000000000000}"/>
          </ac:spMkLst>
        </pc:spChg>
      </pc:sldChg>
      <pc:sldChg chg="modSp add mod">
        <pc:chgData name="Fatin Atif Tawfig" userId="bbf8fd02-882a-4a9f-9332-499e76621ff2" providerId="ADAL" clId="{6F41C257-7C7A-4595-B9D0-0A1BBF3819BC}" dt="2024-03-18T21:05:17.101" v="170"/>
        <pc:sldMkLst>
          <pc:docMk/>
          <pc:sldMk cId="982096120" sldId="274"/>
        </pc:sldMkLst>
        <pc:spChg chg="mod">
          <ac:chgData name="Fatin Atif Tawfig" userId="bbf8fd02-882a-4a9f-9332-499e76621ff2" providerId="ADAL" clId="{6F41C257-7C7A-4595-B9D0-0A1BBF3819BC}" dt="2024-03-18T21:05:17.101" v="170"/>
          <ac:spMkLst>
            <pc:docMk/>
            <pc:sldMk cId="982096120" sldId="274"/>
            <ac:spMk id="4" creationId="{00000000-0000-0000-0000-000000000000}"/>
          </ac:spMkLst>
        </pc:spChg>
        <pc:spChg chg="mod">
          <ac:chgData name="Fatin Atif Tawfig" userId="bbf8fd02-882a-4a9f-9332-499e76621ff2" providerId="ADAL" clId="{6F41C257-7C7A-4595-B9D0-0A1BBF3819BC}" dt="2024-03-18T21:04:24.253" v="157" actId="20577"/>
          <ac:spMkLst>
            <pc:docMk/>
            <pc:sldMk cId="982096120" sldId="274"/>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9C5072-328C-4B8B-B0A5-19D637A1C1A4}" type="datetimeFigureOut">
              <a:rPr lang="en-US" smtClean="0"/>
              <a:t>18/3/2024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31B888-DD54-41ED-83BD-CA5BB292B092}" type="slidenum">
              <a:rPr lang="en-US" smtClean="0"/>
              <a:t>‹#›</a:t>
            </a:fld>
            <a:endParaRPr lang="en-US"/>
          </a:p>
        </p:txBody>
      </p:sp>
    </p:spTree>
    <p:extLst>
      <p:ext uri="{BB962C8B-B14F-4D97-AF65-F5344CB8AC3E}">
        <p14:creationId xmlns:p14="http://schemas.microsoft.com/office/powerpoint/2010/main" val="2902129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31B888-DD54-41ED-83BD-CA5BB292B092}" type="slidenum">
              <a:rPr lang="en-US" smtClean="0"/>
              <a:t>7</a:t>
            </a:fld>
            <a:endParaRPr lang="en-US"/>
          </a:p>
        </p:txBody>
      </p:sp>
    </p:spTree>
    <p:extLst>
      <p:ext uri="{BB962C8B-B14F-4D97-AF65-F5344CB8AC3E}">
        <p14:creationId xmlns:p14="http://schemas.microsoft.com/office/powerpoint/2010/main" val="2535916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31B888-DD54-41ED-83BD-CA5BB292B092}" type="slidenum">
              <a:rPr lang="en-US" smtClean="0"/>
              <a:t>8</a:t>
            </a:fld>
            <a:endParaRPr lang="en-US"/>
          </a:p>
        </p:txBody>
      </p:sp>
    </p:spTree>
    <p:extLst>
      <p:ext uri="{BB962C8B-B14F-4D97-AF65-F5344CB8AC3E}">
        <p14:creationId xmlns:p14="http://schemas.microsoft.com/office/powerpoint/2010/main" val="114850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tx1"/>
                </a:solidFill>
              </a:rPr>
              <a:t>The AC has convened a virtual dialogue on 6 March on addressing developing countries capacity gaps in accessing adaptation funding, following previous work on this topic. </a:t>
            </a:r>
          </a:p>
          <a:p>
            <a:pPr marL="171450" indent="-171450">
              <a:buFont typeface="Arial" panose="020B0604020202020204" pitchFamily="34" charset="0"/>
              <a:buChar char="•"/>
            </a:pPr>
            <a:r>
              <a:rPr lang="en-US" dirty="0">
                <a:solidFill>
                  <a:schemeClr val="tx1"/>
                </a:solidFill>
              </a:rPr>
              <a:t>The dialogue focused specifically on </a:t>
            </a:r>
            <a:r>
              <a:rPr lang="en-US" b="1" dirty="0">
                <a:solidFill>
                  <a:schemeClr val="tx1"/>
                </a:solidFill>
              </a:rPr>
              <a:t>Addressing capacity gaps of countries for translating their adaptation priorities into finance and investment strategies, plans and projects. </a:t>
            </a:r>
          </a:p>
          <a:p>
            <a:pPr marL="171450" indent="-171450">
              <a:buFont typeface="Arial" panose="020B0604020202020204" pitchFamily="34" charset="0"/>
              <a:buChar char="•"/>
            </a:pPr>
            <a:r>
              <a:rPr lang="en-US" b="0" dirty="0">
                <a:solidFill>
                  <a:schemeClr val="tx1"/>
                </a:solidFill>
              </a:rPr>
              <a:t>Developing these capacities will be key for countries while they are </a:t>
            </a:r>
            <a:r>
              <a:rPr lang="en-US" dirty="0">
                <a:solidFill>
                  <a:schemeClr val="tx1"/>
                </a:solidFill>
              </a:rPr>
              <a:t>transitioning from adaptation planning to implementation for which they will need to be able to access the entire range of financial sources and instruments suitable for addressing adaptation, including public and private, domestic and international. </a:t>
            </a:r>
          </a:p>
          <a:p>
            <a:pPr marL="171450" indent="-171450">
              <a:buFont typeface="Arial" panose="020B0604020202020204" pitchFamily="34" charset="0"/>
              <a:buChar char="•"/>
            </a:pPr>
            <a:r>
              <a:rPr lang="en-US" dirty="0">
                <a:solidFill>
                  <a:schemeClr val="tx1"/>
                </a:solidFill>
              </a:rPr>
              <a:t>Many interesting experiences were shared during the dialogue from countries that have developed such strategies but also from financiers such as the AfDB and the GCF, technical support organizations such as the GIZ and other organizations such as the OECD which have embarked on supporting countries on this important topic.</a:t>
            </a:r>
          </a:p>
          <a:p>
            <a:pPr marL="171450" indent="-171450">
              <a:buFont typeface="Arial" panose="020B0604020202020204" pitchFamily="34" charset="0"/>
              <a:buChar char="•"/>
            </a:pPr>
            <a:r>
              <a:rPr lang="en-US" dirty="0">
                <a:solidFill>
                  <a:schemeClr val="tx1"/>
                </a:solidFill>
              </a:rPr>
              <a:t>The dialogue resulted into a range of very interesting initial findings which the AC will use as a basis for follow-up activities on this topic. At its 25</a:t>
            </a:r>
            <a:r>
              <a:rPr lang="en-US" baseline="30000" dirty="0">
                <a:solidFill>
                  <a:schemeClr val="tx1"/>
                </a:solidFill>
              </a:rPr>
              <a:t>th</a:t>
            </a:r>
            <a:r>
              <a:rPr lang="en-US" dirty="0">
                <a:solidFill>
                  <a:schemeClr val="tx1"/>
                </a:solidFill>
              </a:rPr>
              <a:t> meeting last week it also decided to continue work on this as part of its new flexible workplan. </a:t>
            </a:r>
          </a:p>
          <a:p>
            <a:pPr marL="171450" indent="-171450">
              <a:buFont typeface="Arial" panose="020B0604020202020204" pitchFamily="34" charset="0"/>
              <a:buChar char="•"/>
            </a:pPr>
            <a:r>
              <a:rPr lang="en-US" dirty="0">
                <a:solidFill>
                  <a:schemeClr val="tx1"/>
                </a:solidFill>
              </a:rPr>
              <a:t>The AC will communicate any opportunities for collaboration on this topic and is interested in hearing from other stakeholders on their ideas and initiatives, and any possibilities for cooperation. </a:t>
            </a:r>
          </a:p>
          <a:p>
            <a:pPr marL="171450" indent="-171450">
              <a:buFont typeface="Arial" panose="020B0604020202020204" pitchFamily="34" charset="0"/>
              <a:buChar char="•"/>
            </a:pPr>
            <a:r>
              <a:rPr lang="en-US" dirty="0">
                <a:solidFill>
                  <a:schemeClr val="tx1"/>
                </a:solidFill>
              </a:rPr>
              <a:t>It invites participants to consult the website of the dialogue for further background information and the recording.</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0031B888-DD54-41ED-83BD-CA5BB292B092}" type="slidenum">
              <a:rPr lang="en-US" smtClean="0"/>
              <a:t>13</a:t>
            </a:fld>
            <a:endParaRPr lang="en-US"/>
          </a:p>
        </p:txBody>
      </p:sp>
    </p:spTree>
    <p:extLst>
      <p:ext uri="{BB962C8B-B14F-4D97-AF65-F5344CB8AC3E}">
        <p14:creationId xmlns:p14="http://schemas.microsoft.com/office/powerpoint/2010/main" val="1691559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tx1"/>
                </a:solidFill>
              </a:rPr>
              <a:t>The AC will soon launch a new interactive portal on the State of Adaptation Action by Parties. </a:t>
            </a:r>
          </a:p>
          <a:p>
            <a:pPr marL="171450" indent="-171450">
              <a:buFont typeface="Arial" panose="020B0604020202020204" pitchFamily="34" charset="0"/>
              <a:buChar char="•"/>
            </a:pPr>
            <a:r>
              <a:rPr lang="en-US" dirty="0">
                <a:solidFill>
                  <a:schemeClr val="tx1"/>
                </a:solidFill>
              </a:rPr>
              <a:t>The portal will showcase adaptation action undertaken by countries around the world through interactive country profiles.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One such profile is being developed for each country that is a Party to the UNFCCC. The profiles detail adaptation action taken by each country along the elements of the adaptation cycle, including cross-cutting aspects such as action on gender, particularly vulnerable groups or migration, among others. The template has been developed by taking into account </a:t>
            </a:r>
            <a:r>
              <a:rPr lang="en-US" sz="1200" dirty="0">
                <a:solidFill>
                  <a:schemeClr val="tx1"/>
                </a:solidFill>
              </a:rPr>
              <a:t>existing reporting guidelines for </a:t>
            </a:r>
            <a:r>
              <a:rPr lang="en-US" sz="1200" dirty="0" err="1">
                <a:solidFill>
                  <a:schemeClr val="tx1"/>
                </a:solidFill>
              </a:rPr>
              <a:t>NatComs</a:t>
            </a:r>
            <a:r>
              <a:rPr lang="en-US" sz="1200" dirty="0">
                <a:solidFill>
                  <a:schemeClr val="tx1"/>
                </a:solidFill>
              </a:rPr>
              <a:t>, </a:t>
            </a:r>
            <a:r>
              <a:rPr lang="en-US" sz="1200" dirty="0" err="1">
                <a:solidFill>
                  <a:schemeClr val="tx1"/>
                </a:solidFill>
              </a:rPr>
              <a:t>AdComs</a:t>
            </a:r>
            <a:r>
              <a:rPr lang="en-US" sz="1200" dirty="0">
                <a:solidFill>
                  <a:schemeClr val="tx1"/>
                </a:solidFill>
              </a:rPr>
              <a:t>, BTRs, NAPs (technical guidelines and PEG M&amp;E tool) and principles for adaptation from decisions (NAPs, GGA) </a:t>
            </a:r>
            <a:endParaRPr lang="en-US" dirty="0">
              <a:solidFill>
                <a:schemeClr val="tx1"/>
              </a:solidFill>
            </a:endParaRPr>
          </a:p>
          <a:p>
            <a:pPr marL="171450" indent="-171450">
              <a:buFont typeface="Arial" panose="020B0604020202020204" pitchFamily="34" charset="0"/>
              <a:buChar char="•"/>
            </a:pPr>
            <a:r>
              <a:rPr lang="en-US" dirty="0">
                <a:solidFill>
                  <a:schemeClr val="tx1"/>
                </a:solidFill>
              </a:rPr>
              <a:t>The information contained in the profiles is based exclusively on national reports and communications submitted under the UNFCCC and will be regularly updated</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0031B888-DD54-41ED-83BD-CA5BB292B092}" type="slidenum">
              <a:rPr lang="en-US" smtClean="0"/>
              <a:t>16</a:t>
            </a:fld>
            <a:endParaRPr lang="en-US"/>
          </a:p>
        </p:txBody>
      </p:sp>
    </p:spTree>
    <p:extLst>
      <p:ext uri="{BB962C8B-B14F-4D97-AF65-F5344CB8AC3E}">
        <p14:creationId xmlns:p14="http://schemas.microsoft.com/office/powerpoint/2010/main" val="1725691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solidFill>
                  <a:schemeClr val="tx1"/>
                </a:solidFill>
              </a:rPr>
              <a:t>The portal provides the following value add:</a:t>
            </a:r>
          </a:p>
          <a:p>
            <a:pPr marL="171450" indent="-171450">
              <a:buFont typeface="Arial" panose="020B0604020202020204" pitchFamily="34" charset="0"/>
              <a:buChar char="•"/>
            </a:pPr>
            <a:r>
              <a:rPr lang="en-US" dirty="0">
                <a:solidFill>
                  <a:schemeClr val="tx1"/>
                </a:solidFill>
              </a:rPr>
              <a:t>It is a one-stop shop for information on adaptation action taken by countries containing information which is usually spread across several different reports and documents – rich source of information for a diversity of actors</a:t>
            </a:r>
          </a:p>
          <a:p>
            <a:pPr marL="171450" indent="-171450">
              <a:buFont typeface="Arial" panose="020B0604020202020204" pitchFamily="34" charset="0"/>
              <a:buChar char="•"/>
            </a:pPr>
            <a:r>
              <a:rPr lang="en-US" dirty="0">
                <a:solidFill>
                  <a:schemeClr val="tx1"/>
                </a:solidFill>
              </a:rPr>
              <a:t>The profiles allow for a range of filtering options, including for thematic areas relevant to those included under the UAE Framework for Global Climate Resilience – this enables the user to extract various combinations of information according to his particular research or learning interest and needs – links are shared wherever available allowing for easy access to additional information</a:t>
            </a:r>
          </a:p>
          <a:p>
            <a:pPr marL="171450" indent="-171450">
              <a:buFont typeface="Arial" panose="020B0604020202020204" pitchFamily="34" charset="0"/>
              <a:buChar char="•"/>
            </a:pPr>
            <a:r>
              <a:rPr lang="en-US" dirty="0">
                <a:solidFill>
                  <a:schemeClr val="tx1"/>
                </a:solidFill>
              </a:rPr>
              <a:t>The portal greatly facilitates learning and positive benchmarking among countries</a:t>
            </a:r>
          </a:p>
          <a:p>
            <a:pPr marL="171450" indent="-171450">
              <a:buFont typeface="Arial" panose="020B0604020202020204" pitchFamily="34" charset="0"/>
              <a:buChar char="•"/>
            </a:pPr>
            <a:r>
              <a:rPr lang="en-US" dirty="0">
                <a:solidFill>
                  <a:schemeClr val="tx1"/>
                </a:solidFill>
              </a:rPr>
              <a:t>While focusing on action and progress, it can contribute to the identification of gaps and needs </a:t>
            </a:r>
          </a:p>
          <a:p>
            <a:pPr marL="171450" indent="-171450">
              <a:buFont typeface="Arial" panose="020B0604020202020204" pitchFamily="34" charset="0"/>
              <a:buChar char="•"/>
            </a:pPr>
            <a:r>
              <a:rPr lang="en-US" dirty="0">
                <a:solidFill>
                  <a:schemeClr val="tx1"/>
                </a:solidFill>
              </a:rPr>
              <a:t>It can facilitate the monitoring of progress over time</a:t>
            </a:r>
          </a:p>
          <a:p>
            <a:pPr marL="171450" indent="-171450">
              <a:buFont typeface="Arial" panose="020B0604020202020204" pitchFamily="34" charset="0"/>
              <a:buChar char="•"/>
            </a:pP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0031B888-DD54-41ED-83BD-CA5BB292B092}" type="slidenum">
              <a:rPr lang="en-US" smtClean="0"/>
              <a:t>17</a:t>
            </a:fld>
            <a:endParaRPr lang="en-US"/>
          </a:p>
        </p:txBody>
      </p:sp>
    </p:spTree>
    <p:extLst>
      <p:ext uri="{BB962C8B-B14F-4D97-AF65-F5344CB8AC3E}">
        <p14:creationId xmlns:p14="http://schemas.microsoft.com/office/powerpoint/2010/main" val="2025878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dirty="0">
                <a:solidFill>
                  <a:schemeClr val="tx1"/>
                </a:solidFill>
              </a:rPr>
              <a:t>The information contained in the country profile portal can facilitate many types of further action and collaboration:</a:t>
            </a:r>
          </a:p>
          <a:p>
            <a:pPr marL="457200" lvl="1" indent="0">
              <a:buFont typeface="Arial" panose="020B0604020202020204" pitchFamily="34" charset="0"/>
              <a:buNone/>
            </a:pPr>
            <a:endParaRPr lang="en-US" dirty="0">
              <a:solidFill>
                <a:schemeClr val="tx1"/>
              </a:solidFill>
            </a:endParaRPr>
          </a:p>
          <a:p>
            <a:pPr marL="685800" lvl="1" indent="-228600">
              <a:buFont typeface="Arial" panose="020B0604020202020204" pitchFamily="34" charset="0"/>
              <a:buAutoNum type="arabicPeriod"/>
            </a:pPr>
            <a:r>
              <a:rPr lang="en-US" dirty="0">
                <a:solidFill>
                  <a:schemeClr val="tx1"/>
                </a:solidFill>
              </a:rPr>
              <a:t>Stimulate learning, but also the identification of gaps and needs and good practices which could be replicated and scaled, including through the support of a range of stakeholders</a:t>
            </a:r>
          </a:p>
          <a:p>
            <a:pPr marL="685800" lvl="1" indent="-228600">
              <a:buFont typeface="Arial" panose="020B0604020202020204" pitchFamily="34" charset="0"/>
              <a:buAutoNum type="arabicPeriod"/>
            </a:pPr>
            <a:r>
              <a:rPr lang="en-US" dirty="0">
                <a:solidFill>
                  <a:schemeClr val="tx1"/>
                </a:solidFill>
              </a:rPr>
              <a:t>Contribute to and enrich other ongoing mandates and workstreams, such as the recognition of adaptation efforts of developing country Parties, the ongoing work of compiling methodologies for the review of the adequacy and effectiveness of adaptation and support and other work, e.g. in the context of the new UAE Framework, on which the AC collaborates with various partners</a:t>
            </a:r>
          </a:p>
          <a:p>
            <a:pPr marL="685800" lvl="1" indent="-228600">
              <a:buFont typeface="Arial" panose="020B0604020202020204" pitchFamily="34" charset="0"/>
              <a:buAutoNum type="arabicPeriod"/>
            </a:pPr>
            <a:r>
              <a:rPr lang="en-US" dirty="0">
                <a:solidFill>
                  <a:schemeClr val="tx1"/>
                </a:solidFill>
              </a:rPr>
              <a:t>The information contained in the portal provides important information, but for an understanding and review of the overall state of adaptation at a global level it would need to be complemented by information from other sources, such as research, organizations, funds, the private sector and other stakeholders</a:t>
            </a:r>
          </a:p>
          <a:p>
            <a:pPr marL="685800" lvl="1" indent="-228600">
              <a:buFont typeface="Arial" panose="020B0604020202020204" pitchFamily="34" charset="0"/>
              <a:buAutoNum type="arabicPeriod"/>
            </a:pPr>
            <a:r>
              <a:rPr lang="en-US" dirty="0">
                <a:solidFill>
                  <a:schemeClr val="tx1"/>
                </a:solidFill>
              </a:rPr>
              <a:t>These could be provided by other partners. The AC is still in the process of discussing the further development and/or enhancement of the portal.</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0031B888-DD54-41ED-83BD-CA5BB292B092}" type="slidenum">
              <a:rPr lang="en-US" smtClean="0"/>
              <a:t>18</a:t>
            </a:fld>
            <a:endParaRPr lang="en-US"/>
          </a:p>
        </p:txBody>
      </p:sp>
    </p:spTree>
    <p:extLst>
      <p:ext uri="{BB962C8B-B14F-4D97-AF65-F5344CB8AC3E}">
        <p14:creationId xmlns:p14="http://schemas.microsoft.com/office/powerpoint/2010/main" val="2504203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svg"/><Relationship Id="rId7"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1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svg"/><Relationship Id="rId7"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56.png"/><Relationship Id="rId3" Type="http://schemas.openxmlformats.org/officeDocument/2006/relationships/image" Target="../media/image48.png"/><Relationship Id="rId7" Type="http://schemas.openxmlformats.org/officeDocument/2006/relationships/image" Target="../media/image20.png"/><Relationship Id="rId12" Type="http://schemas.openxmlformats.org/officeDocument/2006/relationships/image" Target="../media/image55.svg"/><Relationship Id="rId17" Type="http://schemas.openxmlformats.org/officeDocument/2006/relationships/image" Target="../media/image60.png"/><Relationship Id="rId2" Type="http://schemas.openxmlformats.org/officeDocument/2006/relationships/notesSlide" Target="../notesSlides/notesSlide4.xml"/><Relationship Id="rId16" Type="http://schemas.openxmlformats.org/officeDocument/2006/relationships/image" Target="../media/image59.sv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54.png"/><Relationship Id="rId5" Type="http://schemas.openxmlformats.org/officeDocument/2006/relationships/image" Target="../media/image50.png"/><Relationship Id="rId15" Type="http://schemas.openxmlformats.org/officeDocument/2006/relationships/image" Target="../media/image58.png"/><Relationship Id="rId10" Type="http://schemas.openxmlformats.org/officeDocument/2006/relationships/image" Target="../media/image53.svg"/><Relationship Id="rId4" Type="http://schemas.openxmlformats.org/officeDocument/2006/relationships/image" Target="../media/image49.svg"/><Relationship Id="rId9" Type="http://schemas.openxmlformats.org/officeDocument/2006/relationships/image" Target="../media/image52.png"/><Relationship Id="rId14" Type="http://schemas.openxmlformats.org/officeDocument/2006/relationships/image" Target="../media/image57.svg"/></Relationships>
</file>

<file path=ppt/slides/_rels/slide1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svg"/><Relationship Id="rId7"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rot="-779136">
            <a:off x="-3607735" y="-10607766"/>
            <a:ext cx="18355375" cy="14917914"/>
          </a:xfrm>
          <a:custGeom>
            <a:avLst/>
            <a:gdLst/>
            <a:ahLst/>
            <a:cxnLst/>
            <a:rect l="l" t="t" r="r" b="b"/>
            <a:pathLst>
              <a:path w="18355375" h="14917914">
                <a:moveTo>
                  <a:pt x="0" y="0"/>
                </a:moveTo>
                <a:lnTo>
                  <a:pt x="18355374" y="0"/>
                </a:lnTo>
                <a:lnTo>
                  <a:pt x="18355374" y="14917913"/>
                </a:lnTo>
                <a:lnTo>
                  <a:pt x="0" y="14917913"/>
                </a:lnTo>
                <a:lnTo>
                  <a:pt x="0" y="0"/>
                </a:lnTo>
                <a:close/>
              </a:path>
            </a:pathLst>
          </a:custGeom>
          <a:blipFill>
            <a:blip r:embed="rId2">
              <a:alphaModFix amt="43000"/>
              <a:extLst>
                <a:ext uri="{96DAC541-7B7A-43D3-8B79-37D633B846F1}">
                  <asvg:svgBlip xmlns:asvg="http://schemas.microsoft.com/office/drawing/2016/SVG/main" r:embed="rId3"/>
                </a:ext>
              </a:extLst>
            </a:blip>
            <a:stretch>
              <a:fillRect/>
            </a:stretch>
          </a:blipFill>
        </p:spPr>
      </p:sp>
      <p:sp>
        <p:nvSpPr>
          <p:cNvPr id="3" name="Freeform 3"/>
          <p:cNvSpPr/>
          <p:nvPr/>
        </p:nvSpPr>
        <p:spPr>
          <a:xfrm rot="-227281">
            <a:off x="6302348" y="5361498"/>
            <a:ext cx="16497169" cy="13407699"/>
          </a:xfrm>
          <a:custGeom>
            <a:avLst/>
            <a:gdLst/>
            <a:ahLst/>
            <a:cxnLst/>
            <a:rect l="l" t="t" r="r" b="b"/>
            <a:pathLst>
              <a:path w="16497169" h="13407699">
                <a:moveTo>
                  <a:pt x="0" y="0"/>
                </a:moveTo>
                <a:lnTo>
                  <a:pt x="16497169" y="0"/>
                </a:lnTo>
                <a:lnTo>
                  <a:pt x="16497169" y="13407699"/>
                </a:lnTo>
                <a:lnTo>
                  <a:pt x="0" y="13407699"/>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sp>
      <p:sp>
        <p:nvSpPr>
          <p:cNvPr id="4" name="Freeform 4"/>
          <p:cNvSpPr/>
          <p:nvPr/>
        </p:nvSpPr>
        <p:spPr>
          <a:xfrm>
            <a:off x="1028700" y="7195959"/>
            <a:ext cx="6013172" cy="142130"/>
          </a:xfrm>
          <a:custGeom>
            <a:avLst/>
            <a:gdLst/>
            <a:ahLst/>
            <a:cxnLst/>
            <a:rect l="l" t="t" r="r" b="b"/>
            <a:pathLst>
              <a:path w="6013172" h="142130">
                <a:moveTo>
                  <a:pt x="0" y="0"/>
                </a:moveTo>
                <a:lnTo>
                  <a:pt x="6013172" y="0"/>
                </a:lnTo>
                <a:lnTo>
                  <a:pt x="6013172" y="142130"/>
                </a:lnTo>
                <a:lnTo>
                  <a:pt x="0" y="1421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838200" y="3393021"/>
            <a:ext cx="15926867" cy="3500958"/>
          </a:xfrm>
          <a:prstGeom prst="rect">
            <a:avLst/>
          </a:prstGeom>
        </p:spPr>
        <p:txBody>
          <a:bodyPr lIns="0" tIns="0" rIns="0" bIns="0" rtlCol="0" anchor="t">
            <a:spAutoFit/>
          </a:bodyPr>
          <a:lstStyle/>
          <a:p>
            <a:pPr>
              <a:lnSpc>
                <a:spcPts val="9099"/>
              </a:lnSpc>
              <a:spcBef>
                <a:spcPct val="0"/>
              </a:spcBef>
            </a:pPr>
            <a:r>
              <a:rPr lang="en-US" sz="9099" dirty="0">
                <a:solidFill>
                  <a:srgbClr val="F4F6FC"/>
                </a:solidFill>
                <a:latin typeface="CamingoDos Pro 1"/>
              </a:rPr>
              <a:t>Adaptation Committee: Insights from recent and ongoing work​</a:t>
            </a:r>
          </a:p>
        </p:txBody>
      </p:sp>
      <p:sp>
        <p:nvSpPr>
          <p:cNvPr id="6" name="Freeform 6"/>
          <p:cNvSpPr/>
          <p:nvPr/>
        </p:nvSpPr>
        <p:spPr>
          <a:xfrm>
            <a:off x="1028700" y="823428"/>
            <a:ext cx="3640170" cy="1082344"/>
          </a:xfrm>
          <a:custGeom>
            <a:avLst/>
            <a:gdLst/>
            <a:ahLst/>
            <a:cxnLst/>
            <a:rect l="l" t="t" r="r" b="b"/>
            <a:pathLst>
              <a:path w="3640170" h="1082344">
                <a:moveTo>
                  <a:pt x="0" y="0"/>
                </a:moveTo>
                <a:lnTo>
                  <a:pt x="3640170" y="0"/>
                </a:lnTo>
                <a:lnTo>
                  <a:pt x="3640170" y="1082344"/>
                </a:lnTo>
                <a:lnTo>
                  <a:pt x="0" y="1082344"/>
                </a:lnTo>
                <a:lnTo>
                  <a:pt x="0" y="0"/>
                </a:lnTo>
                <a:close/>
              </a:path>
            </a:pathLst>
          </a:custGeom>
          <a:blipFill>
            <a:blip r:embed="rId8"/>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rot="1174642">
            <a:off x="-5663139" y="4851963"/>
            <a:ext cx="9245939" cy="9161885"/>
          </a:xfrm>
          <a:custGeom>
            <a:avLst/>
            <a:gdLst/>
            <a:ahLst/>
            <a:cxnLst/>
            <a:rect l="l" t="t" r="r" b="b"/>
            <a:pathLst>
              <a:path w="9245939" h="9161885">
                <a:moveTo>
                  <a:pt x="0" y="0"/>
                </a:moveTo>
                <a:lnTo>
                  <a:pt x="9245939" y="0"/>
                </a:lnTo>
                <a:lnTo>
                  <a:pt x="9245939" y="9161885"/>
                </a:lnTo>
                <a:lnTo>
                  <a:pt x="0" y="91618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351223">
            <a:off x="-5442052" y="-4864564"/>
            <a:ext cx="9245939" cy="9161885"/>
          </a:xfrm>
          <a:custGeom>
            <a:avLst/>
            <a:gdLst/>
            <a:ahLst/>
            <a:cxnLst/>
            <a:rect l="l" t="t" r="r" b="b"/>
            <a:pathLst>
              <a:path w="9245939" h="9161885">
                <a:moveTo>
                  <a:pt x="0" y="0"/>
                </a:moveTo>
                <a:lnTo>
                  <a:pt x="9245939" y="0"/>
                </a:lnTo>
                <a:lnTo>
                  <a:pt x="9245939" y="9161885"/>
                </a:lnTo>
                <a:lnTo>
                  <a:pt x="0" y="91618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028700" y="1753604"/>
            <a:ext cx="16230600" cy="7934160"/>
          </a:xfrm>
          <a:prstGeom prst="rect">
            <a:avLst/>
          </a:prstGeom>
        </p:spPr>
        <p:txBody>
          <a:bodyPr wrap="square" lIns="0" tIns="0" rIns="0" bIns="0" rtlCol="0" anchor="t">
            <a:spAutoFit/>
          </a:bodyPr>
          <a:lstStyle/>
          <a:p>
            <a:pPr marL="1230522" lvl="1" indent="-615261">
              <a:lnSpc>
                <a:spcPts val="5699"/>
              </a:lnSpc>
              <a:buFont typeface="Arial"/>
              <a:buChar char="•"/>
            </a:pPr>
            <a:r>
              <a:rPr lang="en-US" sz="2800" b="1" dirty="0">
                <a:solidFill>
                  <a:srgbClr val="FFC000"/>
                </a:solidFill>
                <a:latin typeface="CamingoDos Pro 2"/>
              </a:rPr>
              <a:t>Key themes and priorities</a:t>
            </a:r>
            <a:r>
              <a:rPr lang="en-US" sz="2800" dirty="0">
                <a:solidFill>
                  <a:schemeClr val="bg1"/>
                </a:solidFill>
                <a:latin typeface="CamingoDos Pro 2"/>
              </a:rPr>
              <a:t>: Food security and resilient agriculture; </a:t>
            </a:r>
            <a:r>
              <a:rPr lang="en-US" sz="2800" dirty="0" err="1">
                <a:solidFill>
                  <a:schemeClr val="bg1"/>
                </a:solidFill>
                <a:latin typeface="CamingoDos Pro 2"/>
              </a:rPr>
              <a:t>EbA</a:t>
            </a:r>
            <a:r>
              <a:rPr lang="en-US" sz="2800" dirty="0">
                <a:solidFill>
                  <a:schemeClr val="bg1"/>
                </a:solidFill>
                <a:latin typeface="CamingoDos Pro 2"/>
              </a:rPr>
              <a:t>; Coastal resilience; Livelihoods; Vulnerability assessments;  Migration and human displacement; Forest management and conservation; Sustainable water management; Risks assessments and early-warning systems.</a:t>
            </a:r>
          </a:p>
          <a:p>
            <a:pPr marL="1230522" lvl="1" indent="-615261">
              <a:lnSpc>
                <a:spcPts val="5699"/>
              </a:lnSpc>
              <a:buFont typeface="Arial"/>
              <a:buChar char="•"/>
            </a:pPr>
            <a:r>
              <a:rPr lang="en-US" sz="2800" b="1" dirty="0">
                <a:solidFill>
                  <a:srgbClr val="FFC000"/>
                </a:solidFill>
                <a:latin typeface="CamingoDos Pro 2"/>
              </a:rPr>
              <a:t>Key gaps and needs</a:t>
            </a:r>
            <a:r>
              <a:rPr lang="en-US" sz="2800" dirty="0">
                <a:solidFill>
                  <a:schemeClr val="bg1"/>
                </a:solidFill>
                <a:latin typeface="CamingoDos Pro 2"/>
              </a:rPr>
              <a:t>: Financial, capacity and technology gaps; Data gaps; Difficulty in guiding private sector organizations in integrating adaptation into their operations; Awareness and knowledge dissemination gap; Lack of coordination among stakeholders; Fragmentation of adaptation efforts.</a:t>
            </a:r>
          </a:p>
          <a:p>
            <a:pPr marL="1230522" lvl="1" indent="-615261">
              <a:lnSpc>
                <a:spcPts val="5699"/>
              </a:lnSpc>
              <a:buFont typeface="Arial"/>
              <a:buChar char="•"/>
            </a:pPr>
            <a:r>
              <a:rPr lang="en-US" sz="2800" b="1" dirty="0">
                <a:solidFill>
                  <a:srgbClr val="FFC000"/>
                </a:solidFill>
                <a:latin typeface="CamingoDos Pro 2"/>
              </a:rPr>
              <a:t>Opportunities for action and collaboration</a:t>
            </a:r>
            <a:r>
              <a:rPr lang="en-US" sz="2800" dirty="0">
                <a:solidFill>
                  <a:schemeClr val="bg1"/>
                </a:solidFill>
                <a:latin typeface="CamingoDos Pro 2"/>
              </a:rPr>
              <a:t>: Incorporating stakeholders outside the environment sector; Building technical capacities; Peer-to-peer learning mechanisms; Aligning different agendas; Regional community of practice on adaptation; knowledge hub for regional engagement and knowledge sharing.</a:t>
            </a:r>
          </a:p>
        </p:txBody>
      </p:sp>
      <p:sp>
        <p:nvSpPr>
          <p:cNvPr id="5" name="TextBox 5"/>
          <p:cNvSpPr txBox="1"/>
          <p:nvPr/>
        </p:nvSpPr>
        <p:spPr>
          <a:xfrm>
            <a:off x="1028700" y="619855"/>
            <a:ext cx="16230600" cy="730969"/>
          </a:xfrm>
          <a:prstGeom prst="rect">
            <a:avLst/>
          </a:prstGeom>
        </p:spPr>
        <p:txBody>
          <a:bodyPr lIns="0" tIns="0" rIns="0" bIns="0" rtlCol="0" anchor="t">
            <a:spAutoFit/>
          </a:bodyPr>
          <a:lstStyle/>
          <a:p>
            <a:pPr>
              <a:lnSpc>
                <a:spcPts val="5700"/>
              </a:lnSpc>
              <a:spcBef>
                <a:spcPct val="0"/>
              </a:spcBef>
            </a:pPr>
            <a:r>
              <a:rPr lang="en-US" sz="5700" dirty="0">
                <a:solidFill>
                  <a:srgbClr val="FFFFFF"/>
                </a:solidFill>
                <a:latin typeface="CamingoDos Pro 2"/>
              </a:rPr>
              <a:t>Findings: Latin America and the Caribbean</a:t>
            </a:r>
          </a:p>
        </p:txBody>
      </p:sp>
    </p:spTree>
    <p:extLst>
      <p:ext uri="{BB962C8B-B14F-4D97-AF65-F5344CB8AC3E}">
        <p14:creationId xmlns:p14="http://schemas.microsoft.com/office/powerpoint/2010/main" val="1943162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rot="1174642">
            <a:off x="-5663139" y="4851963"/>
            <a:ext cx="9245939" cy="9161885"/>
          </a:xfrm>
          <a:custGeom>
            <a:avLst/>
            <a:gdLst/>
            <a:ahLst/>
            <a:cxnLst/>
            <a:rect l="l" t="t" r="r" b="b"/>
            <a:pathLst>
              <a:path w="9245939" h="9161885">
                <a:moveTo>
                  <a:pt x="0" y="0"/>
                </a:moveTo>
                <a:lnTo>
                  <a:pt x="9245939" y="0"/>
                </a:lnTo>
                <a:lnTo>
                  <a:pt x="9245939" y="9161885"/>
                </a:lnTo>
                <a:lnTo>
                  <a:pt x="0" y="91618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351223">
            <a:off x="-5442052" y="-4864564"/>
            <a:ext cx="9245939" cy="9161885"/>
          </a:xfrm>
          <a:custGeom>
            <a:avLst/>
            <a:gdLst/>
            <a:ahLst/>
            <a:cxnLst/>
            <a:rect l="l" t="t" r="r" b="b"/>
            <a:pathLst>
              <a:path w="9245939" h="9161885">
                <a:moveTo>
                  <a:pt x="0" y="0"/>
                </a:moveTo>
                <a:lnTo>
                  <a:pt x="9245939" y="0"/>
                </a:lnTo>
                <a:lnTo>
                  <a:pt x="9245939" y="9161885"/>
                </a:lnTo>
                <a:lnTo>
                  <a:pt x="0" y="91618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028700" y="1753604"/>
            <a:ext cx="16230600" cy="5741252"/>
          </a:xfrm>
          <a:prstGeom prst="rect">
            <a:avLst/>
          </a:prstGeom>
        </p:spPr>
        <p:txBody>
          <a:bodyPr wrap="square" lIns="0" tIns="0" rIns="0" bIns="0" rtlCol="0" anchor="t">
            <a:spAutoFit/>
          </a:bodyPr>
          <a:lstStyle/>
          <a:p>
            <a:pPr marL="1230522" lvl="1" indent="-615261">
              <a:lnSpc>
                <a:spcPts val="5699"/>
              </a:lnSpc>
              <a:buFont typeface="Arial"/>
              <a:buChar char="•"/>
            </a:pPr>
            <a:r>
              <a:rPr lang="en-US" sz="2800" b="1" dirty="0">
                <a:solidFill>
                  <a:srgbClr val="FFC000"/>
                </a:solidFill>
                <a:latin typeface="CamingoDos Pro 2"/>
              </a:rPr>
              <a:t>Key themes and priorities</a:t>
            </a:r>
            <a:r>
              <a:rPr lang="en-US" sz="2800" dirty="0">
                <a:solidFill>
                  <a:schemeClr val="bg1"/>
                </a:solidFill>
                <a:latin typeface="CamingoDos Pro 2"/>
              </a:rPr>
              <a:t>: Resilient agriculture and water management; Resilient infrastructure; </a:t>
            </a:r>
            <a:r>
              <a:rPr lang="en-US" sz="2800" dirty="0" err="1">
                <a:solidFill>
                  <a:schemeClr val="bg1"/>
                </a:solidFill>
                <a:latin typeface="CamingoDos Pro 2"/>
              </a:rPr>
              <a:t>EbA</a:t>
            </a:r>
            <a:r>
              <a:rPr lang="en-US" sz="2800" dirty="0">
                <a:solidFill>
                  <a:schemeClr val="bg1"/>
                </a:solidFill>
                <a:latin typeface="CamingoDos Pro 2"/>
              </a:rPr>
              <a:t>; Early warning systems; </a:t>
            </a:r>
          </a:p>
          <a:p>
            <a:pPr marL="615261" lvl="1">
              <a:lnSpc>
                <a:spcPts val="5699"/>
              </a:lnSpc>
            </a:pPr>
            <a:endParaRPr lang="en-US" sz="2800" dirty="0">
              <a:solidFill>
                <a:schemeClr val="bg1"/>
              </a:solidFill>
              <a:latin typeface="CamingoDos Pro 2"/>
            </a:endParaRPr>
          </a:p>
          <a:p>
            <a:pPr marL="1230522" lvl="1" indent="-615261">
              <a:lnSpc>
                <a:spcPts val="5699"/>
              </a:lnSpc>
              <a:buFont typeface="Arial"/>
              <a:buChar char="•"/>
            </a:pPr>
            <a:r>
              <a:rPr lang="en-US" sz="2800" b="1" dirty="0">
                <a:solidFill>
                  <a:srgbClr val="FFC000"/>
                </a:solidFill>
                <a:latin typeface="CamingoDos Pro 2"/>
              </a:rPr>
              <a:t>Key gaps and needs</a:t>
            </a:r>
            <a:r>
              <a:rPr lang="en-US" sz="2800" dirty="0">
                <a:solidFill>
                  <a:schemeClr val="bg1"/>
                </a:solidFill>
                <a:latin typeface="CamingoDos Pro 2"/>
              </a:rPr>
              <a:t>: Financial, capacity, data and technology gaps; Awareness and knowledge gaps; Lack of coordination among stakeholders; Fragmentation of efforts</a:t>
            </a:r>
          </a:p>
          <a:p>
            <a:pPr marL="615261" lvl="1">
              <a:lnSpc>
                <a:spcPts val="5699"/>
              </a:lnSpc>
            </a:pPr>
            <a:endParaRPr lang="en-US" sz="2800" dirty="0">
              <a:solidFill>
                <a:schemeClr val="bg1"/>
              </a:solidFill>
              <a:latin typeface="CamingoDos Pro 2"/>
            </a:endParaRPr>
          </a:p>
          <a:p>
            <a:pPr marL="1230522" lvl="1" indent="-615261">
              <a:lnSpc>
                <a:spcPts val="5699"/>
              </a:lnSpc>
              <a:buFont typeface="Arial"/>
              <a:buChar char="•"/>
            </a:pPr>
            <a:r>
              <a:rPr lang="en-US" sz="2800" b="1" dirty="0">
                <a:solidFill>
                  <a:srgbClr val="FFC000"/>
                </a:solidFill>
                <a:latin typeface="CamingoDos Pro 2"/>
              </a:rPr>
              <a:t>Opportunities for action and collaboration</a:t>
            </a:r>
            <a:r>
              <a:rPr lang="en-US" sz="2800" dirty="0">
                <a:solidFill>
                  <a:schemeClr val="bg1"/>
                </a:solidFill>
                <a:latin typeface="CamingoDos Pro 2"/>
              </a:rPr>
              <a:t>: Peer-to-peer learning mechanisms; Knowledge- and data-sharing schemes; Collaborating on capacity building.</a:t>
            </a:r>
          </a:p>
        </p:txBody>
      </p:sp>
      <p:sp>
        <p:nvSpPr>
          <p:cNvPr id="5" name="TextBox 5"/>
          <p:cNvSpPr txBox="1"/>
          <p:nvPr/>
        </p:nvSpPr>
        <p:spPr>
          <a:xfrm>
            <a:off x="1028700" y="619855"/>
            <a:ext cx="16230600" cy="730969"/>
          </a:xfrm>
          <a:prstGeom prst="rect">
            <a:avLst/>
          </a:prstGeom>
        </p:spPr>
        <p:txBody>
          <a:bodyPr lIns="0" tIns="0" rIns="0" bIns="0" rtlCol="0" anchor="t">
            <a:spAutoFit/>
          </a:bodyPr>
          <a:lstStyle/>
          <a:p>
            <a:pPr>
              <a:lnSpc>
                <a:spcPts val="5700"/>
              </a:lnSpc>
              <a:spcBef>
                <a:spcPct val="0"/>
              </a:spcBef>
            </a:pPr>
            <a:r>
              <a:rPr lang="en-US" sz="5700" dirty="0">
                <a:solidFill>
                  <a:srgbClr val="FFFFFF"/>
                </a:solidFill>
                <a:latin typeface="CamingoDos Pro 2"/>
              </a:rPr>
              <a:t>Common themes</a:t>
            </a:r>
          </a:p>
        </p:txBody>
      </p:sp>
    </p:spTree>
    <p:extLst>
      <p:ext uri="{BB962C8B-B14F-4D97-AF65-F5344CB8AC3E}">
        <p14:creationId xmlns:p14="http://schemas.microsoft.com/office/powerpoint/2010/main" val="982096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rot="-779136">
            <a:off x="-3607735" y="-10607766"/>
            <a:ext cx="18355375" cy="14917914"/>
          </a:xfrm>
          <a:custGeom>
            <a:avLst/>
            <a:gdLst/>
            <a:ahLst/>
            <a:cxnLst/>
            <a:rect l="l" t="t" r="r" b="b"/>
            <a:pathLst>
              <a:path w="18355375" h="14917914">
                <a:moveTo>
                  <a:pt x="0" y="0"/>
                </a:moveTo>
                <a:lnTo>
                  <a:pt x="18355374" y="0"/>
                </a:lnTo>
                <a:lnTo>
                  <a:pt x="18355374" y="14917913"/>
                </a:lnTo>
                <a:lnTo>
                  <a:pt x="0" y="14917913"/>
                </a:lnTo>
                <a:lnTo>
                  <a:pt x="0" y="0"/>
                </a:lnTo>
                <a:close/>
              </a:path>
            </a:pathLst>
          </a:custGeom>
          <a:blipFill>
            <a:blip r:embed="rId2">
              <a:alphaModFix amt="43000"/>
              <a:extLst>
                <a:ext uri="{96DAC541-7B7A-43D3-8B79-37D633B846F1}">
                  <asvg:svgBlip xmlns:asvg="http://schemas.microsoft.com/office/drawing/2016/SVG/main" r:embed="rId3"/>
                </a:ext>
              </a:extLst>
            </a:blip>
            <a:stretch>
              <a:fillRect/>
            </a:stretch>
          </a:blipFill>
        </p:spPr>
      </p:sp>
      <p:sp>
        <p:nvSpPr>
          <p:cNvPr id="3" name="Freeform 3"/>
          <p:cNvSpPr/>
          <p:nvPr/>
        </p:nvSpPr>
        <p:spPr>
          <a:xfrm rot="-227281">
            <a:off x="6302348" y="5361498"/>
            <a:ext cx="16497169" cy="13407699"/>
          </a:xfrm>
          <a:custGeom>
            <a:avLst/>
            <a:gdLst/>
            <a:ahLst/>
            <a:cxnLst/>
            <a:rect l="l" t="t" r="r" b="b"/>
            <a:pathLst>
              <a:path w="16497169" h="13407699">
                <a:moveTo>
                  <a:pt x="0" y="0"/>
                </a:moveTo>
                <a:lnTo>
                  <a:pt x="16497169" y="0"/>
                </a:lnTo>
                <a:lnTo>
                  <a:pt x="16497169" y="13407699"/>
                </a:lnTo>
                <a:lnTo>
                  <a:pt x="0" y="13407699"/>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sp>
      <p:sp>
        <p:nvSpPr>
          <p:cNvPr id="4" name="Freeform 4"/>
          <p:cNvSpPr/>
          <p:nvPr/>
        </p:nvSpPr>
        <p:spPr>
          <a:xfrm>
            <a:off x="1028700" y="6676981"/>
            <a:ext cx="6013172" cy="142130"/>
          </a:xfrm>
          <a:custGeom>
            <a:avLst/>
            <a:gdLst/>
            <a:ahLst/>
            <a:cxnLst/>
            <a:rect l="l" t="t" r="r" b="b"/>
            <a:pathLst>
              <a:path w="6013172" h="142130">
                <a:moveTo>
                  <a:pt x="0" y="0"/>
                </a:moveTo>
                <a:lnTo>
                  <a:pt x="6013172" y="0"/>
                </a:lnTo>
                <a:lnTo>
                  <a:pt x="6013172" y="142130"/>
                </a:lnTo>
                <a:lnTo>
                  <a:pt x="0" y="1421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1028092" y="3926323"/>
            <a:ext cx="15926867" cy="1923604"/>
          </a:xfrm>
          <a:prstGeom prst="rect">
            <a:avLst/>
          </a:prstGeom>
        </p:spPr>
        <p:txBody>
          <a:bodyPr lIns="0" tIns="0" rIns="0" bIns="0" rtlCol="0" anchor="t">
            <a:spAutoFit/>
          </a:bodyPr>
          <a:lstStyle/>
          <a:p>
            <a:pPr marL="0" marR="0" lvl="0" indent="0" algn="l" defTabSz="914400" rtl="0" eaLnBrk="1" fontAlgn="auto" latinLnBrk="0" hangingPunct="1">
              <a:lnSpc>
                <a:spcPts val="7500"/>
              </a:lnSpc>
              <a:spcBef>
                <a:spcPct val="0"/>
              </a:spcBef>
              <a:spcAft>
                <a:spcPts val="0"/>
              </a:spcAft>
              <a:buClrTx/>
              <a:buSzTx/>
              <a:buFontTx/>
              <a:buNone/>
              <a:tabLst/>
              <a:defRPr/>
            </a:pPr>
            <a:r>
              <a:rPr kumimoji="0" lang="en-US" sz="7500" b="0" i="0" u="none" strike="noStrike" kern="1200" cap="none" spc="0" normalizeH="0" baseline="0" noProof="0" dirty="0">
                <a:ln>
                  <a:noFill/>
                </a:ln>
                <a:solidFill>
                  <a:srgbClr val="F4F6FC"/>
                </a:solidFill>
                <a:effectLst/>
                <a:uLnTx/>
                <a:uFillTx/>
                <a:latin typeface="CamingoDos Pro 1"/>
                <a:ea typeface="+mn-ea"/>
                <a:cs typeface="+mn-cs"/>
              </a:rPr>
              <a:t>Virtual dialogue: Addressing capacity gaps in accessing adaptation funding</a:t>
            </a:r>
          </a:p>
        </p:txBody>
      </p:sp>
      <p:sp>
        <p:nvSpPr>
          <p:cNvPr id="6" name="TextBox 6"/>
          <p:cNvSpPr txBox="1"/>
          <p:nvPr/>
        </p:nvSpPr>
        <p:spPr>
          <a:xfrm>
            <a:off x="1028700" y="7173814"/>
            <a:ext cx="8115300" cy="554254"/>
          </a:xfrm>
          <a:prstGeom prst="rect">
            <a:avLst/>
          </a:prstGeom>
        </p:spPr>
        <p:txBody>
          <a:bodyPr lIns="0" tIns="0" rIns="0" bIns="0" rtlCol="0" anchor="t">
            <a:spAutoFit/>
          </a:bodyPr>
          <a:lstStyle/>
          <a:p>
            <a:pPr marL="0" marR="0" lvl="0" indent="0" algn="l" defTabSz="914400" rtl="0" eaLnBrk="1" fontAlgn="auto" latinLnBrk="0" hangingPunct="1">
              <a:lnSpc>
                <a:spcPts val="4759"/>
              </a:lnSpc>
              <a:spcBef>
                <a:spcPts val="0"/>
              </a:spcBef>
              <a:spcAft>
                <a:spcPts val="0"/>
              </a:spcAft>
              <a:buClrTx/>
              <a:buSzTx/>
              <a:buFontTx/>
              <a:buNone/>
              <a:tabLst/>
              <a:defRPr/>
            </a:pPr>
            <a:r>
              <a:rPr kumimoji="0" lang="en-US" sz="3399" b="0" i="0" u="none" strike="noStrike" kern="1200" cap="none" spc="271" normalizeH="0" baseline="0" noProof="0" dirty="0">
                <a:ln>
                  <a:noFill/>
                </a:ln>
                <a:solidFill>
                  <a:srgbClr val="F4F6FC"/>
                </a:solidFill>
                <a:effectLst/>
                <a:uLnTx/>
                <a:uFillTx/>
                <a:latin typeface="CamingoDos Pro 1"/>
                <a:ea typeface="+mn-ea"/>
                <a:cs typeface="+mn-cs"/>
              </a:rPr>
              <a:t>RECENT WORK OF THE AC</a:t>
            </a:r>
          </a:p>
        </p:txBody>
      </p:sp>
      <p:sp>
        <p:nvSpPr>
          <p:cNvPr id="7" name="Freeform 7"/>
          <p:cNvSpPr/>
          <p:nvPr/>
        </p:nvSpPr>
        <p:spPr>
          <a:xfrm>
            <a:off x="1028700" y="823428"/>
            <a:ext cx="3640170" cy="1082344"/>
          </a:xfrm>
          <a:custGeom>
            <a:avLst/>
            <a:gdLst/>
            <a:ahLst/>
            <a:cxnLst/>
            <a:rect l="l" t="t" r="r" b="b"/>
            <a:pathLst>
              <a:path w="3640170" h="1082344">
                <a:moveTo>
                  <a:pt x="0" y="0"/>
                </a:moveTo>
                <a:lnTo>
                  <a:pt x="3640170" y="0"/>
                </a:lnTo>
                <a:lnTo>
                  <a:pt x="3640170" y="1082344"/>
                </a:lnTo>
                <a:lnTo>
                  <a:pt x="0" y="1082344"/>
                </a:lnTo>
                <a:lnTo>
                  <a:pt x="0" y="0"/>
                </a:lnTo>
                <a:close/>
              </a:path>
            </a:pathLst>
          </a:custGeom>
          <a:blipFill>
            <a:blip r:embed="rId8"/>
            <a:stretch>
              <a:fillRect/>
            </a:stretch>
          </a:blipFill>
        </p:spPr>
      </p:sp>
    </p:spTree>
    <p:extLst>
      <p:ext uri="{BB962C8B-B14F-4D97-AF65-F5344CB8AC3E}">
        <p14:creationId xmlns:p14="http://schemas.microsoft.com/office/powerpoint/2010/main" val="2179754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flipH="1">
            <a:off x="1028700" y="3720574"/>
            <a:ext cx="4123437" cy="97463"/>
          </a:xfrm>
          <a:custGeom>
            <a:avLst/>
            <a:gdLst/>
            <a:ahLst/>
            <a:cxnLst/>
            <a:rect l="l" t="t" r="r" b="b"/>
            <a:pathLst>
              <a:path w="4123437" h="97463">
                <a:moveTo>
                  <a:pt x="4123437" y="0"/>
                </a:moveTo>
                <a:lnTo>
                  <a:pt x="0" y="0"/>
                </a:lnTo>
                <a:lnTo>
                  <a:pt x="0" y="97463"/>
                </a:lnTo>
                <a:lnTo>
                  <a:pt x="4123437" y="97463"/>
                </a:lnTo>
                <a:lnTo>
                  <a:pt x="4123437"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flipH="1">
            <a:off x="13948750" y="-2139367"/>
            <a:ext cx="11098426" cy="16596766"/>
          </a:xfrm>
          <a:custGeom>
            <a:avLst/>
            <a:gdLst/>
            <a:ahLst/>
            <a:cxnLst/>
            <a:rect l="l" t="t" r="r" b="b"/>
            <a:pathLst>
              <a:path w="11098426" h="16596766">
                <a:moveTo>
                  <a:pt x="11098426" y="0"/>
                </a:moveTo>
                <a:lnTo>
                  <a:pt x="0" y="0"/>
                </a:lnTo>
                <a:lnTo>
                  <a:pt x="0" y="16596766"/>
                </a:lnTo>
                <a:lnTo>
                  <a:pt x="11098426" y="16596766"/>
                </a:lnTo>
                <a:lnTo>
                  <a:pt x="11098426" y="0"/>
                </a:lnTo>
                <a:close/>
              </a:path>
            </a:pathLst>
          </a:custGeom>
          <a:blipFill>
            <a:blip r:embed="rId5">
              <a:extLst>
                <a:ext uri="{96DAC541-7B7A-43D3-8B79-37D633B846F1}">
                  <asvg:svgBlip xmlns:asvg="http://schemas.microsoft.com/office/drawing/2016/SVG/main" r:embed="rId6"/>
                </a:ext>
              </a:extLst>
            </a:blip>
            <a:stretch>
              <a:fillRect l="-105106"/>
            </a:stretch>
          </a:blipFill>
        </p:spPr>
      </p:sp>
      <p:sp>
        <p:nvSpPr>
          <p:cNvPr id="4" name="TextBox 4"/>
          <p:cNvSpPr txBox="1"/>
          <p:nvPr/>
        </p:nvSpPr>
        <p:spPr>
          <a:xfrm>
            <a:off x="1028700" y="1133475"/>
            <a:ext cx="11743838" cy="2152015"/>
          </a:xfrm>
          <a:prstGeom prst="rect">
            <a:avLst/>
          </a:prstGeom>
        </p:spPr>
        <p:txBody>
          <a:bodyPr lIns="0" tIns="0" rIns="0" bIns="0" rtlCol="0" anchor="t">
            <a:spAutoFit/>
          </a:bodyPr>
          <a:lstStyle/>
          <a:p>
            <a:pPr>
              <a:lnSpc>
                <a:spcPts val="5599"/>
              </a:lnSpc>
            </a:pPr>
            <a:r>
              <a:rPr lang="en-US" sz="5599">
                <a:solidFill>
                  <a:srgbClr val="F4F6FC"/>
                </a:solidFill>
                <a:latin typeface="CamingoDos Pro 2"/>
              </a:rPr>
              <a:t>AC virtual dialogue on addressing developing countries capacity gaps in accessing adaptation funding – part II</a:t>
            </a:r>
          </a:p>
        </p:txBody>
      </p:sp>
      <p:sp>
        <p:nvSpPr>
          <p:cNvPr id="5" name="TextBox 5"/>
          <p:cNvSpPr txBox="1"/>
          <p:nvPr/>
        </p:nvSpPr>
        <p:spPr>
          <a:xfrm>
            <a:off x="1028700" y="4322862"/>
            <a:ext cx="13777674" cy="1734185"/>
          </a:xfrm>
          <a:prstGeom prst="rect">
            <a:avLst/>
          </a:prstGeom>
        </p:spPr>
        <p:txBody>
          <a:bodyPr lIns="0" tIns="0" rIns="0" bIns="0" rtlCol="0" anchor="t">
            <a:spAutoFit/>
          </a:bodyPr>
          <a:lstStyle/>
          <a:p>
            <a:pPr>
              <a:lnSpc>
                <a:spcPts val="3399"/>
              </a:lnSpc>
              <a:spcBef>
                <a:spcPct val="0"/>
              </a:spcBef>
            </a:pPr>
            <a:r>
              <a:rPr lang="en-US" sz="3399">
                <a:solidFill>
                  <a:srgbClr val="F4F6FC"/>
                </a:solidFill>
                <a:latin typeface="CamingoDos Pro 3 Bold"/>
              </a:rPr>
              <a:t>Focus theme:</a:t>
            </a:r>
          </a:p>
          <a:p>
            <a:pPr>
              <a:lnSpc>
                <a:spcPts val="3399"/>
              </a:lnSpc>
              <a:spcBef>
                <a:spcPct val="0"/>
              </a:spcBef>
            </a:pPr>
            <a:r>
              <a:rPr lang="en-US" sz="3399">
                <a:solidFill>
                  <a:srgbClr val="F4F6FC"/>
                </a:solidFill>
                <a:latin typeface="CamingoDos Pro 3 Bold"/>
              </a:rPr>
              <a:t> </a:t>
            </a:r>
          </a:p>
          <a:p>
            <a:pPr>
              <a:lnSpc>
                <a:spcPts val="3399"/>
              </a:lnSpc>
              <a:spcBef>
                <a:spcPct val="0"/>
              </a:spcBef>
            </a:pPr>
            <a:r>
              <a:rPr lang="en-US" sz="3399">
                <a:solidFill>
                  <a:srgbClr val="FFA303"/>
                </a:solidFill>
                <a:latin typeface="CamingoDos Pro 3 Bold"/>
              </a:rPr>
              <a:t>“Addressing capacity gaps of countries for translating their adaptation priorities into finance and investment strategies, plans and projects” </a:t>
            </a:r>
          </a:p>
        </p:txBody>
      </p:sp>
      <p:sp>
        <p:nvSpPr>
          <p:cNvPr id="6" name="TextBox 6"/>
          <p:cNvSpPr txBox="1"/>
          <p:nvPr/>
        </p:nvSpPr>
        <p:spPr>
          <a:xfrm>
            <a:off x="1028700" y="6809593"/>
            <a:ext cx="14758010" cy="2591435"/>
          </a:xfrm>
          <a:prstGeom prst="rect">
            <a:avLst/>
          </a:prstGeom>
        </p:spPr>
        <p:txBody>
          <a:bodyPr lIns="0" tIns="0" rIns="0" bIns="0" rtlCol="0" anchor="t">
            <a:spAutoFit/>
          </a:bodyPr>
          <a:lstStyle/>
          <a:p>
            <a:pPr marL="734059" lvl="1" indent="-367030">
              <a:lnSpc>
                <a:spcPts val="3399"/>
              </a:lnSpc>
              <a:buFont typeface="Arial"/>
              <a:buChar char="•"/>
            </a:pPr>
            <a:r>
              <a:rPr lang="en-US" sz="3399">
                <a:solidFill>
                  <a:srgbClr val="FFFFFF"/>
                </a:solidFill>
                <a:latin typeface="CamingoDos Pro 3 Bold"/>
              </a:rPr>
              <a:t>Key enabler for countries while transitioning from adaptation planning to implementation </a:t>
            </a:r>
          </a:p>
          <a:p>
            <a:pPr marL="734059" lvl="1" indent="-367030">
              <a:lnSpc>
                <a:spcPts val="3399"/>
              </a:lnSpc>
              <a:buFont typeface="Arial"/>
              <a:buChar char="•"/>
            </a:pPr>
            <a:r>
              <a:rPr lang="en-US" sz="3399">
                <a:solidFill>
                  <a:srgbClr val="FFFFFF"/>
                </a:solidFill>
                <a:latin typeface="CamingoDos Pro 3 Bold"/>
              </a:rPr>
              <a:t>Requires capacities to access the entire range of financial sources and instruments suitable for addressing adaptation</a:t>
            </a:r>
          </a:p>
          <a:p>
            <a:pPr marL="734059" lvl="1" indent="-367030">
              <a:lnSpc>
                <a:spcPts val="3399"/>
              </a:lnSpc>
              <a:buFont typeface="Arial"/>
              <a:buChar char="•"/>
            </a:pPr>
            <a:r>
              <a:rPr lang="en-US" sz="3399">
                <a:solidFill>
                  <a:srgbClr val="FFFFFF"/>
                </a:solidFill>
                <a:latin typeface="CamingoDos Pro 3 Bold"/>
              </a:rPr>
              <a:t>Experiences were shared by Fiji, AfDB, GIZ, GCF and OECD</a:t>
            </a:r>
          </a:p>
          <a:p>
            <a:pPr marL="734059" lvl="1" indent="-367030">
              <a:lnSpc>
                <a:spcPts val="3399"/>
              </a:lnSpc>
              <a:buFont typeface="Arial"/>
              <a:buChar char="•"/>
            </a:pPr>
            <a:r>
              <a:rPr lang="en-US" sz="3399">
                <a:solidFill>
                  <a:srgbClr val="FFFFFF"/>
                </a:solidFill>
                <a:latin typeface="CamingoDos Pro 3 Bold"/>
              </a:rPr>
              <a:t>Provided important basis for follow-up activities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rot="-7476286" flipH="1">
            <a:off x="8306420" y="-7301169"/>
            <a:ext cx="9120000" cy="13638195"/>
          </a:xfrm>
          <a:custGeom>
            <a:avLst/>
            <a:gdLst/>
            <a:ahLst/>
            <a:cxnLst/>
            <a:rect l="l" t="t" r="r" b="b"/>
            <a:pathLst>
              <a:path w="9120000" h="13638195">
                <a:moveTo>
                  <a:pt x="9120000" y="0"/>
                </a:moveTo>
                <a:lnTo>
                  <a:pt x="0" y="0"/>
                </a:lnTo>
                <a:lnTo>
                  <a:pt x="0" y="13638196"/>
                </a:lnTo>
                <a:lnTo>
                  <a:pt x="9120000" y="13638196"/>
                </a:lnTo>
                <a:lnTo>
                  <a:pt x="9120000" y="0"/>
                </a:lnTo>
                <a:close/>
              </a:path>
            </a:pathLst>
          </a:custGeom>
          <a:blipFill>
            <a:blip r:embed="rId2">
              <a:alphaModFix amt="68000"/>
              <a:extLst>
                <a:ext uri="{96DAC541-7B7A-43D3-8B79-37D633B846F1}">
                  <asvg:svgBlip xmlns:asvg="http://schemas.microsoft.com/office/drawing/2016/SVG/main" r:embed="rId3"/>
                </a:ext>
              </a:extLst>
            </a:blip>
            <a:stretch>
              <a:fillRect l="-105106"/>
            </a:stretch>
          </a:blipFill>
        </p:spPr>
      </p:sp>
      <p:sp>
        <p:nvSpPr>
          <p:cNvPr id="3" name="Freeform 3"/>
          <p:cNvSpPr/>
          <p:nvPr/>
        </p:nvSpPr>
        <p:spPr>
          <a:xfrm rot="4970031" flipH="1">
            <a:off x="-593134" y="3699443"/>
            <a:ext cx="9120000" cy="13638195"/>
          </a:xfrm>
          <a:custGeom>
            <a:avLst/>
            <a:gdLst/>
            <a:ahLst/>
            <a:cxnLst/>
            <a:rect l="l" t="t" r="r" b="b"/>
            <a:pathLst>
              <a:path w="9120000" h="13638195">
                <a:moveTo>
                  <a:pt x="9119999" y="0"/>
                </a:moveTo>
                <a:lnTo>
                  <a:pt x="0" y="0"/>
                </a:lnTo>
                <a:lnTo>
                  <a:pt x="0" y="13638196"/>
                </a:lnTo>
                <a:lnTo>
                  <a:pt x="9119999" y="13638196"/>
                </a:lnTo>
                <a:lnTo>
                  <a:pt x="9119999" y="0"/>
                </a:lnTo>
                <a:close/>
              </a:path>
            </a:pathLst>
          </a:custGeom>
          <a:blipFill>
            <a:blip r:embed="rId2">
              <a:alphaModFix amt="68000"/>
              <a:extLst>
                <a:ext uri="{96DAC541-7B7A-43D3-8B79-37D633B846F1}">
                  <asvg:svgBlip xmlns:asvg="http://schemas.microsoft.com/office/drawing/2016/SVG/main" r:embed="rId3"/>
                </a:ext>
              </a:extLst>
            </a:blip>
            <a:stretch>
              <a:fillRect l="-105106"/>
            </a:stretch>
          </a:blipFill>
        </p:spPr>
      </p:sp>
      <p:sp>
        <p:nvSpPr>
          <p:cNvPr id="4" name="Freeform 4"/>
          <p:cNvSpPr/>
          <p:nvPr/>
        </p:nvSpPr>
        <p:spPr>
          <a:xfrm>
            <a:off x="6196070" y="1248005"/>
            <a:ext cx="5895860" cy="5895860"/>
          </a:xfrm>
          <a:custGeom>
            <a:avLst/>
            <a:gdLst/>
            <a:ahLst/>
            <a:cxnLst/>
            <a:rect l="l" t="t" r="r" b="b"/>
            <a:pathLst>
              <a:path w="5895860" h="5895860">
                <a:moveTo>
                  <a:pt x="0" y="0"/>
                </a:moveTo>
                <a:lnTo>
                  <a:pt x="5895860" y="0"/>
                </a:lnTo>
                <a:lnTo>
                  <a:pt x="5895860" y="5895860"/>
                </a:lnTo>
                <a:lnTo>
                  <a:pt x="0" y="5895860"/>
                </a:lnTo>
                <a:lnTo>
                  <a:pt x="0" y="0"/>
                </a:lnTo>
                <a:close/>
              </a:path>
            </a:pathLst>
          </a:custGeom>
          <a:blipFill>
            <a:blip r:embed="rId4"/>
            <a:stretch>
              <a:fillRect/>
            </a:stretch>
          </a:blipFill>
        </p:spPr>
      </p:sp>
      <p:sp>
        <p:nvSpPr>
          <p:cNvPr id="5" name="TextBox 5"/>
          <p:cNvSpPr txBox="1"/>
          <p:nvPr/>
        </p:nvSpPr>
        <p:spPr>
          <a:xfrm>
            <a:off x="4834641" y="7655564"/>
            <a:ext cx="8618719" cy="1924486"/>
          </a:xfrm>
          <a:prstGeom prst="rect">
            <a:avLst/>
          </a:prstGeom>
        </p:spPr>
        <p:txBody>
          <a:bodyPr lIns="0" tIns="0" rIns="0" bIns="0" rtlCol="0" anchor="t">
            <a:spAutoFit/>
          </a:bodyPr>
          <a:lstStyle/>
          <a:p>
            <a:pPr algn="ctr">
              <a:lnSpc>
                <a:spcPts val="3767"/>
              </a:lnSpc>
              <a:spcBef>
                <a:spcPct val="0"/>
              </a:spcBef>
            </a:pPr>
            <a:r>
              <a:rPr lang="en-US" sz="3767">
                <a:solidFill>
                  <a:srgbClr val="FFFFFF"/>
                </a:solidFill>
                <a:latin typeface="CamingoDos Pro 3 Bold"/>
              </a:rPr>
              <a:t>More information and a recording of the dialogue is available at https://unfccc.int/event/ac-dialogue-gaps-accessing-adaptation-funding-part2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rot="-779136">
            <a:off x="-3607735" y="-10607766"/>
            <a:ext cx="18355375" cy="14917914"/>
          </a:xfrm>
          <a:custGeom>
            <a:avLst/>
            <a:gdLst/>
            <a:ahLst/>
            <a:cxnLst/>
            <a:rect l="l" t="t" r="r" b="b"/>
            <a:pathLst>
              <a:path w="18355375" h="14917914">
                <a:moveTo>
                  <a:pt x="0" y="0"/>
                </a:moveTo>
                <a:lnTo>
                  <a:pt x="18355374" y="0"/>
                </a:lnTo>
                <a:lnTo>
                  <a:pt x="18355374" y="14917913"/>
                </a:lnTo>
                <a:lnTo>
                  <a:pt x="0" y="14917913"/>
                </a:lnTo>
                <a:lnTo>
                  <a:pt x="0" y="0"/>
                </a:lnTo>
                <a:close/>
              </a:path>
            </a:pathLst>
          </a:custGeom>
          <a:blipFill>
            <a:blip r:embed="rId2">
              <a:alphaModFix amt="43000"/>
              <a:extLst>
                <a:ext uri="{96DAC541-7B7A-43D3-8B79-37D633B846F1}">
                  <asvg:svgBlip xmlns:asvg="http://schemas.microsoft.com/office/drawing/2016/SVG/main" r:embed="rId3"/>
                </a:ext>
              </a:extLst>
            </a:blip>
            <a:stretch>
              <a:fillRect/>
            </a:stretch>
          </a:blipFill>
        </p:spPr>
      </p:sp>
      <p:sp>
        <p:nvSpPr>
          <p:cNvPr id="3" name="Freeform 3"/>
          <p:cNvSpPr/>
          <p:nvPr/>
        </p:nvSpPr>
        <p:spPr>
          <a:xfrm rot="-227281">
            <a:off x="6302348" y="5361498"/>
            <a:ext cx="16497169" cy="13407699"/>
          </a:xfrm>
          <a:custGeom>
            <a:avLst/>
            <a:gdLst/>
            <a:ahLst/>
            <a:cxnLst/>
            <a:rect l="l" t="t" r="r" b="b"/>
            <a:pathLst>
              <a:path w="16497169" h="13407699">
                <a:moveTo>
                  <a:pt x="0" y="0"/>
                </a:moveTo>
                <a:lnTo>
                  <a:pt x="16497169" y="0"/>
                </a:lnTo>
                <a:lnTo>
                  <a:pt x="16497169" y="13407699"/>
                </a:lnTo>
                <a:lnTo>
                  <a:pt x="0" y="13407699"/>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sp>
      <p:sp>
        <p:nvSpPr>
          <p:cNvPr id="4" name="Freeform 4"/>
          <p:cNvSpPr/>
          <p:nvPr/>
        </p:nvSpPr>
        <p:spPr>
          <a:xfrm>
            <a:off x="1028700" y="6676981"/>
            <a:ext cx="6013172" cy="142130"/>
          </a:xfrm>
          <a:custGeom>
            <a:avLst/>
            <a:gdLst/>
            <a:ahLst/>
            <a:cxnLst/>
            <a:rect l="l" t="t" r="r" b="b"/>
            <a:pathLst>
              <a:path w="6013172" h="142130">
                <a:moveTo>
                  <a:pt x="0" y="0"/>
                </a:moveTo>
                <a:lnTo>
                  <a:pt x="6013172" y="0"/>
                </a:lnTo>
                <a:lnTo>
                  <a:pt x="6013172" y="142130"/>
                </a:lnTo>
                <a:lnTo>
                  <a:pt x="0" y="1421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1028092" y="3926323"/>
            <a:ext cx="15926867" cy="1923604"/>
          </a:xfrm>
          <a:prstGeom prst="rect">
            <a:avLst/>
          </a:prstGeom>
        </p:spPr>
        <p:txBody>
          <a:bodyPr lIns="0" tIns="0" rIns="0" bIns="0" rtlCol="0" anchor="t">
            <a:spAutoFit/>
          </a:bodyPr>
          <a:lstStyle/>
          <a:p>
            <a:pPr>
              <a:lnSpc>
                <a:spcPts val="7500"/>
              </a:lnSpc>
              <a:spcBef>
                <a:spcPct val="0"/>
              </a:spcBef>
            </a:pPr>
            <a:r>
              <a:rPr lang="en-US" sz="7500" dirty="0">
                <a:solidFill>
                  <a:srgbClr val="F4F6FC"/>
                </a:solidFill>
                <a:latin typeface="CamingoDos Pro 1"/>
              </a:rPr>
              <a:t>State of Adaptation Action by Parties:</a:t>
            </a:r>
          </a:p>
          <a:p>
            <a:pPr>
              <a:lnSpc>
                <a:spcPts val="7500"/>
              </a:lnSpc>
              <a:spcBef>
                <a:spcPct val="0"/>
              </a:spcBef>
            </a:pPr>
            <a:r>
              <a:rPr lang="en-US" sz="7500" dirty="0">
                <a:solidFill>
                  <a:srgbClr val="F4F6FC"/>
                </a:solidFill>
                <a:latin typeface="CamingoDos Pro 1"/>
              </a:rPr>
              <a:t>New interactive portal</a:t>
            </a:r>
          </a:p>
        </p:txBody>
      </p:sp>
      <p:sp>
        <p:nvSpPr>
          <p:cNvPr id="6" name="TextBox 6"/>
          <p:cNvSpPr txBox="1"/>
          <p:nvPr/>
        </p:nvSpPr>
        <p:spPr>
          <a:xfrm>
            <a:off x="1028700" y="7173814"/>
            <a:ext cx="8115300" cy="554254"/>
          </a:xfrm>
          <a:prstGeom prst="rect">
            <a:avLst/>
          </a:prstGeom>
        </p:spPr>
        <p:txBody>
          <a:bodyPr lIns="0" tIns="0" rIns="0" bIns="0" rtlCol="0" anchor="t">
            <a:spAutoFit/>
          </a:bodyPr>
          <a:lstStyle/>
          <a:p>
            <a:pPr>
              <a:lnSpc>
                <a:spcPts val="4759"/>
              </a:lnSpc>
            </a:pPr>
            <a:r>
              <a:rPr lang="en-US" sz="3399" spc="271" dirty="0">
                <a:solidFill>
                  <a:srgbClr val="F4F6FC"/>
                </a:solidFill>
                <a:latin typeface="CamingoDos Pro 1"/>
              </a:rPr>
              <a:t>UPCOMING WORK OF THE AC</a:t>
            </a:r>
          </a:p>
        </p:txBody>
      </p:sp>
      <p:sp>
        <p:nvSpPr>
          <p:cNvPr id="7" name="Freeform 7"/>
          <p:cNvSpPr/>
          <p:nvPr/>
        </p:nvSpPr>
        <p:spPr>
          <a:xfrm>
            <a:off x="1028700" y="823428"/>
            <a:ext cx="3640170" cy="1082344"/>
          </a:xfrm>
          <a:custGeom>
            <a:avLst/>
            <a:gdLst/>
            <a:ahLst/>
            <a:cxnLst/>
            <a:rect l="l" t="t" r="r" b="b"/>
            <a:pathLst>
              <a:path w="3640170" h="1082344">
                <a:moveTo>
                  <a:pt x="0" y="0"/>
                </a:moveTo>
                <a:lnTo>
                  <a:pt x="3640170" y="0"/>
                </a:lnTo>
                <a:lnTo>
                  <a:pt x="3640170" y="1082344"/>
                </a:lnTo>
                <a:lnTo>
                  <a:pt x="0" y="1082344"/>
                </a:lnTo>
                <a:lnTo>
                  <a:pt x="0" y="0"/>
                </a:lnTo>
                <a:close/>
              </a:path>
            </a:pathLst>
          </a:custGeom>
          <a:blipFill>
            <a:blip r:embed="rId8"/>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rot="-1403487">
            <a:off x="13161335" y="-6527618"/>
            <a:ext cx="10958707" cy="9902686"/>
          </a:xfrm>
          <a:custGeom>
            <a:avLst/>
            <a:gdLst/>
            <a:ahLst/>
            <a:cxnLst/>
            <a:rect l="l" t="t" r="r" b="b"/>
            <a:pathLst>
              <a:path w="10958707" h="9902686">
                <a:moveTo>
                  <a:pt x="0" y="0"/>
                </a:moveTo>
                <a:lnTo>
                  <a:pt x="10958707" y="0"/>
                </a:lnTo>
                <a:lnTo>
                  <a:pt x="10958707" y="9902686"/>
                </a:lnTo>
                <a:lnTo>
                  <a:pt x="0" y="9902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403487">
            <a:off x="15747923" y="4257356"/>
            <a:ext cx="14213674" cy="12843993"/>
          </a:xfrm>
          <a:custGeom>
            <a:avLst/>
            <a:gdLst/>
            <a:ahLst/>
            <a:cxnLst/>
            <a:rect l="l" t="t" r="r" b="b"/>
            <a:pathLst>
              <a:path w="14213674" h="12843993">
                <a:moveTo>
                  <a:pt x="0" y="0"/>
                </a:moveTo>
                <a:lnTo>
                  <a:pt x="14213674" y="0"/>
                </a:lnTo>
                <a:lnTo>
                  <a:pt x="14213674" y="12843992"/>
                </a:lnTo>
                <a:lnTo>
                  <a:pt x="0" y="128439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flipH="1">
            <a:off x="1028700" y="9408639"/>
            <a:ext cx="5248075" cy="124045"/>
          </a:xfrm>
          <a:custGeom>
            <a:avLst/>
            <a:gdLst/>
            <a:ahLst/>
            <a:cxnLst/>
            <a:rect l="l" t="t" r="r" b="b"/>
            <a:pathLst>
              <a:path w="5248075" h="124045">
                <a:moveTo>
                  <a:pt x="5248075" y="0"/>
                </a:moveTo>
                <a:lnTo>
                  <a:pt x="0" y="0"/>
                </a:lnTo>
                <a:lnTo>
                  <a:pt x="0" y="124045"/>
                </a:lnTo>
                <a:lnTo>
                  <a:pt x="5248075" y="124045"/>
                </a:lnTo>
                <a:lnTo>
                  <a:pt x="5248075"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2158123" y="1028700"/>
            <a:ext cx="1116947" cy="1472088"/>
          </a:xfrm>
          <a:custGeom>
            <a:avLst/>
            <a:gdLst/>
            <a:ahLst/>
            <a:cxnLst/>
            <a:rect l="l" t="t" r="r" b="b"/>
            <a:pathLst>
              <a:path w="1116947" h="1472088">
                <a:moveTo>
                  <a:pt x="0" y="0"/>
                </a:moveTo>
                <a:lnTo>
                  <a:pt x="1116947" y="0"/>
                </a:lnTo>
                <a:lnTo>
                  <a:pt x="1116947" y="1472088"/>
                </a:lnTo>
                <a:lnTo>
                  <a:pt x="0" y="14720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2158123" y="3301366"/>
            <a:ext cx="1238793" cy="1238793"/>
          </a:xfrm>
          <a:custGeom>
            <a:avLst/>
            <a:gdLst/>
            <a:ahLst/>
            <a:cxnLst/>
            <a:rect l="l" t="t" r="r" b="b"/>
            <a:pathLst>
              <a:path w="1238793" h="1238793">
                <a:moveTo>
                  <a:pt x="0" y="0"/>
                </a:moveTo>
                <a:lnTo>
                  <a:pt x="1238793" y="0"/>
                </a:lnTo>
                <a:lnTo>
                  <a:pt x="1238793" y="1238792"/>
                </a:lnTo>
                <a:lnTo>
                  <a:pt x="0" y="12387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a:off x="9580546" y="3367250"/>
            <a:ext cx="915158" cy="1238793"/>
          </a:xfrm>
          <a:custGeom>
            <a:avLst/>
            <a:gdLst/>
            <a:ahLst/>
            <a:cxnLst/>
            <a:rect l="l" t="t" r="r" b="b"/>
            <a:pathLst>
              <a:path w="915158" h="1238793">
                <a:moveTo>
                  <a:pt x="0" y="0"/>
                </a:moveTo>
                <a:lnTo>
                  <a:pt x="915158" y="0"/>
                </a:lnTo>
                <a:lnTo>
                  <a:pt x="915158" y="1238792"/>
                </a:lnTo>
                <a:lnTo>
                  <a:pt x="0" y="12387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a:off x="9357115" y="1028700"/>
            <a:ext cx="1362020" cy="1439387"/>
          </a:xfrm>
          <a:custGeom>
            <a:avLst/>
            <a:gdLst/>
            <a:ahLst/>
            <a:cxnLst/>
            <a:rect l="l" t="t" r="r" b="b"/>
            <a:pathLst>
              <a:path w="1362020" h="1439387">
                <a:moveTo>
                  <a:pt x="0" y="0"/>
                </a:moveTo>
                <a:lnTo>
                  <a:pt x="1362020" y="0"/>
                </a:lnTo>
                <a:lnTo>
                  <a:pt x="1362020" y="1439387"/>
                </a:lnTo>
                <a:lnTo>
                  <a:pt x="0" y="14393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a:off x="11366835" y="4696118"/>
            <a:ext cx="5730809" cy="5323971"/>
          </a:xfrm>
          <a:custGeom>
            <a:avLst/>
            <a:gdLst/>
            <a:ahLst/>
            <a:cxnLst/>
            <a:rect l="l" t="t" r="r" b="b"/>
            <a:pathLst>
              <a:path w="5730809" h="5323971">
                <a:moveTo>
                  <a:pt x="0" y="0"/>
                </a:moveTo>
                <a:lnTo>
                  <a:pt x="5730809" y="0"/>
                </a:lnTo>
                <a:lnTo>
                  <a:pt x="5730809" y="5323971"/>
                </a:lnTo>
                <a:lnTo>
                  <a:pt x="0" y="5323971"/>
                </a:lnTo>
                <a:lnTo>
                  <a:pt x="0" y="0"/>
                </a:lnTo>
                <a:close/>
              </a:path>
            </a:pathLst>
          </a:custGeom>
          <a:blipFill>
            <a:blip r:embed="rId17"/>
            <a:stretch>
              <a:fillRect/>
            </a:stretch>
          </a:blipFill>
        </p:spPr>
      </p:sp>
      <p:sp>
        <p:nvSpPr>
          <p:cNvPr id="10" name="TextBox 10"/>
          <p:cNvSpPr txBox="1"/>
          <p:nvPr/>
        </p:nvSpPr>
        <p:spPr>
          <a:xfrm>
            <a:off x="1028700" y="6304639"/>
            <a:ext cx="9113390" cy="2211705"/>
          </a:xfrm>
          <a:prstGeom prst="rect">
            <a:avLst/>
          </a:prstGeom>
        </p:spPr>
        <p:txBody>
          <a:bodyPr lIns="0" tIns="0" rIns="0" bIns="0" rtlCol="0" anchor="t">
            <a:spAutoFit/>
          </a:bodyPr>
          <a:lstStyle/>
          <a:p>
            <a:pPr>
              <a:lnSpc>
                <a:spcPts val="5700"/>
              </a:lnSpc>
            </a:pPr>
            <a:r>
              <a:rPr lang="en-US" sz="5700">
                <a:solidFill>
                  <a:srgbClr val="F4F6FC"/>
                </a:solidFill>
                <a:latin typeface="CamingoDos Pro 2"/>
              </a:rPr>
              <a:t>State of Adaptation Action by Parties: New interactive portal</a:t>
            </a:r>
          </a:p>
        </p:txBody>
      </p:sp>
      <p:sp>
        <p:nvSpPr>
          <p:cNvPr id="11" name="TextBox 11"/>
          <p:cNvSpPr txBox="1"/>
          <p:nvPr/>
        </p:nvSpPr>
        <p:spPr>
          <a:xfrm>
            <a:off x="3886241" y="1318380"/>
            <a:ext cx="5131412" cy="940354"/>
          </a:xfrm>
          <a:prstGeom prst="rect">
            <a:avLst/>
          </a:prstGeom>
        </p:spPr>
        <p:txBody>
          <a:bodyPr lIns="0" tIns="0" rIns="0" bIns="0" rtlCol="0" anchor="t">
            <a:spAutoFit/>
          </a:bodyPr>
          <a:lstStyle/>
          <a:p>
            <a:pPr>
              <a:lnSpc>
                <a:spcPts val="2467"/>
              </a:lnSpc>
              <a:spcBef>
                <a:spcPct val="0"/>
              </a:spcBef>
            </a:pPr>
            <a:r>
              <a:rPr lang="en-US" sz="2467">
                <a:solidFill>
                  <a:srgbClr val="F4F6FC"/>
                </a:solidFill>
                <a:latin typeface="CamingoDos Pro 3 Bold"/>
              </a:rPr>
              <a:t>Showcases adaptation action undertaken by countries around the world</a:t>
            </a:r>
          </a:p>
        </p:txBody>
      </p:sp>
      <p:sp>
        <p:nvSpPr>
          <p:cNvPr id="12" name="TextBox 12"/>
          <p:cNvSpPr txBox="1"/>
          <p:nvPr/>
        </p:nvSpPr>
        <p:spPr>
          <a:xfrm>
            <a:off x="3886241" y="3479854"/>
            <a:ext cx="4798603" cy="929442"/>
          </a:xfrm>
          <a:prstGeom prst="rect">
            <a:avLst/>
          </a:prstGeom>
        </p:spPr>
        <p:txBody>
          <a:bodyPr lIns="0" tIns="0" rIns="0" bIns="0" rtlCol="0" anchor="t">
            <a:spAutoFit/>
          </a:bodyPr>
          <a:lstStyle/>
          <a:p>
            <a:pPr>
              <a:lnSpc>
                <a:spcPts val="2467"/>
              </a:lnSpc>
              <a:spcBef>
                <a:spcPct val="0"/>
              </a:spcBef>
            </a:pPr>
            <a:r>
              <a:rPr lang="en-US" sz="2467">
                <a:solidFill>
                  <a:srgbClr val="F4F6FC"/>
                </a:solidFill>
                <a:latin typeface="CamingoDos Pro 3 Bold"/>
              </a:rPr>
              <a:t>One country profile for each country that is a Party to the UNFCCC </a:t>
            </a:r>
          </a:p>
        </p:txBody>
      </p:sp>
      <p:sp>
        <p:nvSpPr>
          <p:cNvPr id="13" name="TextBox 13"/>
          <p:cNvSpPr txBox="1"/>
          <p:nvPr/>
        </p:nvSpPr>
        <p:spPr>
          <a:xfrm>
            <a:off x="11366835" y="1485964"/>
            <a:ext cx="4763042" cy="940354"/>
          </a:xfrm>
          <a:prstGeom prst="rect">
            <a:avLst/>
          </a:prstGeom>
        </p:spPr>
        <p:txBody>
          <a:bodyPr lIns="0" tIns="0" rIns="0" bIns="0" rtlCol="0" anchor="t">
            <a:spAutoFit/>
          </a:bodyPr>
          <a:lstStyle/>
          <a:p>
            <a:pPr>
              <a:lnSpc>
                <a:spcPts val="2467"/>
              </a:lnSpc>
              <a:spcBef>
                <a:spcPct val="0"/>
              </a:spcBef>
            </a:pPr>
            <a:r>
              <a:rPr lang="en-US" sz="2467">
                <a:solidFill>
                  <a:srgbClr val="F4F6FC"/>
                </a:solidFill>
                <a:latin typeface="CamingoDos Pro 3 Bold"/>
              </a:rPr>
              <a:t>Details adaptation action taken along the elements of the adaptation cycle</a:t>
            </a:r>
          </a:p>
        </p:txBody>
      </p:sp>
      <p:sp>
        <p:nvSpPr>
          <p:cNvPr id="14" name="TextBox 14"/>
          <p:cNvSpPr txBox="1"/>
          <p:nvPr/>
        </p:nvSpPr>
        <p:spPr>
          <a:xfrm>
            <a:off x="11366835" y="3694500"/>
            <a:ext cx="4763042" cy="631917"/>
          </a:xfrm>
          <a:prstGeom prst="rect">
            <a:avLst/>
          </a:prstGeom>
        </p:spPr>
        <p:txBody>
          <a:bodyPr lIns="0" tIns="0" rIns="0" bIns="0" rtlCol="0" anchor="t">
            <a:spAutoFit/>
          </a:bodyPr>
          <a:lstStyle/>
          <a:p>
            <a:pPr>
              <a:lnSpc>
                <a:spcPts val="2467"/>
              </a:lnSpc>
              <a:spcBef>
                <a:spcPct val="0"/>
              </a:spcBef>
            </a:pPr>
            <a:r>
              <a:rPr lang="en-US" sz="2467">
                <a:solidFill>
                  <a:srgbClr val="F4F6FC"/>
                </a:solidFill>
                <a:latin typeface="CamingoDos Pro 3 Bold"/>
              </a:rPr>
              <a:t>Based on national reports and communications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rot="9617213">
            <a:off x="-2264805" y="7876695"/>
            <a:ext cx="13943102" cy="12193877"/>
          </a:xfrm>
          <a:custGeom>
            <a:avLst/>
            <a:gdLst/>
            <a:ahLst/>
            <a:cxnLst/>
            <a:rect l="l" t="t" r="r" b="b"/>
            <a:pathLst>
              <a:path w="13943102" h="12193877">
                <a:moveTo>
                  <a:pt x="0" y="0"/>
                </a:moveTo>
                <a:lnTo>
                  <a:pt x="13943102" y="0"/>
                </a:lnTo>
                <a:lnTo>
                  <a:pt x="13943102" y="12193877"/>
                </a:lnTo>
                <a:lnTo>
                  <a:pt x="0" y="121938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3941737">
            <a:off x="13613975" y="-9125415"/>
            <a:ext cx="12596846" cy="12482329"/>
          </a:xfrm>
          <a:custGeom>
            <a:avLst/>
            <a:gdLst/>
            <a:ahLst/>
            <a:cxnLst/>
            <a:rect l="l" t="t" r="r" b="b"/>
            <a:pathLst>
              <a:path w="12596846" h="12482329">
                <a:moveTo>
                  <a:pt x="0" y="0"/>
                </a:moveTo>
                <a:lnTo>
                  <a:pt x="12596846" y="0"/>
                </a:lnTo>
                <a:lnTo>
                  <a:pt x="12596846" y="12482329"/>
                </a:lnTo>
                <a:lnTo>
                  <a:pt x="0" y="124823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028700" y="2971680"/>
            <a:ext cx="6013172" cy="142130"/>
          </a:xfrm>
          <a:custGeom>
            <a:avLst/>
            <a:gdLst/>
            <a:ahLst/>
            <a:cxnLst/>
            <a:rect l="l" t="t" r="r" b="b"/>
            <a:pathLst>
              <a:path w="6013172" h="142130">
                <a:moveTo>
                  <a:pt x="0" y="0"/>
                </a:moveTo>
                <a:lnTo>
                  <a:pt x="6013172" y="0"/>
                </a:lnTo>
                <a:lnTo>
                  <a:pt x="6013172" y="142130"/>
                </a:lnTo>
                <a:lnTo>
                  <a:pt x="0" y="1421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9564090" y="2304443"/>
            <a:ext cx="8406514" cy="7645055"/>
          </a:xfrm>
          <a:custGeom>
            <a:avLst/>
            <a:gdLst/>
            <a:ahLst/>
            <a:cxnLst/>
            <a:rect l="l" t="t" r="r" b="b"/>
            <a:pathLst>
              <a:path w="8406514" h="7645055">
                <a:moveTo>
                  <a:pt x="0" y="0"/>
                </a:moveTo>
                <a:lnTo>
                  <a:pt x="8406514" y="0"/>
                </a:lnTo>
                <a:lnTo>
                  <a:pt x="8406514" y="7645054"/>
                </a:lnTo>
                <a:lnTo>
                  <a:pt x="0" y="7645054"/>
                </a:lnTo>
                <a:lnTo>
                  <a:pt x="0" y="0"/>
                </a:lnTo>
                <a:close/>
              </a:path>
            </a:pathLst>
          </a:custGeom>
          <a:blipFill>
            <a:blip r:embed="rId9"/>
            <a:stretch>
              <a:fillRect/>
            </a:stretch>
          </a:blipFill>
        </p:spPr>
      </p:sp>
      <p:sp>
        <p:nvSpPr>
          <p:cNvPr id="6" name="TextBox 6"/>
          <p:cNvSpPr txBox="1"/>
          <p:nvPr/>
        </p:nvSpPr>
        <p:spPr>
          <a:xfrm>
            <a:off x="1028700" y="1123950"/>
            <a:ext cx="15926867" cy="2161540"/>
          </a:xfrm>
          <a:prstGeom prst="rect">
            <a:avLst/>
          </a:prstGeom>
        </p:spPr>
        <p:txBody>
          <a:bodyPr lIns="0" tIns="0" rIns="0" bIns="0" rtlCol="0" anchor="t">
            <a:spAutoFit/>
          </a:bodyPr>
          <a:lstStyle/>
          <a:p>
            <a:pPr>
              <a:lnSpc>
                <a:spcPts val="5600"/>
              </a:lnSpc>
            </a:pPr>
            <a:r>
              <a:rPr lang="en-US" sz="5600">
                <a:solidFill>
                  <a:srgbClr val="F4F6FC"/>
                </a:solidFill>
                <a:latin typeface="CamingoDos Pro 1"/>
              </a:rPr>
              <a:t>State of Adaptation Action by Parties: New interactive portal</a:t>
            </a:r>
          </a:p>
          <a:p>
            <a:pPr>
              <a:lnSpc>
                <a:spcPts val="5600"/>
              </a:lnSpc>
              <a:spcBef>
                <a:spcPct val="0"/>
              </a:spcBef>
            </a:pPr>
            <a:endParaRPr lang="en-US" sz="5600">
              <a:solidFill>
                <a:srgbClr val="F4F6FC"/>
              </a:solidFill>
              <a:latin typeface="CamingoDos Pro 1"/>
            </a:endParaRPr>
          </a:p>
        </p:txBody>
      </p:sp>
      <p:sp>
        <p:nvSpPr>
          <p:cNvPr id="7" name="TextBox 7"/>
          <p:cNvSpPr txBox="1"/>
          <p:nvPr/>
        </p:nvSpPr>
        <p:spPr>
          <a:xfrm>
            <a:off x="1028700" y="3547428"/>
            <a:ext cx="7302755" cy="5845107"/>
          </a:xfrm>
          <a:prstGeom prst="rect">
            <a:avLst/>
          </a:prstGeom>
        </p:spPr>
        <p:txBody>
          <a:bodyPr lIns="0" tIns="0" rIns="0" bIns="0" rtlCol="0" anchor="t">
            <a:spAutoFit/>
          </a:bodyPr>
          <a:lstStyle/>
          <a:p>
            <a:pPr marL="740721" lvl="1" indent="-370361">
              <a:lnSpc>
                <a:spcPts val="3842"/>
              </a:lnSpc>
              <a:buFont typeface="Arial"/>
              <a:buChar char="•"/>
            </a:pPr>
            <a:r>
              <a:rPr lang="en-US" sz="3430">
                <a:solidFill>
                  <a:srgbClr val="F4F6FC"/>
                </a:solidFill>
                <a:latin typeface="CamingoDos Pro 2 Bold"/>
              </a:rPr>
              <a:t>One-stop shop for information on adaptation action taken by countries</a:t>
            </a:r>
          </a:p>
          <a:p>
            <a:pPr marL="740721" lvl="1" indent="-370361">
              <a:lnSpc>
                <a:spcPts val="3842"/>
              </a:lnSpc>
              <a:buFont typeface="Arial"/>
              <a:buChar char="•"/>
            </a:pPr>
            <a:r>
              <a:rPr lang="en-US" sz="3430">
                <a:solidFill>
                  <a:srgbClr val="F4F6FC"/>
                </a:solidFill>
                <a:latin typeface="CamingoDos Pro 2 Bold"/>
              </a:rPr>
              <a:t>Large number of filtering options allowing for extraction of various combinations of information according to user interest and needs</a:t>
            </a:r>
          </a:p>
          <a:p>
            <a:pPr marL="740721" lvl="1" indent="-370361">
              <a:lnSpc>
                <a:spcPts val="3842"/>
              </a:lnSpc>
              <a:buFont typeface="Arial"/>
              <a:buChar char="•"/>
            </a:pPr>
            <a:r>
              <a:rPr lang="en-US" sz="3430">
                <a:solidFill>
                  <a:srgbClr val="F4F6FC"/>
                </a:solidFill>
                <a:latin typeface="CamingoDos Pro 2 Bold"/>
              </a:rPr>
              <a:t>Mutual learning and positive benchmarking among countries</a:t>
            </a:r>
          </a:p>
          <a:p>
            <a:pPr marL="740721" lvl="1" indent="-370361">
              <a:lnSpc>
                <a:spcPts val="3842"/>
              </a:lnSpc>
              <a:buFont typeface="Arial"/>
              <a:buChar char="•"/>
            </a:pPr>
            <a:r>
              <a:rPr lang="en-US" sz="3430">
                <a:solidFill>
                  <a:srgbClr val="F4F6FC"/>
                </a:solidFill>
                <a:latin typeface="CamingoDos Pro 2 Bold"/>
              </a:rPr>
              <a:t>Identification of gaps and needs</a:t>
            </a:r>
          </a:p>
          <a:p>
            <a:pPr marL="740721" lvl="1" indent="-370361" algn="l">
              <a:lnSpc>
                <a:spcPts val="3842"/>
              </a:lnSpc>
              <a:buFont typeface="Arial"/>
              <a:buChar char="•"/>
            </a:pPr>
            <a:r>
              <a:rPr lang="en-US" sz="3430">
                <a:solidFill>
                  <a:srgbClr val="F4F6FC"/>
                </a:solidFill>
                <a:latin typeface="CamingoDos Pro 2 Bold"/>
              </a:rPr>
              <a:t>Monitoring progress over time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rot="-990888" flipV="1">
            <a:off x="-907284" y="-2836210"/>
            <a:ext cx="10372410" cy="3752926"/>
          </a:xfrm>
          <a:custGeom>
            <a:avLst/>
            <a:gdLst/>
            <a:ahLst/>
            <a:cxnLst/>
            <a:rect l="l" t="t" r="r" b="b"/>
            <a:pathLst>
              <a:path w="10372410" h="3752926">
                <a:moveTo>
                  <a:pt x="0" y="3752926"/>
                </a:moveTo>
                <a:lnTo>
                  <a:pt x="10372410" y="3752926"/>
                </a:lnTo>
                <a:lnTo>
                  <a:pt x="10372410" y="0"/>
                </a:lnTo>
                <a:lnTo>
                  <a:pt x="0" y="0"/>
                </a:lnTo>
                <a:lnTo>
                  <a:pt x="0" y="3752926"/>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sp>
      <p:sp>
        <p:nvSpPr>
          <p:cNvPr id="3" name="Freeform 3"/>
          <p:cNvSpPr/>
          <p:nvPr/>
        </p:nvSpPr>
        <p:spPr>
          <a:xfrm rot="9955175" flipV="1">
            <a:off x="12187624" y="8856001"/>
            <a:ext cx="8786158" cy="3178992"/>
          </a:xfrm>
          <a:custGeom>
            <a:avLst/>
            <a:gdLst/>
            <a:ahLst/>
            <a:cxnLst/>
            <a:rect l="l" t="t" r="r" b="b"/>
            <a:pathLst>
              <a:path w="8786158" h="3178992">
                <a:moveTo>
                  <a:pt x="0" y="3178992"/>
                </a:moveTo>
                <a:lnTo>
                  <a:pt x="8786158" y="3178992"/>
                </a:lnTo>
                <a:lnTo>
                  <a:pt x="8786158" y="0"/>
                </a:lnTo>
                <a:lnTo>
                  <a:pt x="0" y="0"/>
                </a:lnTo>
                <a:lnTo>
                  <a:pt x="0" y="3178992"/>
                </a:lnTo>
                <a:close/>
              </a:path>
            </a:pathLst>
          </a:custGeom>
          <a:blipFill>
            <a:blip r:embed="rId5">
              <a:alphaModFix amt="61000"/>
              <a:extLst>
                <a:ext uri="{96DAC541-7B7A-43D3-8B79-37D633B846F1}">
                  <asvg:svgBlip xmlns:asvg="http://schemas.microsoft.com/office/drawing/2016/SVG/main" r:embed="rId6"/>
                </a:ext>
              </a:extLst>
            </a:blip>
            <a:stretch>
              <a:fillRect/>
            </a:stretch>
          </a:blipFill>
        </p:spPr>
      </p:sp>
      <p:sp>
        <p:nvSpPr>
          <p:cNvPr id="4" name="Freeform 4"/>
          <p:cNvSpPr/>
          <p:nvPr/>
        </p:nvSpPr>
        <p:spPr>
          <a:xfrm>
            <a:off x="1707297" y="1548506"/>
            <a:ext cx="14873406" cy="7189988"/>
          </a:xfrm>
          <a:custGeom>
            <a:avLst/>
            <a:gdLst/>
            <a:ahLst/>
            <a:cxnLst/>
            <a:rect l="l" t="t" r="r" b="b"/>
            <a:pathLst>
              <a:path w="14873406" h="7189988">
                <a:moveTo>
                  <a:pt x="0" y="0"/>
                </a:moveTo>
                <a:lnTo>
                  <a:pt x="14873406" y="0"/>
                </a:lnTo>
                <a:lnTo>
                  <a:pt x="14873406" y="7189988"/>
                </a:lnTo>
                <a:lnTo>
                  <a:pt x="0" y="7189988"/>
                </a:lnTo>
                <a:lnTo>
                  <a:pt x="0" y="0"/>
                </a:lnTo>
                <a:close/>
              </a:path>
            </a:pathLst>
          </a:custGeom>
          <a:blipFill>
            <a:blip r:embed="rId7"/>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rot="-7476286" flipH="1">
            <a:off x="8306420" y="-7301169"/>
            <a:ext cx="9120000" cy="13638195"/>
          </a:xfrm>
          <a:custGeom>
            <a:avLst/>
            <a:gdLst/>
            <a:ahLst/>
            <a:cxnLst/>
            <a:rect l="l" t="t" r="r" b="b"/>
            <a:pathLst>
              <a:path w="9120000" h="13638195">
                <a:moveTo>
                  <a:pt x="9120000" y="0"/>
                </a:moveTo>
                <a:lnTo>
                  <a:pt x="0" y="0"/>
                </a:lnTo>
                <a:lnTo>
                  <a:pt x="0" y="13638196"/>
                </a:lnTo>
                <a:lnTo>
                  <a:pt x="9120000" y="13638196"/>
                </a:lnTo>
                <a:lnTo>
                  <a:pt x="9120000" y="0"/>
                </a:lnTo>
                <a:close/>
              </a:path>
            </a:pathLst>
          </a:custGeom>
          <a:blipFill>
            <a:blip r:embed="rId2">
              <a:alphaModFix amt="68000"/>
              <a:extLst>
                <a:ext uri="{96DAC541-7B7A-43D3-8B79-37D633B846F1}">
                  <asvg:svgBlip xmlns:asvg="http://schemas.microsoft.com/office/drawing/2016/SVG/main" r:embed="rId3"/>
                </a:ext>
              </a:extLst>
            </a:blip>
            <a:stretch>
              <a:fillRect l="-105106"/>
            </a:stretch>
          </a:blipFill>
        </p:spPr>
      </p:sp>
      <p:sp>
        <p:nvSpPr>
          <p:cNvPr id="3" name="Freeform 3"/>
          <p:cNvSpPr/>
          <p:nvPr/>
        </p:nvSpPr>
        <p:spPr>
          <a:xfrm rot="4970031" flipH="1">
            <a:off x="-593134" y="3699443"/>
            <a:ext cx="9120000" cy="13638195"/>
          </a:xfrm>
          <a:custGeom>
            <a:avLst/>
            <a:gdLst/>
            <a:ahLst/>
            <a:cxnLst/>
            <a:rect l="l" t="t" r="r" b="b"/>
            <a:pathLst>
              <a:path w="9120000" h="13638195">
                <a:moveTo>
                  <a:pt x="9119999" y="0"/>
                </a:moveTo>
                <a:lnTo>
                  <a:pt x="0" y="0"/>
                </a:lnTo>
                <a:lnTo>
                  <a:pt x="0" y="13638196"/>
                </a:lnTo>
                <a:lnTo>
                  <a:pt x="9119999" y="13638196"/>
                </a:lnTo>
                <a:lnTo>
                  <a:pt x="9119999" y="0"/>
                </a:lnTo>
                <a:close/>
              </a:path>
            </a:pathLst>
          </a:custGeom>
          <a:blipFill>
            <a:blip r:embed="rId2">
              <a:alphaModFix amt="68000"/>
              <a:extLst>
                <a:ext uri="{96DAC541-7B7A-43D3-8B79-37D633B846F1}">
                  <asvg:svgBlip xmlns:asvg="http://schemas.microsoft.com/office/drawing/2016/SVG/main" r:embed="rId3"/>
                </a:ext>
              </a:extLst>
            </a:blip>
            <a:stretch>
              <a:fillRect l="-105106"/>
            </a:stretch>
          </a:blipFill>
        </p:spPr>
      </p:sp>
      <p:sp>
        <p:nvSpPr>
          <p:cNvPr id="4" name="Freeform 4"/>
          <p:cNvSpPr/>
          <p:nvPr/>
        </p:nvSpPr>
        <p:spPr>
          <a:xfrm>
            <a:off x="6283756" y="1575515"/>
            <a:ext cx="5720489" cy="5732139"/>
          </a:xfrm>
          <a:custGeom>
            <a:avLst/>
            <a:gdLst/>
            <a:ahLst/>
            <a:cxnLst/>
            <a:rect l="l" t="t" r="r" b="b"/>
            <a:pathLst>
              <a:path w="5720489" h="5732139">
                <a:moveTo>
                  <a:pt x="0" y="0"/>
                </a:moveTo>
                <a:lnTo>
                  <a:pt x="5720488" y="0"/>
                </a:lnTo>
                <a:lnTo>
                  <a:pt x="5720488" y="5732140"/>
                </a:lnTo>
                <a:lnTo>
                  <a:pt x="0" y="5732140"/>
                </a:lnTo>
                <a:lnTo>
                  <a:pt x="0" y="0"/>
                </a:lnTo>
                <a:close/>
              </a:path>
            </a:pathLst>
          </a:custGeom>
          <a:blipFill>
            <a:blip r:embed="rId4"/>
            <a:stretch>
              <a:fillRect/>
            </a:stretch>
          </a:blipFill>
        </p:spPr>
      </p:sp>
      <p:sp>
        <p:nvSpPr>
          <p:cNvPr id="5" name="TextBox 5"/>
          <p:cNvSpPr txBox="1"/>
          <p:nvPr/>
        </p:nvSpPr>
        <p:spPr>
          <a:xfrm>
            <a:off x="4834641" y="7655564"/>
            <a:ext cx="8618719" cy="1448236"/>
          </a:xfrm>
          <a:prstGeom prst="rect">
            <a:avLst/>
          </a:prstGeom>
        </p:spPr>
        <p:txBody>
          <a:bodyPr lIns="0" tIns="0" rIns="0" bIns="0" rtlCol="0" anchor="t">
            <a:spAutoFit/>
          </a:bodyPr>
          <a:lstStyle/>
          <a:p>
            <a:pPr algn="ctr">
              <a:lnSpc>
                <a:spcPts val="3767"/>
              </a:lnSpc>
              <a:spcBef>
                <a:spcPct val="0"/>
              </a:spcBef>
            </a:pPr>
            <a:r>
              <a:rPr lang="en-US" sz="3767">
                <a:solidFill>
                  <a:srgbClr val="FFFFFF"/>
                </a:solidFill>
                <a:latin typeface="CamingoDos Pro 3 Bold"/>
              </a:rPr>
              <a:t>A preview of the portal is available at https://unfccc.int/adapatation_actions_parties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rot="-779136">
            <a:off x="-3607735" y="-10607766"/>
            <a:ext cx="18355375" cy="14917914"/>
          </a:xfrm>
          <a:custGeom>
            <a:avLst/>
            <a:gdLst/>
            <a:ahLst/>
            <a:cxnLst/>
            <a:rect l="l" t="t" r="r" b="b"/>
            <a:pathLst>
              <a:path w="18355375" h="14917914">
                <a:moveTo>
                  <a:pt x="0" y="0"/>
                </a:moveTo>
                <a:lnTo>
                  <a:pt x="18355374" y="0"/>
                </a:lnTo>
                <a:lnTo>
                  <a:pt x="18355374" y="14917913"/>
                </a:lnTo>
                <a:lnTo>
                  <a:pt x="0" y="14917913"/>
                </a:lnTo>
                <a:lnTo>
                  <a:pt x="0" y="0"/>
                </a:lnTo>
                <a:close/>
              </a:path>
            </a:pathLst>
          </a:custGeom>
          <a:blipFill>
            <a:blip r:embed="rId2">
              <a:alphaModFix amt="43000"/>
              <a:extLst>
                <a:ext uri="{96DAC541-7B7A-43D3-8B79-37D633B846F1}">
                  <asvg:svgBlip xmlns:asvg="http://schemas.microsoft.com/office/drawing/2016/SVG/main" r:embed="rId3"/>
                </a:ext>
              </a:extLst>
            </a:blip>
            <a:stretch>
              <a:fillRect/>
            </a:stretch>
          </a:blipFill>
        </p:spPr>
      </p:sp>
      <p:sp>
        <p:nvSpPr>
          <p:cNvPr id="3" name="Freeform 3"/>
          <p:cNvSpPr/>
          <p:nvPr/>
        </p:nvSpPr>
        <p:spPr>
          <a:xfrm rot="-227281">
            <a:off x="6302348" y="5361498"/>
            <a:ext cx="16497169" cy="13407699"/>
          </a:xfrm>
          <a:custGeom>
            <a:avLst/>
            <a:gdLst/>
            <a:ahLst/>
            <a:cxnLst/>
            <a:rect l="l" t="t" r="r" b="b"/>
            <a:pathLst>
              <a:path w="16497169" h="13407699">
                <a:moveTo>
                  <a:pt x="0" y="0"/>
                </a:moveTo>
                <a:lnTo>
                  <a:pt x="16497169" y="0"/>
                </a:lnTo>
                <a:lnTo>
                  <a:pt x="16497169" y="13407699"/>
                </a:lnTo>
                <a:lnTo>
                  <a:pt x="0" y="13407699"/>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sp>
      <p:sp>
        <p:nvSpPr>
          <p:cNvPr id="4" name="Freeform 4"/>
          <p:cNvSpPr/>
          <p:nvPr/>
        </p:nvSpPr>
        <p:spPr>
          <a:xfrm>
            <a:off x="1028700" y="6676981"/>
            <a:ext cx="6013172" cy="142130"/>
          </a:xfrm>
          <a:custGeom>
            <a:avLst/>
            <a:gdLst/>
            <a:ahLst/>
            <a:cxnLst/>
            <a:rect l="l" t="t" r="r" b="b"/>
            <a:pathLst>
              <a:path w="6013172" h="142130">
                <a:moveTo>
                  <a:pt x="0" y="0"/>
                </a:moveTo>
                <a:lnTo>
                  <a:pt x="6013172" y="0"/>
                </a:lnTo>
                <a:lnTo>
                  <a:pt x="6013172" y="142130"/>
                </a:lnTo>
                <a:lnTo>
                  <a:pt x="0" y="1421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1028092" y="3926323"/>
            <a:ext cx="15926867" cy="1952627"/>
          </a:xfrm>
          <a:prstGeom prst="rect">
            <a:avLst/>
          </a:prstGeom>
        </p:spPr>
        <p:txBody>
          <a:bodyPr lIns="0" tIns="0" rIns="0" bIns="0" rtlCol="0" anchor="t">
            <a:spAutoFit/>
          </a:bodyPr>
          <a:lstStyle/>
          <a:p>
            <a:pPr>
              <a:lnSpc>
                <a:spcPts val="7500"/>
              </a:lnSpc>
              <a:spcBef>
                <a:spcPct val="0"/>
              </a:spcBef>
            </a:pPr>
            <a:r>
              <a:rPr lang="en-US" sz="7500">
                <a:solidFill>
                  <a:srgbClr val="F4F6FC"/>
                </a:solidFill>
                <a:latin typeface="CamingoDos Pro 1"/>
              </a:rPr>
              <a:t>Adaptation Committee: Boosting region-wide coherence on adaptation​</a:t>
            </a:r>
          </a:p>
        </p:txBody>
      </p:sp>
      <p:sp>
        <p:nvSpPr>
          <p:cNvPr id="6" name="TextBox 6"/>
          <p:cNvSpPr txBox="1"/>
          <p:nvPr/>
        </p:nvSpPr>
        <p:spPr>
          <a:xfrm>
            <a:off x="1028700" y="7173814"/>
            <a:ext cx="8115300" cy="580390"/>
          </a:xfrm>
          <a:prstGeom prst="rect">
            <a:avLst/>
          </a:prstGeom>
        </p:spPr>
        <p:txBody>
          <a:bodyPr lIns="0" tIns="0" rIns="0" bIns="0" rtlCol="0" anchor="t">
            <a:spAutoFit/>
          </a:bodyPr>
          <a:lstStyle/>
          <a:p>
            <a:pPr>
              <a:lnSpc>
                <a:spcPts val="4759"/>
              </a:lnSpc>
            </a:pPr>
            <a:r>
              <a:rPr lang="en-US" sz="3399" spc="271">
                <a:solidFill>
                  <a:srgbClr val="F4F6FC"/>
                </a:solidFill>
                <a:latin typeface="CamingoDos Pro 1"/>
              </a:rPr>
              <a:t>AC REGIONAL WORK IN 2023​</a:t>
            </a:r>
          </a:p>
        </p:txBody>
      </p:sp>
      <p:sp>
        <p:nvSpPr>
          <p:cNvPr id="7" name="Freeform 7"/>
          <p:cNvSpPr/>
          <p:nvPr/>
        </p:nvSpPr>
        <p:spPr>
          <a:xfrm>
            <a:off x="1028700" y="823428"/>
            <a:ext cx="3640170" cy="1082344"/>
          </a:xfrm>
          <a:custGeom>
            <a:avLst/>
            <a:gdLst/>
            <a:ahLst/>
            <a:cxnLst/>
            <a:rect l="l" t="t" r="r" b="b"/>
            <a:pathLst>
              <a:path w="3640170" h="1082344">
                <a:moveTo>
                  <a:pt x="0" y="0"/>
                </a:moveTo>
                <a:lnTo>
                  <a:pt x="3640170" y="0"/>
                </a:lnTo>
                <a:lnTo>
                  <a:pt x="3640170" y="1082344"/>
                </a:lnTo>
                <a:lnTo>
                  <a:pt x="0" y="1082344"/>
                </a:lnTo>
                <a:lnTo>
                  <a:pt x="0" y="0"/>
                </a:lnTo>
                <a:close/>
              </a:path>
            </a:pathLst>
          </a:custGeom>
          <a:blipFill>
            <a:blip r:embed="rId8"/>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rot="1174642">
            <a:off x="-5663139" y="4851963"/>
            <a:ext cx="9245939" cy="9161885"/>
          </a:xfrm>
          <a:custGeom>
            <a:avLst/>
            <a:gdLst/>
            <a:ahLst/>
            <a:cxnLst/>
            <a:rect l="l" t="t" r="r" b="b"/>
            <a:pathLst>
              <a:path w="9245939" h="9161885">
                <a:moveTo>
                  <a:pt x="0" y="0"/>
                </a:moveTo>
                <a:lnTo>
                  <a:pt x="9245939" y="0"/>
                </a:lnTo>
                <a:lnTo>
                  <a:pt x="9245939" y="9161885"/>
                </a:lnTo>
                <a:lnTo>
                  <a:pt x="0" y="91618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351223">
            <a:off x="-5442052" y="-4864564"/>
            <a:ext cx="9245939" cy="9161885"/>
          </a:xfrm>
          <a:custGeom>
            <a:avLst/>
            <a:gdLst/>
            <a:ahLst/>
            <a:cxnLst/>
            <a:rect l="l" t="t" r="r" b="b"/>
            <a:pathLst>
              <a:path w="9245939" h="9161885">
                <a:moveTo>
                  <a:pt x="0" y="0"/>
                </a:moveTo>
                <a:lnTo>
                  <a:pt x="9245939" y="0"/>
                </a:lnTo>
                <a:lnTo>
                  <a:pt x="9245939" y="9161885"/>
                </a:lnTo>
                <a:lnTo>
                  <a:pt x="0" y="91618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359824" y="2089791"/>
            <a:ext cx="15568352" cy="6221717"/>
          </a:xfrm>
          <a:prstGeom prst="rect">
            <a:avLst/>
          </a:prstGeom>
        </p:spPr>
        <p:txBody>
          <a:bodyPr lIns="0" tIns="0" rIns="0" bIns="0" rtlCol="0" anchor="t">
            <a:spAutoFit/>
          </a:bodyPr>
          <a:lstStyle/>
          <a:p>
            <a:pPr>
              <a:lnSpc>
                <a:spcPts val="5699"/>
              </a:lnSpc>
            </a:pPr>
            <a:endParaRPr/>
          </a:p>
          <a:p>
            <a:pPr>
              <a:lnSpc>
                <a:spcPts val="5699"/>
              </a:lnSpc>
            </a:pPr>
            <a:endParaRPr/>
          </a:p>
          <a:p>
            <a:pPr marL="1230522" lvl="1" indent="-615261">
              <a:lnSpc>
                <a:spcPts val="5699"/>
              </a:lnSpc>
              <a:buFont typeface="Arial"/>
              <a:buChar char="•"/>
            </a:pPr>
            <a:r>
              <a:rPr lang="en-US" sz="5699">
                <a:solidFill>
                  <a:srgbClr val="FFA303"/>
                </a:solidFill>
                <a:latin typeface="CamingoDos Pro 2"/>
              </a:rPr>
              <a:t>to promote synergy and strengthen engagement with national, regional and international organizations, centres and networks</a:t>
            </a:r>
          </a:p>
          <a:p>
            <a:pPr>
              <a:lnSpc>
                <a:spcPts val="3799"/>
              </a:lnSpc>
            </a:pPr>
            <a:endParaRPr lang="en-US" sz="5699">
              <a:solidFill>
                <a:srgbClr val="FFA303"/>
              </a:solidFill>
              <a:latin typeface="CamingoDos Pro 2"/>
            </a:endParaRPr>
          </a:p>
          <a:p>
            <a:pPr marL="1230522" lvl="1" indent="-615261">
              <a:lnSpc>
                <a:spcPts val="5699"/>
              </a:lnSpc>
              <a:buFont typeface="Arial"/>
              <a:buChar char="•"/>
            </a:pPr>
            <a:r>
              <a:rPr lang="en-US" sz="5699">
                <a:solidFill>
                  <a:srgbClr val="FFA303"/>
                </a:solidFill>
                <a:latin typeface="CamingoDos Pro 2"/>
              </a:rPr>
              <a:t>to enhance the implementation of adaptation action, in particular in developing countries.</a:t>
            </a:r>
          </a:p>
        </p:txBody>
      </p:sp>
      <p:sp>
        <p:nvSpPr>
          <p:cNvPr id="5" name="TextBox 5"/>
          <p:cNvSpPr txBox="1"/>
          <p:nvPr/>
        </p:nvSpPr>
        <p:spPr>
          <a:xfrm>
            <a:off x="1028700" y="1283976"/>
            <a:ext cx="16230600" cy="1487805"/>
          </a:xfrm>
          <a:prstGeom prst="rect">
            <a:avLst/>
          </a:prstGeom>
        </p:spPr>
        <p:txBody>
          <a:bodyPr lIns="0" tIns="0" rIns="0" bIns="0" rtlCol="0" anchor="t">
            <a:spAutoFit/>
          </a:bodyPr>
          <a:lstStyle/>
          <a:p>
            <a:pPr>
              <a:lnSpc>
                <a:spcPts val="5700"/>
              </a:lnSpc>
              <a:spcBef>
                <a:spcPct val="0"/>
              </a:spcBef>
            </a:pPr>
            <a:r>
              <a:rPr lang="en-US" sz="5700">
                <a:solidFill>
                  <a:srgbClr val="FFFFFF"/>
                </a:solidFill>
                <a:latin typeface="CamingoDos Pro 2"/>
              </a:rPr>
              <a:t>The AC organized a series of workshops in 2023 in response to its mandate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rot="-990888" flipV="1">
            <a:off x="-390328" y="-2514960"/>
            <a:ext cx="10372410" cy="3752926"/>
          </a:xfrm>
          <a:custGeom>
            <a:avLst/>
            <a:gdLst/>
            <a:ahLst/>
            <a:cxnLst/>
            <a:rect l="l" t="t" r="r" b="b"/>
            <a:pathLst>
              <a:path w="10372410" h="3752926">
                <a:moveTo>
                  <a:pt x="0" y="3752927"/>
                </a:moveTo>
                <a:lnTo>
                  <a:pt x="10372410" y="3752927"/>
                </a:lnTo>
                <a:lnTo>
                  <a:pt x="10372410" y="0"/>
                </a:lnTo>
                <a:lnTo>
                  <a:pt x="0" y="0"/>
                </a:lnTo>
                <a:lnTo>
                  <a:pt x="0" y="3752927"/>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sp>
      <p:sp>
        <p:nvSpPr>
          <p:cNvPr id="3" name="Freeform 3"/>
          <p:cNvSpPr/>
          <p:nvPr/>
        </p:nvSpPr>
        <p:spPr>
          <a:xfrm rot="9955175" flipV="1">
            <a:off x="2166143" y="9061876"/>
            <a:ext cx="8786158" cy="3178992"/>
          </a:xfrm>
          <a:custGeom>
            <a:avLst/>
            <a:gdLst/>
            <a:ahLst/>
            <a:cxnLst/>
            <a:rect l="l" t="t" r="r" b="b"/>
            <a:pathLst>
              <a:path w="8786158" h="3178992">
                <a:moveTo>
                  <a:pt x="0" y="3178992"/>
                </a:moveTo>
                <a:lnTo>
                  <a:pt x="8786157" y="3178992"/>
                </a:lnTo>
                <a:lnTo>
                  <a:pt x="8786157" y="0"/>
                </a:lnTo>
                <a:lnTo>
                  <a:pt x="0" y="0"/>
                </a:lnTo>
                <a:lnTo>
                  <a:pt x="0" y="3178992"/>
                </a:lnTo>
                <a:close/>
              </a:path>
            </a:pathLst>
          </a:custGeom>
          <a:blipFill>
            <a:blip r:embed="rId4">
              <a:alphaModFix amt="18000"/>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832002" y="4949952"/>
            <a:ext cx="3494708" cy="4308348"/>
            <a:chOff x="0" y="0"/>
            <a:chExt cx="5180700" cy="6386873"/>
          </a:xfrm>
        </p:grpSpPr>
        <p:sp>
          <p:nvSpPr>
            <p:cNvPr id="5" name="Freeform 5"/>
            <p:cNvSpPr/>
            <p:nvPr/>
          </p:nvSpPr>
          <p:spPr>
            <a:xfrm>
              <a:off x="0" y="0"/>
              <a:ext cx="5180700" cy="6386873"/>
            </a:xfrm>
            <a:custGeom>
              <a:avLst/>
              <a:gdLst/>
              <a:ahLst/>
              <a:cxnLst/>
              <a:rect l="l" t="t" r="r" b="b"/>
              <a:pathLst>
                <a:path w="5180700" h="6386873">
                  <a:moveTo>
                    <a:pt x="66460" y="0"/>
                  </a:moveTo>
                  <a:lnTo>
                    <a:pt x="5114240" y="0"/>
                  </a:lnTo>
                  <a:cubicBezTo>
                    <a:pt x="5150945" y="0"/>
                    <a:pt x="5180700" y="29755"/>
                    <a:pt x="5180700" y="66460"/>
                  </a:cubicBezTo>
                  <a:lnTo>
                    <a:pt x="5180700" y="6320413"/>
                  </a:lnTo>
                  <a:cubicBezTo>
                    <a:pt x="5180700" y="6338039"/>
                    <a:pt x="5173698" y="6354943"/>
                    <a:pt x="5161235" y="6367407"/>
                  </a:cubicBezTo>
                  <a:cubicBezTo>
                    <a:pt x="5148771" y="6379871"/>
                    <a:pt x="5131867" y="6386873"/>
                    <a:pt x="5114240" y="6386873"/>
                  </a:cubicBezTo>
                  <a:lnTo>
                    <a:pt x="66460" y="6386873"/>
                  </a:lnTo>
                  <a:cubicBezTo>
                    <a:pt x="29755" y="6386873"/>
                    <a:pt x="0" y="6357117"/>
                    <a:pt x="0" y="6320413"/>
                  </a:cubicBezTo>
                  <a:lnTo>
                    <a:pt x="0" y="66460"/>
                  </a:lnTo>
                  <a:cubicBezTo>
                    <a:pt x="0" y="29755"/>
                    <a:pt x="29755" y="0"/>
                    <a:pt x="66460" y="0"/>
                  </a:cubicBezTo>
                  <a:close/>
                </a:path>
              </a:pathLst>
            </a:custGeom>
            <a:solidFill>
              <a:srgbClr val="000000">
                <a:alpha val="0"/>
              </a:srgbClr>
            </a:solidFill>
            <a:ln w="38100" cap="rnd">
              <a:solidFill>
                <a:srgbClr val="867FFF"/>
              </a:solidFill>
              <a:prstDash val="solid"/>
              <a:round/>
            </a:ln>
          </p:spPr>
        </p:sp>
        <p:sp>
          <p:nvSpPr>
            <p:cNvPr id="6" name="TextBox 6"/>
            <p:cNvSpPr txBox="1"/>
            <p:nvPr/>
          </p:nvSpPr>
          <p:spPr>
            <a:xfrm>
              <a:off x="0" y="-47625"/>
              <a:ext cx="5180700" cy="6434498"/>
            </a:xfrm>
            <a:prstGeom prst="rect">
              <a:avLst/>
            </a:prstGeom>
          </p:spPr>
          <p:txBody>
            <a:bodyPr lIns="254000" tIns="254000" rIns="254000" bIns="254000" rtlCol="0" anchor="ctr"/>
            <a:lstStyle/>
            <a:p>
              <a:pPr algn="ctr">
                <a:lnSpc>
                  <a:spcPts val="3779"/>
                </a:lnSpc>
              </a:pPr>
              <a:r>
                <a:rPr lang="en-US" sz="2699">
                  <a:solidFill>
                    <a:srgbClr val="F4F6FC"/>
                  </a:solidFill>
                  <a:latin typeface="CamingoDos Pro 3 Medium"/>
                </a:rPr>
                <a:t>Workshop for Asia-Pacific region, held during the Korea Global Adaptation Week </a:t>
              </a:r>
            </a:p>
            <a:p>
              <a:pPr algn="ctr">
                <a:lnSpc>
                  <a:spcPts val="3779"/>
                </a:lnSpc>
              </a:pPr>
              <a:r>
                <a:rPr lang="en-US" sz="2699">
                  <a:solidFill>
                    <a:srgbClr val="F4F6FC"/>
                  </a:solidFill>
                  <a:latin typeface="CamingoDos Pro 3 Medium"/>
                </a:rPr>
                <a:t>in Incheon City, Republic of Korea on 28-29 August</a:t>
              </a:r>
            </a:p>
          </p:txBody>
        </p:sp>
      </p:grpSp>
      <p:sp>
        <p:nvSpPr>
          <p:cNvPr id="7" name="Freeform 7"/>
          <p:cNvSpPr/>
          <p:nvPr/>
        </p:nvSpPr>
        <p:spPr>
          <a:xfrm flipH="1">
            <a:off x="890558" y="3416107"/>
            <a:ext cx="4123437" cy="97463"/>
          </a:xfrm>
          <a:custGeom>
            <a:avLst/>
            <a:gdLst/>
            <a:ahLst/>
            <a:cxnLst/>
            <a:rect l="l" t="t" r="r" b="b"/>
            <a:pathLst>
              <a:path w="4123437" h="97463">
                <a:moveTo>
                  <a:pt x="4123437" y="0"/>
                </a:moveTo>
                <a:lnTo>
                  <a:pt x="0" y="0"/>
                </a:lnTo>
                <a:lnTo>
                  <a:pt x="0" y="97463"/>
                </a:lnTo>
                <a:lnTo>
                  <a:pt x="4123437" y="97463"/>
                </a:lnTo>
                <a:lnTo>
                  <a:pt x="4123437"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5121503" y="3753944"/>
            <a:ext cx="2334495" cy="2838292"/>
          </a:xfrm>
          <a:custGeom>
            <a:avLst/>
            <a:gdLst/>
            <a:ahLst/>
            <a:cxnLst/>
            <a:rect l="l" t="t" r="r" b="b"/>
            <a:pathLst>
              <a:path w="2334495" h="2838292">
                <a:moveTo>
                  <a:pt x="0" y="0"/>
                </a:moveTo>
                <a:lnTo>
                  <a:pt x="2334495" y="0"/>
                </a:lnTo>
                <a:lnTo>
                  <a:pt x="2334495" y="2838292"/>
                </a:lnTo>
                <a:lnTo>
                  <a:pt x="0" y="2838292"/>
                </a:lnTo>
                <a:lnTo>
                  <a:pt x="0" y="0"/>
                </a:lnTo>
                <a:close/>
              </a:path>
            </a:pathLst>
          </a:custGeom>
          <a:blipFill>
            <a:blip r:embed="rId8">
              <a:alphaModFix amt="34000"/>
              <a:extLst>
                <a:ext uri="{96DAC541-7B7A-43D3-8B79-37D633B846F1}">
                  <asvg:svgBlip xmlns:asvg="http://schemas.microsoft.com/office/drawing/2016/SVG/main" r:embed="rId9"/>
                </a:ext>
              </a:extLst>
            </a:blip>
            <a:stretch>
              <a:fillRect/>
            </a:stretch>
          </a:blipFill>
        </p:spPr>
      </p:sp>
      <p:grpSp>
        <p:nvGrpSpPr>
          <p:cNvPr id="9" name="Group 9"/>
          <p:cNvGrpSpPr/>
          <p:nvPr/>
        </p:nvGrpSpPr>
        <p:grpSpPr>
          <a:xfrm>
            <a:off x="9132655" y="4949952"/>
            <a:ext cx="3494708" cy="4308348"/>
            <a:chOff x="0" y="0"/>
            <a:chExt cx="5180700" cy="6386873"/>
          </a:xfrm>
        </p:grpSpPr>
        <p:sp>
          <p:nvSpPr>
            <p:cNvPr id="10" name="Freeform 10"/>
            <p:cNvSpPr/>
            <p:nvPr/>
          </p:nvSpPr>
          <p:spPr>
            <a:xfrm>
              <a:off x="0" y="0"/>
              <a:ext cx="5180700" cy="6386873"/>
            </a:xfrm>
            <a:custGeom>
              <a:avLst/>
              <a:gdLst/>
              <a:ahLst/>
              <a:cxnLst/>
              <a:rect l="l" t="t" r="r" b="b"/>
              <a:pathLst>
                <a:path w="5180700" h="6386873">
                  <a:moveTo>
                    <a:pt x="66460" y="0"/>
                  </a:moveTo>
                  <a:lnTo>
                    <a:pt x="5114240" y="0"/>
                  </a:lnTo>
                  <a:cubicBezTo>
                    <a:pt x="5150945" y="0"/>
                    <a:pt x="5180700" y="29755"/>
                    <a:pt x="5180700" y="66460"/>
                  </a:cubicBezTo>
                  <a:lnTo>
                    <a:pt x="5180700" y="6320413"/>
                  </a:lnTo>
                  <a:cubicBezTo>
                    <a:pt x="5180700" y="6338039"/>
                    <a:pt x="5173698" y="6354943"/>
                    <a:pt x="5161235" y="6367407"/>
                  </a:cubicBezTo>
                  <a:cubicBezTo>
                    <a:pt x="5148771" y="6379871"/>
                    <a:pt x="5131867" y="6386873"/>
                    <a:pt x="5114240" y="6386873"/>
                  </a:cubicBezTo>
                  <a:lnTo>
                    <a:pt x="66460" y="6386873"/>
                  </a:lnTo>
                  <a:cubicBezTo>
                    <a:pt x="29755" y="6386873"/>
                    <a:pt x="0" y="6357117"/>
                    <a:pt x="0" y="6320413"/>
                  </a:cubicBezTo>
                  <a:lnTo>
                    <a:pt x="0" y="66460"/>
                  </a:lnTo>
                  <a:cubicBezTo>
                    <a:pt x="0" y="29755"/>
                    <a:pt x="29755" y="0"/>
                    <a:pt x="66460" y="0"/>
                  </a:cubicBezTo>
                  <a:close/>
                </a:path>
              </a:pathLst>
            </a:custGeom>
            <a:solidFill>
              <a:srgbClr val="000000">
                <a:alpha val="0"/>
              </a:srgbClr>
            </a:solidFill>
            <a:ln w="38100" cap="rnd">
              <a:solidFill>
                <a:srgbClr val="168E6B"/>
              </a:solidFill>
              <a:prstDash val="solid"/>
              <a:round/>
            </a:ln>
          </p:spPr>
        </p:sp>
        <p:sp>
          <p:nvSpPr>
            <p:cNvPr id="11" name="TextBox 11"/>
            <p:cNvSpPr txBox="1"/>
            <p:nvPr/>
          </p:nvSpPr>
          <p:spPr>
            <a:xfrm>
              <a:off x="0" y="-47625"/>
              <a:ext cx="5180700" cy="6434498"/>
            </a:xfrm>
            <a:prstGeom prst="rect">
              <a:avLst/>
            </a:prstGeom>
          </p:spPr>
          <p:txBody>
            <a:bodyPr lIns="254000" tIns="254000" rIns="254000" bIns="254000" rtlCol="0" anchor="ctr"/>
            <a:lstStyle/>
            <a:p>
              <a:pPr algn="ctr">
                <a:lnSpc>
                  <a:spcPts val="3779"/>
                </a:lnSpc>
              </a:pPr>
              <a:r>
                <a:rPr lang="en-US" sz="2699">
                  <a:solidFill>
                    <a:srgbClr val="F4F6FC"/>
                  </a:solidFill>
                  <a:latin typeface="CamingoDos Pro 3"/>
                </a:rPr>
                <a:t>Workshop for Middle East and North Africa held during the MENA Regional Climate Week </a:t>
              </a:r>
            </a:p>
            <a:p>
              <a:pPr algn="ctr">
                <a:lnSpc>
                  <a:spcPts val="3779"/>
                </a:lnSpc>
              </a:pPr>
              <a:r>
                <a:rPr lang="en-US" sz="2699">
                  <a:solidFill>
                    <a:srgbClr val="F4F6FC"/>
                  </a:solidFill>
                  <a:latin typeface="CamingoDos Pro 3"/>
                </a:rPr>
                <a:t>in Riyadh, Saudi Arabia on 8 October</a:t>
              </a:r>
            </a:p>
          </p:txBody>
        </p:sp>
      </p:grpSp>
      <p:grpSp>
        <p:nvGrpSpPr>
          <p:cNvPr id="12" name="Group 12"/>
          <p:cNvGrpSpPr/>
          <p:nvPr/>
        </p:nvGrpSpPr>
        <p:grpSpPr>
          <a:xfrm>
            <a:off x="13544977" y="4949952"/>
            <a:ext cx="3494708" cy="4308348"/>
            <a:chOff x="0" y="0"/>
            <a:chExt cx="5180700" cy="6386873"/>
          </a:xfrm>
        </p:grpSpPr>
        <p:sp>
          <p:nvSpPr>
            <p:cNvPr id="13" name="Freeform 13"/>
            <p:cNvSpPr/>
            <p:nvPr/>
          </p:nvSpPr>
          <p:spPr>
            <a:xfrm>
              <a:off x="0" y="0"/>
              <a:ext cx="5180700" cy="6386873"/>
            </a:xfrm>
            <a:custGeom>
              <a:avLst/>
              <a:gdLst/>
              <a:ahLst/>
              <a:cxnLst/>
              <a:rect l="l" t="t" r="r" b="b"/>
              <a:pathLst>
                <a:path w="5180700" h="6386873">
                  <a:moveTo>
                    <a:pt x="66460" y="0"/>
                  </a:moveTo>
                  <a:lnTo>
                    <a:pt x="5114240" y="0"/>
                  </a:lnTo>
                  <a:cubicBezTo>
                    <a:pt x="5150945" y="0"/>
                    <a:pt x="5180700" y="29755"/>
                    <a:pt x="5180700" y="66460"/>
                  </a:cubicBezTo>
                  <a:lnTo>
                    <a:pt x="5180700" y="6320413"/>
                  </a:lnTo>
                  <a:cubicBezTo>
                    <a:pt x="5180700" y="6338039"/>
                    <a:pt x="5173698" y="6354943"/>
                    <a:pt x="5161235" y="6367407"/>
                  </a:cubicBezTo>
                  <a:cubicBezTo>
                    <a:pt x="5148771" y="6379871"/>
                    <a:pt x="5131867" y="6386873"/>
                    <a:pt x="5114240" y="6386873"/>
                  </a:cubicBezTo>
                  <a:lnTo>
                    <a:pt x="66460" y="6386873"/>
                  </a:lnTo>
                  <a:cubicBezTo>
                    <a:pt x="29755" y="6386873"/>
                    <a:pt x="0" y="6357117"/>
                    <a:pt x="0" y="6320413"/>
                  </a:cubicBezTo>
                  <a:lnTo>
                    <a:pt x="0" y="66460"/>
                  </a:lnTo>
                  <a:cubicBezTo>
                    <a:pt x="0" y="29755"/>
                    <a:pt x="29755" y="0"/>
                    <a:pt x="66460" y="0"/>
                  </a:cubicBezTo>
                  <a:close/>
                </a:path>
              </a:pathLst>
            </a:custGeom>
            <a:solidFill>
              <a:srgbClr val="000000">
                <a:alpha val="0"/>
              </a:srgbClr>
            </a:solidFill>
            <a:ln w="38100" cap="rnd">
              <a:solidFill>
                <a:srgbClr val="4BDADD"/>
              </a:solidFill>
              <a:prstDash val="solid"/>
              <a:round/>
            </a:ln>
          </p:spPr>
        </p:sp>
        <p:sp>
          <p:nvSpPr>
            <p:cNvPr id="14" name="TextBox 14"/>
            <p:cNvSpPr txBox="1"/>
            <p:nvPr/>
          </p:nvSpPr>
          <p:spPr>
            <a:xfrm>
              <a:off x="0" y="-47625"/>
              <a:ext cx="5180700" cy="6434498"/>
            </a:xfrm>
            <a:prstGeom prst="rect">
              <a:avLst/>
            </a:prstGeom>
          </p:spPr>
          <p:txBody>
            <a:bodyPr lIns="254000" tIns="254000" rIns="254000" bIns="254000" rtlCol="0" anchor="ctr"/>
            <a:lstStyle/>
            <a:p>
              <a:pPr algn="ctr">
                <a:lnSpc>
                  <a:spcPts val="3779"/>
                </a:lnSpc>
              </a:pPr>
              <a:r>
                <a:rPr lang="en-US" sz="2699">
                  <a:solidFill>
                    <a:srgbClr val="F4F6FC"/>
                  </a:solidFill>
                  <a:latin typeface="CamingoDos Pro 3 Medium"/>
                </a:rPr>
                <a:t>Workshop for Latin America and the Caribbean held during LAC Regional Climate Week </a:t>
              </a:r>
            </a:p>
            <a:p>
              <a:pPr algn="ctr">
                <a:lnSpc>
                  <a:spcPts val="3779"/>
                </a:lnSpc>
              </a:pPr>
              <a:r>
                <a:rPr lang="en-US" sz="2699">
                  <a:solidFill>
                    <a:srgbClr val="F4F6FC"/>
                  </a:solidFill>
                  <a:latin typeface="CamingoDos Pro 3 Medium"/>
                </a:rPr>
                <a:t>in Panama City, Panama on 26-27 October</a:t>
              </a:r>
            </a:p>
          </p:txBody>
        </p:sp>
      </p:grpSp>
      <p:grpSp>
        <p:nvGrpSpPr>
          <p:cNvPr id="15" name="Group 15"/>
          <p:cNvGrpSpPr/>
          <p:nvPr/>
        </p:nvGrpSpPr>
        <p:grpSpPr>
          <a:xfrm>
            <a:off x="4982329" y="4949952"/>
            <a:ext cx="3494708" cy="4308348"/>
            <a:chOff x="0" y="0"/>
            <a:chExt cx="5180700" cy="6386873"/>
          </a:xfrm>
        </p:grpSpPr>
        <p:sp>
          <p:nvSpPr>
            <p:cNvPr id="16" name="Freeform 16"/>
            <p:cNvSpPr/>
            <p:nvPr/>
          </p:nvSpPr>
          <p:spPr>
            <a:xfrm>
              <a:off x="0" y="0"/>
              <a:ext cx="5180700" cy="6386873"/>
            </a:xfrm>
            <a:custGeom>
              <a:avLst/>
              <a:gdLst/>
              <a:ahLst/>
              <a:cxnLst/>
              <a:rect l="l" t="t" r="r" b="b"/>
              <a:pathLst>
                <a:path w="5180700" h="6386873">
                  <a:moveTo>
                    <a:pt x="66460" y="0"/>
                  </a:moveTo>
                  <a:lnTo>
                    <a:pt x="5114240" y="0"/>
                  </a:lnTo>
                  <a:cubicBezTo>
                    <a:pt x="5150945" y="0"/>
                    <a:pt x="5180700" y="29755"/>
                    <a:pt x="5180700" y="66460"/>
                  </a:cubicBezTo>
                  <a:lnTo>
                    <a:pt x="5180700" y="6320413"/>
                  </a:lnTo>
                  <a:cubicBezTo>
                    <a:pt x="5180700" y="6338039"/>
                    <a:pt x="5173698" y="6354943"/>
                    <a:pt x="5161235" y="6367407"/>
                  </a:cubicBezTo>
                  <a:cubicBezTo>
                    <a:pt x="5148771" y="6379871"/>
                    <a:pt x="5131867" y="6386873"/>
                    <a:pt x="5114240" y="6386873"/>
                  </a:cubicBezTo>
                  <a:lnTo>
                    <a:pt x="66460" y="6386873"/>
                  </a:lnTo>
                  <a:cubicBezTo>
                    <a:pt x="29755" y="6386873"/>
                    <a:pt x="0" y="6357117"/>
                    <a:pt x="0" y="6320413"/>
                  </a:cubicBezTo>
                  <a:lnTo>
                    <a:pt x="0" y="66460"/>
                  </a:lnTo>
                  <a:cubicBezTo>
                    <a:pt x="0" y="29755"/>
                    <a:pt x="29755" y="0"/>
                    <a:pt x="66460" y="0"/>
                  </a:cubicBezTo>
                  <a:close/>
                </a:path>
              </a:pathLst>
            </a:custGeom>
            <a:solidFill>
              <a:srgbClr val="000000">
                <a:alpha val="0"/>
              </a:srgbClr>
            </a:solidFill>
            <a:ln w="38100" cap="rnd">
              <a:solidFill>
                <a:srgbClr val="FFBC00"/>
              </a:solidFill>
              <a:prstDash val="solid"/>
              <a:round/>
            </a:ln>
          </p:spPr>
        </p:sp>
        <p:sp>
          <p:nvSpPr>
            <p:cNvPr id="17" name="TextBox 17"/>
            <p:cNvSpPr txBox="1"/>
            <p:nvPr/>
          </p:nvSpPr>
          <p:spPr>
            <a:xfrm>
              <a:off x="0" y="-47625"/>
              <a:ext cx="5180700" cy="6434498"/>
            </a:xfrm>
            <a:prstGeom prst="rect">
              <a:avLst/>
            </a:prstGeom>
          </p:spPr>
          <p:txBody>
            <a:bodyPr lIns="254000" tIns="254000" rIns="254000" bIns="254000" rtlCol="0" anchor="ctr"/>
            <a:lstStyle/>
            <a:p>
              <a:pPr algn="ctr">
                <a:lnSpc>
                  <a:spcPts val="3779"/>
                </a:lnSpc>
              </a:pPr>
              <a:r>
                <a:rPr lang="en-US" sz="2699">
                  <a:solidFill>
                    <a:srgbClr val="F4F6FC"/>
                  </a:solidFill>
                  <a:latin typeface="CamingoDos Pro 3 Medium"/>
                </a:rPr>
                <a:t>Workshop for Africa region held during the Africa Regional Climate Week</a:t>
              </a:r>
            </a:p>
            <a:p>
              <a:pPr algn="ctr">
                <a:lnSpc>
                  <a:spcPts val="3779"/>
                </a:lnSpc>
              </a:pPr>
              <a:r>
                <a:rPr lang="en-US" sz="2699">
                  <a:solidFill>
                    <a:srgbClr val="F4F6FC"/>
                  </a:solidFill>
                  <a:latin typeface="CamingoDos Pro 3 Medium"/>
                </a:rPr>
                <a:t>in Nairobi, Kenya on 5-6 September</a:t>
              </a:r>
            </a:p>
          </p:txBody>
        </p:sp>
      </p:grpSp>
      <p:sp>
        <p:nvSpPr>
          <p:cNvPr id="18" name="Freeform 18"/>
          <p:cNvSpPr/>
          <p:nvPr/>
        </p:nvSpPr>
        <p:spPr>
          <a:xfrm>
            <a:off x="11207009" y="3866094"/>
            <a:ext cx="2337968" cy="2034032"/>
          </a:xfrm>
          <a:custGeom>
            <a:avLst/>
            <a:gdLst/>
            <a:ahLst/>
            <a:cxnLst/>
            <a:rect l="l" t="t" r="r" b="b"/>
            <a:pathLst>
              <a:path w="2337968" h="2034032">
                <a:moveTo>
                  <a:pt x="0" y="0"/>
                </a:moveTo>
                <a:lnTo>
                  <a:pt x="2337968" y="0"/>
                </a:lnTo>
                <a:lnTo>
                  <a:pt x="2337968" y="2034031"/>
                </a:lnTo>
                <a:lnTo>
                  <a:pt x="0" y="2034031"/>
                </a:lnTo>
                <a:lnTo>
                  <a:pt x="0" y="0"/>
                </a:lnTo>
                <a:close/>
              </a:path>
            </a:pathLst>
          </a:custGeom>
          <a:blipFill>
            <a:blip r:embed="rId10">
              <a:alphaModFix amt="3400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6826495" y="4020752"/>
            <a:ext cx="1909323" cy="2109750"/>
          </a:xfrm>
          <a:custGeom>
            <a:avLst/>
            <a:gdLst/>
            <a:ahLst/>
            <a:cxnLst/>
            <a:rect l="l" t="t" r="r" b="b"/>
            <a:pathLst>
              <a:path w="1909323" h="2109750">
                <a:moveTo>
                  <a:pt x="0" y="0"/>
                </a:moveTo>
                <a:lnTo>
                  <a:pt x="1909324" y="0"/>
                </a:lnTo>
                <a:lnTo>
                  <a:pt x="1909324" y="2109750"/>
                </a:lnTo>
                <a:lnTo>
                  <a:pt x="0" y="2109750"/>
                </a:lnTo>
                <a:lnTo>
                  <a:pt x="0" y="0"/>
                </a:lnTo>
                <a:close/>
              </a:path>
            </a:pathLst>
          </a:custGeom>
          <a:blipFill>
            <a:blip r:embed="rId12">
              <a:alphaModFix amt="34000"/>
              <a:extLst>
                <a:ext uri="{96DAC541-7B7A-43D3-8B79-37D633B846F1}">
                  <asvg:svgBlip xmlns:asvg="http://schemas.microsoft.com/office/drawing/2016/SVG/main" r:embed="rId13"/>
                </a:ext>
              </a:extLst>
            </a:blip>
            <a:stretch>
              <a:fillRect/>
            </a:stretch>
          </a:blipFill>
        </p:spPr>
      </p:sp>
      <p:sp>
        <p:nvSpPr>
          <p:cNvPr id="20" name="Freeform 20"/>
          <p:cNvSpPr/>
          <p:nvPr/>
        </p:nvSpPr>
        <p:spPr>
          <a:xfrm>
            <a:off x="2601298" y="4020752"/>
            <a:ext cx="2644047" cy="2257356"/>
          </a:xfrm>
          <a:custGeom>
            <a:avLst/>
            <a:gdLst/>
            <a:ahLst/>
            <a:cxnLst/>
            <a:rect l="l" t="t" r="r" b="b"/>
            <a:pathLst>
              <a:path w="2644047" h="2257356">
                <a:moveTo>
                  <a:pt x="0" y="0"/>
                </a:moveTo>
                <a:lnTo>
                  <a:pt x="2644047" y="0"/>
                </a:lnTo>
                <a:lnTo>
                  <a:pt x="2644047" y="2257356"/>
                </a:lnTo>
                <a:lnTo>
                  <a:pt x="0" y="2257356"/>
                </a:lnTo>
                <a:lnTo>
                  <a:pt x="0" y="0"/>
                </a:lnTo>
                <a:close/>
              </a:path>
            </a:pathLst>
          </a:custGeom>
          <a:blipFill>
            <a:blip r:embed="rId14">
              <a:alphaModFix amt="34000"/>
              <a:extLst>
                <a:ext uri="{96DAC541-7B7A-43D3-8B79-37D633B846F1}">
                  <asvg:svgBlip xmlns:asvg="http://schemas.microsoft.com/office/drawing/2016/SVG/main" r:embed="rId15"/>
                </a:ext>
              </a:extLst>
            </a:blip>
            <a:stretch>
              <a:fillRect/>
            </a:stretch>
          </a:blipFill>
        </p:spPr>
      </p:sp>
      <p:sp>
        <p:nvSpPr>
          <p:cNvPr id="21" name="TextBox 21"/>
          <p:cNvSpPr txBox="1"/>
          <p:nvPr/>
        </p:nvSpPr>
        <p:spPr>
          <a:xfrm>
            <a:off x="890558" y="1293195"/>
            <a:ext cx="15713212" cy="1877060"/>
          </a:xfrm>
          <a:prstGeom prst="rect">
            <a:avLst/>
          </a:prstGeom>
        </p:spPr>
        <p:txBody>
          <a:bodyPr lIns="0" tIns="0" rIns="0" bIns="0" rtlCol="0" anchor="t">
            <a:spAutoFit/>
          </a:bodyPr>
          <a:lstStyle/>
          <a:p>
            <a:pPr>
              <a:lnSpc>
                <a:spcPts val="4899"/>
              </a:lnSpc>
            </a:pPr>
            <a:r>
              <a:rPr lang="en-US" sz="4899">
                <a:solidFill>
                  <a:srgbClr val="F4F6FC"/>
                </a:solidFill>
                <a:latin typeface="CamingoDos Pro 2"/>
              </a:rPr>
              <a:t>The workshops were integrated into larger events, which provided an opportunity for broader participation and collaboration.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a:off x="0" y="-130984"/>
            <a:ext cx="18592949" cy="12696669"/>
          </a:xfrm>
          <a:custGeom>
            <a:avLst/>
            <a:gdLst/>
            <a:ahLst/>
            <a:cxnLst/>
            <a:rect l="l" t="t" r="r" b="b"/>
            <a:pathLst>
              <a:path w="18592949" h="12696669">
                <a:moveTo>
                  <a:pt x="0" y="0"/>
                </a:moveTo>
                <a:lnTo>
                  <a:pt x="18592949" y="0"/>
                </a:lnTo>
                <a:lnTo>
                  <a:pt x="18592949" y="12696669"/>
                </a:lnTo>
                <a:lnTo>
                  <a:pt x="0" y="12696669"/>
                </a:lnTo>
                <a:lnTo>
                  <a:pt x="0" y="0"/>
                </a:lnTo>
                <a:close/>
              </a:path>
            </a:pathLst>
          </a:custGeom>
          <a:blipFill>
            <a:blip r:embed="rId2"/>
            <a:stretch>
              <a:fillRect l="-8271" r="-13381" b="-40069"/>
            </a:stretch>
          </a:blipFill>
        </p:spPr>
      </p:sp>
      <p:sp>
        <p:nvSpPr>
          <p:cNvPr id="3" name="Freeform 3"/>
          <p:cNvSpPr/>
          <p:nvPr/>
        </p:nvSpPr>
        <p:spPr>
          <a:xfrm rot="9617213">
            <a:off x="-478385" y="6045821"/>
            <a:ext cx="13943102" cy="12193877"/>
          </a:xfrm>
          <a:custGeom>
            <a:avLst/>
            <a:gdLst/>
            <a:ahLst/>
            <a:cxnLst/>
            <a:rect l="l" t="t" r="r" b="b"/>
            <a:pathLst>
              <a:path w="13943102" h="12193877">
                <a:moveTo>
                  <a:pt x="0" y="0"/>
                </a:moveTo>
                <a:lnTo>
                  <a:pt x="13943102" y="0"/>
                </a:lnTo>
                <a:lnTo>
                  <a:pt x="13943102" y="12193877"/>
                </a:lnTo>
                <a:lnTo>
                  <a:pt x="0" y="121938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602814" y="2739284"/>
            <a:ext cx="15387320" cy="4903682"/>
          </a:xfrm>
          <a:prstGeom prst="rect">
            <a:avLst/>
          </a:prstGeom>
        </p:spPr>
        <p:txBody>
          <a:bodyPr lIns="0" tIns="0" rIns="0" bIns="0" rtlCol="0" anchor="t">
            <a:spAutoFit/>
          </a:bodyPr>
          <a:lstStyle/>
          <a:p>
            <a:pPr marL="1038119" lvl="1" indent="-519059">
              <a:lnSpc>
                <a:spcPts val="4808"/>
              </a:lnSpc>
              <a:buFont typeface="Arial"/>
              <a:buChar char="•"/>
            </a:pPr>
            <a:r>
              <a:rPr lang="en-US" sz="4808">
                <a:solidFill>
                  <a:srgbClr val="F4F6FC"/>
                </a:solidFill>
                <a:latin typeface="CamingoDos Pro 2"/>
              </a:rPr>
              <a:t>The workshops included a </a:t>
            </a:r>
            <a:r>
              <a:rPr lang="en-US" sz="4808">
                <a:solidFill>
                  <a:srgbClr val="FFA303"/>
                </a:solidFill>
                <a:latin typeface="CamingoDos Pro 2"/>
              </a:rPr>
              <a:t>presentation from IPCC</a:t>
            </a:r>
            <a:r>
              <a:rPr lang="en-US" sz="4808">
                <a:solidFill>
                  <a:srgbClr val="F4F6FC"/>
                </a:solidFill>
                <a:latin typeface="CamingoDos Pro 2"/>
              </a:rPr>
              <a:t> on the </a:t>
            </a:r>
            <a:r>
              <a:rPr lang="en-US" sz="4808">
                <a:solidFill>
                  <a:srgbClr val="FFA303"/>
                </a:solidFill>
                <a:latin typeface="CamingoDos Pro 2"/>
              </a:rPr>
              <a:t>main impacts and risks related to climate change in the specific region</a:t>
            </a:r>
            <a:r>
              <a:rPr lang="en-US" sz="4808">
                <a:solidFill>
                  <a:srgbClr val="F4F6FC"/>
                </a:solidFill>
                <a:latin typeface="CamingoDos Pro 2"/>
              </a:rPr>
              <a:t>.​</a:t>
            </a:r>
          </a:p>
          <a:p>
            <a:pPr>
              <a:lnSpc>
                <a:spcPts val="4808"/>
              </a:lnSpc>
            </a:pPr>
            <a:endParaRPr lang="en-US" sz="4808">
              <a:solidFill>
                <a:srgbClr val="F4F6FC"/>
              </a:solidFill>
              <a:latin typeface="CamingoDos Pro 2"/>
            </a:endParaRPr>
          </a:p>
          <a:p>
            <a:pPr marL="1038119" lvl="1" indent="-519059">
              <a:lnSpc>
                <a:spcPts val="4808"/>
              </a:lnSpc>
              <a:buFont typeface="Arial"/>
              <a:buChar char="•"/>
            </a:pPr>
            <a:r>
              <a:rPr lang="en-US" sz="4808">
                <a:solidFill>
                  <a:srgbClr val="F4F6FC"/>
                </a:solidFill>
                <a:latin typeface="CamingoDos Pro 2"/>
              </a:rPr>
              <a:t>Each workshop started with the </a:t>
            </a:r>
            <a:r>
              <a:rPr lang="en-US" sz="4808">
                <a:solidFill>
                  <a:srgbClr val="FFA303"/>
                </a:solidFill>
                <a:latin typeface="CamingoDos Pro 2"/>
              </a:rPr>
              <a:t>presentation of existing multi-country and region-wide adaptation projects and windows of support</a:t>
            </a:r>
            <a:r>
              <a:rPr lang="en-US" sz="4808">
                <a:solidFill>
                  <a:srgbClr val="F4F6FC"/>
                </a:solidFill>
                <a:latin typeface="CamingoDos Pro 2"/>
              </a:rPr>
              <a:t>.</a:t>
            </a:r>
          </a:p>
          <a:p>
            <a:pPr algn="just">
              <a:lnSpc>
                <a:spcPts val="4808"/>
              </a:lnSpc>
            </a:pPr>
            <a:endParaRPr lang="en-US" sz="4808">
              <a:solidFill>
                <a:srgbClr val="F4F6FC"/>
              </a:solidFill>
              <a:latin typeface="CamingoDos Pro 2"/>
            </a:endParaRPr>
          </a:p>
        </p:txBody>
      </p:sp>
      <p:sp>
        <p:nvSpPr>
          <p:cNvPr id="5" name="Freeform 5"/>
          <p:cNvSpPr/>
          <p:nvPr/>
        </p:nvSpPr>
        <p:spPr>
          <a:xfrm rot="-3941737">
            <a:off x="13613975" y="-9125415"/>
            <a:ext cx="12596846" cy="12482329"/>
          </a:xfrm>
          <a:custGeom>
            <a:avLst/>
            <a:gdLst/>
            <a:ahLst/>
            <a:cxnLst/>
            <a:rect l="l" t="t" r="r" b="b"/>
            <a:pathLst>
              <a:path w="12596846" h="12482329">
                <a:moveTo>
                  <a:pt x="0" y="0"/>
                </a:moveTo>
                <a:lnTo>
                  <a:pt x="12596846" y="0"/>
                </a:lnTo>
                <a:lnTo>
                  <a:pt x="12596846" y="12482329"/>
                </a:lnTo>
                <a:lnTo>
                  <a:pt x="0" y="124823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a:off x="-3047589" y="822091"/>
            <a:ext cx="5179105" cy="5179105"/>
          </a:xfrm>
          <a:custGeom>
            <a:avLst/>
            <a:gdLst/>
            <a:ahLst/>
            <a:cxnLst/>
            <a:rect l="l" t="t" r="r" b="b"/>
            <a:pathLst>
              <a:path w="5179105" h="5179105">
                <a:moveTo>
                  <a:pt x="0" y="0"/>
                </a:moveTo>
                <a:lnTo>
                  <a:pt x="5179105" y="0"/>
                </a:lnTo>
                <a:lnTo>
                  <a:pt x="5179105" y="5179105"/>
                </a:lnTo>
                <a:lnTo>
                  <a:pt x="0" y="51791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476286" flipH="1">
            <a:off x="8306420" y="-7301169"/>
            <a:ext cx="9120000" cy="13638195"/>
          </a:xfrm>
          <a:custGeom>
            <a:avLst/>
            <a:gdLst/>
            <a:ahLst/>
            <a:cxnLst/>
            <a:rect l="l" t="t" r="r" b="b"/>
            <a:pathLst>
              <a:path w="9120000" h="13638195">
                <a:moveTo>
                  <a:pt x="9120000" y="0"/>
                </a:moveTo>
                <a:lnTo>
                  <a:pt x="0" y="0"/>
                </a:lnTo>
                <a:lnTo>
                  <a:pt x="0" y="13638196"/>
                </a:lnTo>
                <a:lnTo>
                  <a:pt x="9120000" y="13638196"/>
                </a:lnTo>
                <a:lnTo>
                  <a:pt x="9120000" y="0"/>
                </a:lnTo>
                <a:close/>
              </a:path>
            </a:pathLst>
          </a:custGeom>
          <a:blipFill>
            <a:blip r:embed="rId4">
              <a:alphaModFix amt="68000"/>
              <a:extLst>
                <a:ext uri="{96DAC541-7B7A-43D3-8B79-37D633B846F1}">
                  <asvg:svgBlip xmlns:asvg="http://schemas.microsoft.com/office/drawing/2016/SVG/main" r:embed="rId5"/>
                </a:ext>
              </a:extLst>
            </a:blip>
            <a:stretch>
              <a:fillRect l="-105106"/>
            </a:stretch>
          </a:blipFill>
        </p:spPr>
      </p:sp>
      <p:sp>
        <p:nvSpPr>
          <p:cNvPr id="4" name="Freeform 4"/>
          <p:cNvSpPr/>
          <p:nvPr/>
        </p:nvSpPr>
        <p:spPr>
          <a:xfrm rot="4970031" flipH="1">
            <a:off x="-593134" y="3699443"/>
            <a:ext cx="9120000" cy="13638195"/>
          </a:xfrm>
          <a:custGeom>
            <a:avLst/>
            <a:gdLst/>
            <a:ahLst/>
            <a:cxnLst/>
            <a:rect l="l" t="t" r="r" b="b"/>
            <a:pathLst>
              <a:path w="9120000" h="13638195">
                <a:moveTo>
                  <a:pt x="9119999" y="0"/>
                </a:moveTo>
                <a:lnTo>
                  <a:pt x="0" y="0"/>
                </a:lnTo>
                <a:lnTo>
                  <a:pt x="0" y="13638196"/>
                </a:lnTo>
                <a:lnTo>
                  <a:pt x="9119999" y="13638196"/>
                </a:lnTo>
                <a:lnTo>
                  <a:pt x="9119999" y="0"/>
                </a:lnTo>
                <a:close/>
              </a:path>
            </a:pathLst>
          </a:custGeom>
          <a:blipFill>
            <a:blip r:embed="rId4">
              <a:alphaModFix amt="68000"/>
              <a:extLst>
                <a:ext uri="{96DAC541-7B7A-43D3-8B79-37D633B846F1}">
                  <asvg:svgBlip xmlns:asvg="http://schemas.microsoft.com/office/drawing/2016/SVG/main" r:embed="rId5"/>
                </a:ext>
              </a:extLst>
            </a:blip>
            <a:stretch>
              <a:fillRect l="-105106"/>
            </a:stretch>
          </a:blipFill>
        </p:spPr>
      </p:sp>
      <p:sp>
        <p:nvSpPr>
          <p:cNvPr id="5" name="Freeform 5"/>
          <p:cNvSpPr/>
          <p:nvPr/>
        </p:nvSpPr>
        <p:spPr>
          <a:xfrm rot="-2029747">
            <a:off x="-3453973" y="5707218"/>
            <a:ext cx="4104049" cy="4104049"/>
          </a:xfrm>
          <a:custGeom>
            <a:avLst/>
            <a:gdLst/>
            <a:ahLst/>
            <a:cxnLst/>
            <a:rect l="l" t="t" r="r" b="b"/>
            <a:pathLst>
              <a:path w="4104049" h="4104049">
                <a:moveTo>
                  <a:pt x="0" y="0"/>
                </a:moveTo>
                <a:lnTo>
                  <a:pt x="4104049" y="0"/>
                </a:lnTo>
                <a:lnTo>
                  <a:pt x="4104049" y="4104049"/>
                </a:lnTo>
                <a:lnTo>
                  <a:pt x="0" y="41040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431132">
            <a:off x="737627" y="5501923"/>
            <a:ext cx="2446520" cy="2446520"/>
          </a:xfrm>
          <a:custGeom>
            <a:avLst/>
            <a:gdLst/>
            <a:ahLst/>
            <a:cxnLst/>
            <a:rect l="l" t="t" r="r" b="b"/>
            <a:pathLst>
              <a:path w="2446520" h="2446520">
                <a:moveTo>
                  <a:pt x="0" y="0"/>
                </a:moveTo>
                <a:lnTo>
                  <a:pt x="2446520" y="0"/>
                </a:lnTo>
                <a:lnTo>
                  <a:pt x="2446520" y="2446519"/>
                </a:lnTo>
                <a:lnTo>
                  <a:pt x="0" y="24465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5426371" y="1423035"/>
            <a:ext cx="12415978" cy="7507605"/>
          </a:xfrm>
          <a:prstGeom prst="rect">
            <a:avLst/>
          </a:prstGeom>
        </p:spPr>
        <p:txBody>
          <a:bodyPr lIns="0" tIns="0" rIns="0" bIns="0" rtlCol="0" anchor="t">
            <a:spAutoFit/>
          </a:bodyPr>
          <a:lstStyle/>
          <a:p>
            <a:pPr>
              <a:lnSpc>
                <a:spcPts val="4200"/>
              </a:lnSpc>
              <a:spcBef>
                <a:spcPct val="0"/>
              </a:spcBef>
            </a:pPr>
            <a:r>
              <a:rPr lang="en-US" sz="4200">
                <a:solidFill>
                  <a:srgbClr val="FFFFFF"/>
                </a:solidFill>
                <a:latin typeface="CamingoDos Pro 2"/>
              </a:rPr>
              <a:t>Discussions focused on: </a:t>
            </a:r>
          </a:p>
          <a:p>
            <a:pPr marL="906780" lvl="1" indent="-453390">
              <a:lnSpc>
                <a:spcPts val="4200"/>
              </a:lnSpc>
              <a:spcBef>
                <a:spcPct val="0"/>
              </a:spcBef>
              <a:buFont typeface="Arial"/>
              <a:buChar char="•"/>
            </a:pPr>
            <a:r>
              <a:rPr lang="en-US" sz="4200">
                <a:solidFill>
                  <a:srgbClr val="FFA303"/>
                </a:solidFill>
                <a:latin typeface="CamingoDos Pro 2"/>
              </a:rPr>
              <a:t>identifying regional priorities, </a:t>
            </a:r>
          </a:p>
          <a:p>
            <a:pPr marL="906780" lvl="1" indent="-453390">
              <a:lnSpc>
                <a:spcPts val="4200"/>
              </a:lnSpc>
              <a:spcBef>
                <a:spcPct val="0"/>
              </a:spcBef>
              <a:buFont typeface="Arial"/>
              <a:buChar char="•"/>
            </a:pPr>
            <a:r>
              <a:rPr lang="en-US" sz="4200">
                <a:solidFill>
                  <a:srgbClr val="FFA303"/>
                </a:solidFill>
                <a:latin typeface="CamingoDos Pro 2"/>
              </a:rPr>
              <a:t>gaps and needs,</a:t>
            </a:r>
          </a:p>
          <a:p>
            <a:pPr marL="906780" lvl="1" indent="-453390">
              <a:lnSpc>
                <a:spcPts val="4200"/>
              </a:lnSpc>
              <a:spcBef>
                <a:spcPct val="0"/>
              </a:spcBef>
              <a:buFont typeface="Arial"/>
              <a:buChar char="•"/>
            </a:pPr>
            <a:r>
              <a:rPr lang="en-US" sz="4200">
                <a:solidFill>
                  <a:srgbClr val="FFA303"/>
                </a:solidFill>
                <a:latin typeface="CamingoDos Pro 2"/>
              </a:rPr>
              <a:t>opportunities for enhancing synergies and collaboration on adaptation</a:t>
            </a:r>
            <a:r>
              <a:rPr lang="en-US" sz="4200">
                <a:solidFill>
                  <a:srgbClr val="FFFFFF"/>
                </a:solidFill>
                <a:latin typeface="CamingoDos Pro 2"/>
              </a:rPr>
              <a:t>.​</a:t>
            </a:r>
          </a:p>
          <a:p>
            <a:pPr>
              <a:lnSpc>
                <a:spcPts val="4200"/>
              </a:lnSpc>
              <a:spcBef>
                <a:spcPct val="0"/>
              </a:spcBef>
            </a:pPr>
            <a:endParaRPr lang="en-US" sz="4200">
              <a:solidFill>
                <a:srgbClr val="FFFFFF"/>
              </a:solidFill>
              <a:latin typeface="CamingoDos Pro 2"/>
            </a:endParaRPr>
          </a:p>
          <a:p>
            <a:pPr>
              <a:lnSpc>
                <a:spcPts val="4200"/>
              </a:lnSpc>
              <a:spcBef>
                <a:spcPct val="0"/>
              </a:spcBef>
            </a:pPr>
            <a:r>
              <a:rPr lang="en-US" sz="4200">
                <a:solidFill>
                  <a:srgbClr val="FFFFFF"/>
                </a:solidFill>
                <a:latin typeface="CamingoDos Pro 2"/>
              </a:rPr>
              <a:t>The workshops provided an </a:t>
            </a:r>
          </a:p>
          <a:p>
            <a:pPr marL="906780" lvl="1" indent="-453390">
              <a:lnSpc>
                <a:spcPts val="4200"/>
              </a:lnSpc>
              <a:spcBef>
                <a:spcPct val="0"/>
              </a:spcBef>
              <a:buFont typeface="Arial"/>
              <a:buChar char="•"/>
            </a:pPr>
            <a:r>
              <a:rPr lang="en-US" sz="4200">
                <a:solidFill>
                  <a:srgbClr val="FFA303"/>
                </a:solidFill>
                <a:latin typeface="CamingoDos Pro 2"/>
              </a:rPr>
              <a:t>interactive space for discussions among participants, </a:t>
            </a:r>
          </a:p>
          <a:p>
            <a:pPr marL="906780" lvl="1" indent="-453390">
              <a:lnSpc>
                <a:spcPts val="4200"/>
              </a:lnSpc>
              <a:spcBef>
                <a:spcPct val="0"/>
              </a:spcBef>
              <a:buFont typeface="Arial"/>
              <a:buChar char="•"/>
            </a:pPr>
            <a:r>
              <a:rPr lang="en-US" sz="4200">
                <a:solidFill>
                  <a:srgbClr val="FFA303"/>
                </a:solidFill>
                <a:latin typeface="CamingoDos Pro 2"/>
              </a:rPr>
              <a:t>and co-design solutions aligned with global efforts</a:t>
            </a:r>
            <a:r>
              <a:rPr lang="en-US" sz="4200">
                <a:solidFill>
                  <a:srgbClr val="FFFFFF"/>
                </a:solidFill>
                <a:latin typeface="CamingoDos Pro 2"/>
              </a:rPr>
              <a:t>.​</a:t>
            </a:r>
          </a:p>
          <a:p>
            <a:pPr>
              <a:lnSpc>
                <a:spcPts val="4200"/>
              </a:lnSpc>
              <a:spcBef>
                <a:spcPct val="0"/>
              </a:spcBef>
            </a:pPr>
            <a:endParaRPr lang="en-US" sz="4200">
              <a:solidFill>
                <a:srgbClr val="FFFFFF"/>
              </a:solidFill>
              <a:latin typeface="CamingoDos Pro 2"/>
            </a:endParaRPr>
          </a:p>
          <a:p>
            <a:pPr algn="l">
              <a:lnSpc>
                <a:spcPts val="4200"/>
              </a:lnSpc>
              <a:spcBef>
                <a:spcPct val="0"/>
              </a:spcBef>
            </a:pPr>
            <a:r>
              <a:rPr lang="en-US" sz="4200">
                <a:solidFill>
                  <a:srgbClr val="FFA303"/>
                </a:solidFill>
                <a:latin typeface="CamingoDos Pro 2"/>
              </a:rPr>
              <a:t>Over 145 organizations</a:t>
            </a:r>
            <a:r>
              <a:rPr lang="en-US" sz="4200">
                <a:solidFill>
                  <a:srgbClr val="FFFFFF"/>
                </a:solidFill>
                <a:latin typeface="CamingoDos Pro 2"/>
              </a:rPr>
              <a:t> participated throughout the workshops.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rot="1174642">
            <a:off x="-5663139" y="4851963"/>
            <a:ext cx="9245939" cy="9161885"/>
          </a:xfrm>
          <a:custGeom>
            <a:avLst/>
            <a:gdLst/>
            <a:ahLst/>
            <a:cxnLst/>
            <a:rect l="l" t="t" r="r" b="b"/>
            <a:pathLst>
              <a:path w="9245939" h="9161885">
                <a:moveTo>
                  <a:pt x="0" y="0"/>
                </a:moveTo>
                <a:lnTo>
                  <a:pt x="9245939" y="0"/>
                </a:lnTo>
                <a:lnTo>
                  <a:pt x="9245939" y="9161885"/>
                </a:lnTo>
                <a:lnTo>
                  <a:pt x="0" y="91618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6351223">
            <a:off x="-5442052" y="-4864564"/>
            <a:ext cx="9245939" cy="9161885"/>
          </a:xfrm>
          <a:custGeom>
            <a:avLst/>
            <a:gdLst/>
            <a:ahLst/>
            <a:cxnLst/>
            <a:rect l="l" t="t" r="r" b="b"/>
            <a:pathLst>
              <a:path w="9245939" h="9161885">
                <a:moveTo>
                  <a:pt x="0" y="0"/>
                </a:moveTo>
                <a:lnTo>
                  <a:pt x="9245939" y="0"/>
                </a:lnTo>
                <a:lnTo>
                  <a:pt x="9245939" y="9161885"/>
                </a:lnTo>
                <a:lnTo>
                  <a:pt x="0" y="91618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028700" y="1753604"/>
            <a:ext cx="16230600" cy="7939609"/>
          </a:xfrm>
          <a:prstGeom prst="rect">
            <a:avLst/>
          </a:prstGeom>
        </p:spPr>
        <p:txBody>
          <a:bodyPr wrap="square" lIns="0" tIns="0" rIns="0" bIns="0" rtlCol="0" anchor="t">
            <a:spAutoFit/>
          </a:bodyPr>
          <a:lstStyle/>
          <a:p>
            <a:pPr marL="1230522" lvl="1" indent="-615261">
              <a:lnSpc>
                <a:spcPts val="5699"/>
              </a:lnSpc>
              <a:buFont typeface="Arial"/>
              <a:buChar char="•"/>
            </a:pPr>
            <a:r>
              <a:rPr lang="en-US" sz="3200" b="1" dirty="0">
                <a:solidFill>
                  <a:srgbClr val="FFC000"/>
                </a:solidFill>
                <a:latin typeface="CamingoDos Pro 2"/>
              </a:rPr>
              <a:t>Key themes and priorities</a:t>
            </a:r>
            <a:r>
              <a:rPr lang="en-US" sz="3200" dirty="0">
                <a:solidFill>
                  <a:schemeClr val="bg1"/>
                </a:solidFill>
                <a:latin typeface="CamingoDos Pro 2"/>
              </a:rPr>
              <a:t>: Early warning systems; Resilient infrastructure; Biodiversity and ecosystem services; Resilient agriculture and water management.</a:t>
            </a:r>
          </a:p>
          <a:p>
            <a:pPr marL="1230522" lvl="1" indent="-615261">
              <a:lnSpc>
                <a:spcPts val="5699"/>
              </a:lnSpc>
              <a:buFont typeface="Arial"/>
              <a:buChar char="•"/>
            </a:pPr>
            <a:endParaRPr lang="en-US" sz="3200" dirty="0">
              <a:solidFill>
                <a:schemeClr val="bg1"/>
              </a:solidFill>
              <a:latin typeface="CamingoDos Pro 2"/>
            </a:endParaRPr>
          </a:p>
          <a:p>
            <a:pPr marL="1230522" lvl="1" indent="-615261">
              <a:lnSpc>
                <a:spcPts val="5699"/>
              </a:lnSpc>
              <a:buFont typeface="Arial"/>
              <a:buChar char="•"/>
            </a:pPr>
            <a:r>
              <a:rPr lang="en-US" sz="3200" b="1" dirty="0">
                <a:solidFill>
                  <a:srgbClr val="FFC000"/>
                </a:solidFill>
                <a:latin typeface="CamingoDos Pro 2"/>
              </a:rPr>
              <a:t>Key gaps and needs</a:t>
            </a:r>
            <a:r>
              <a:rPr lang="en-US" sz="3200" dirty="0">
                <a:solidFill>
                  <a:schemeClr val="bg1"/>
                </a:solidFill>
                <a:latin typeface="CamingoDos Pro 2"/>
              </a:rPr>
              <a:t>: Financial, capacity, technology and data gaps; Lack of collaboration and coordination; Need for further engagement of the private sector; Siloed approaches;  Lack of sufficient understanding of maladaptation risks. </a:t>
            </a:r>
          </a:p>
          <a:p>
            <a:pPr marL="1230522" lvl="1" indent="-615261">
              <a:lnSpc>
                <a:spcPts val="5699"/>
              </a:lnSpc>
              <a:buFont typeface="Arial"/>
              <a:buChar char="•"/>
            </a:pPr>
            <a:endParaRPr lang="en-US" sz="3200" dirty="0">
              <a:solidFill>
                <a:schemeClr val="bg1"/>
              </a:solidFill>
              <a:latin typeface="CamingoDos Pro 2"/>
            </a:endParaRPr>
          </a:p>
          <a:p>
            <a:pPr marL="1230522" lvl="1" indent="-615261">
              <a:lnSpc>
                <a:spcPts val="5699"/>
              </a:lnSpc>
              <a:buFont typeface="Arial"/>
              <a:buChar char="•"/>
            </a:pPr>
            <a:r>
              <a:rPr lang="en-US" sz="3200" b="1" dirty="0">
                <a:solidFill>
                  <a:srgbClr val="FFC000"/>
                </a:solidFill>
                <a:latin typeface="CamingoDos Pro 2"/>
              </a:rPr>
              <a:t>Opportunities for action and collaboration</a:t>
            </a:r>
            <a:r>
              <a:rPr lang="en-US" sz="3200" dirty="0">
                <a:solidFill>
                  <a:schemeClr val="bg1"/>
                </a:solidFill>
                <a:latin typeface="CamingoDos Pro 2"/>
              </a:rPr>
              <a:t>: Addressing emerging and cascading risks through a climate adaptation lens; Training and education; Engaging the private sector and integrating technology assessments; Identifying effective financial instruments and simplifying access through a systematic approach.</a:t>
            </a:r>
          </a:p>
        </p:txBody>
      </p:sp>
      <p:sp>
        <p:nvSpPr>
          <p:cNvPr id="5" name="TextBox 5"/>
          <p:cNvSpPr txBox="1"/>
          <p:nvPr/>
        </p:nvSpPr>
        <p:spPr>
          <a:xfrm>
            <a:off x="1028700" y="619855"/>
            <a:ext cx="16230600" cy="730969"/>
          </a:xfrm>
          <a:prstGeom prst="rect">
            <a:avLst/>
          </a:prstGeom>
        </p:spPr>
        <p:txBody>
          <a:bodyPr lIns="0" tIns="0" rIns="0" bIns="0" rtlCol="0" anchor="t">
            <a:spAutoFit/>
          </a:bodyPr>
          <a:lstStyle/>
          <a:p>
            <a:pPr>
              <a:lnSpc>
                <a:spcPts val="5700"/>
              </a:lnSpc>
              <a:spcBef>
                <a:spcPct val="0"/>
              </a:spcBef>
            </a:pPr>
            <a:r>
              <a:rPr lang="en-US" sz="5700" dirty="0">
                <a:solidFill>
                  <a:srgbClr val="FFFFFF"/>
                </a:solidFill>
                <a:latin typeface="CamingoDos Pro 2"/>
              </a:rPr>
              <a:t>Findings: Asia Pacific</a:t>
            </a:r>
          </a:p>
        </p:txBody>
      </p:sp>
    </p:spTree>
    <p:extLst>
      <p:ext uri="{BB962C8B-B14F-4D97-AF65-F5344CB8AC3E}">
        <p14:creationId xmlns:p14="http://schemas.microsoft.com/office/powerpoint/2010/main" val="4088489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rot="1174642">
            <a:off x="-5663139" y="4851963"/>
            <a:ext cx="9245939" cy="9161885"/>
          </a:xfrm>
          <a:custGeom>
            <a:avLst/>
            <a:gdLst/>
            <a:ahLst/>
            <a:cxnLst/>
            <a:rect l="l" t="t" r="r" b="b"/>
            <a:pathLst>
              <a:path w="9245939" h="9161885">
                <a:moveTo>
                  <a:pt x="0" y="0"/>
                </a:moveTo>
                <a:lnTo>
                  <a:pt x="9245939" y="0"/>
                </a:lnTo>
                <a:lnTo>
                  <a:pt x="9245939" y="9161885"/>
                </a:lnTo>
                <a:lnTo>
                  <a:pt x="0" y="91618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6351223">
            <a:off x="-5442052" y="-4864564"/>
            <a:ext cx="9245939" cy="9161885"/>
          </a:xfrm>
          <a:custGeom>
            <a:avLst/>
            <a:gdLst/>
            <a:ahLst/>
            <a:cxnLst/>
            <a:rect l="l" t="t" r="r" b="b"/>
            <a:pathLst>
              <a:path w="9245939" h="9161885">
                <a:moveTo>
                  <a:pt x="0" y="0"/>
                </a:moveTo>
                <a:lnTo>
                  <a:pt x="9245939" y="0"/>
                </a:lnTo>
                <a:lnTo>
                  <a:pt x="9245939" y="9161885"/>
                </a:lnTo>
                <a:lnTo>
                  <a:pt x="0" y="91618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028700" y="1753604"/>
            <a:ext cx="16230600" cy="8665129"/>
          </a:xfrm>
          <a:prstGeom prst="rect">
            <a:avLst/>
          </a:prstGeom>
        </p:spPr>
        <p:txBody>
          <a:bodyPr wrap="square" lIns="0" tIns="0" rIns="0" bIns="0" rtlCol="0" anchor="t">
            <a:spAutoFit/>
          </a:bodyPr>
          <a:lstStyle/>
          <a:p>
            <a:pPr marL="1230522" lvl="1" indent="-615261">
              <a:lnSpc>
                <a:spcPts val="5699"/>
              </a:lnSpc>
              <a:buFont typeface="Arial"/>
              <a:buChar char="•"/>
            </a:pPr>
            <a:r>
              <a:rPr lang="en-US" sz="2800" b="1" dirty="0">
                <a:solidFill>
                  <a:srgbClr val="FFC000"/>
                </a:solidFill>
                <a:latin typeface="CamingoDos Pro 2"/>
              </a:rPr>
              <a:t>Key themes and priorities</a:t>
            </a:r>
            <a:r>
              <a:rPr lang="en-US" sz="2800" dirty="0">
                <a:solidFill>
                  <a:schemeClr val="bg1"/>
                </a:solidFill>
                <a:latin typeface="CamingoDos Pro 2"/>
              </a:rPr>
              <a:t>: Food security and resilient agriculture; Sustainable water management; </a:t>
            </a:r>
            <a:r>
              <a:rPr lang="en-US" sz="2800" dirty="0" err="1">
                <a:solidFill>
                  <a:schemeClr val="bg1"/>
                </a:solidFill>
                <a:latin typeface="CamingoDos Pro 2"/>
              </a:rPr>
              <a:t>EbA</a:t>
            </a:r>
            <a:r>
              <a:rPr lang="en-US" sz="2800" dirty="0">
                <a:solidFill>
                  <a:schemeClr val="bg1"/>
                </a:solidFill>
                <a:latin typeface="CamingoDos Pro 2"/>
              </a:rPr>
              <a:t>; Education and capacity building; Climate information and data, including early warning systems; Accessibility of funding mechanisms; Diversification of livelihoods.</a:t>
            </a:r>
          </a:p>
          <a:p>
            <a:pPr marL="1230522" lvl="1" indent="-615261">
              <a:lnSpc>
                <a:spcPts val="5699"/>
              </a:lnSpc>
              <a:buFont typeface="Arial"/>
              <a:buChar char="•"/>
            </a:pPr>
            <a:r>
              <a:rPr lang="en-US" sz="2800" b="1" dirty="0">
                <a:solidFill>
                  <a:srgbClr val="FFC000"/>
                </a:solidFill>
                <a:latin typeface="CamingoDos Pro 2"/>
              </a:rPr>
              <a:t>Key gaps and needs</a:t>
            </a:r>
            <a:r>
              <a:rPr lang="en-US" sz="2800" dirty="0">
                <a:solidFill>
                  <a:schemeClr val="bg1"/>
                </a:solidFill>
                <a:latin typeface="CamingoDos Pro 2"/>
              </a:rPr>
              <a:t>: Financial, capacity, technology and data gaps; Limited awareness of climate change impacts; Lack of an enabling environment, including strong institutions, governance and legislation; Widespread short-term and fragmented approach to adaptation. . </a:t>
            </a:r>
          </a:p>
          <a:p>
            <a:pPr marL="1230522" lvl="1" indent="-615261">
              <a:lnSpc>
                <a:spcPts val="5699"/>
              </a:lnSpc>
              <a:buFont typeface="Arial"/>
              <a:buChar char="•"/>
            </a:pPr>
            <a:r>
              <a:rPr lang="en-US" sz="2800" b="1" dirty="0">
                <a:solidFill>
                  <a:srgbClr val="FFC000"/>
                </a:solidFill>
                <a:latin typeface="CamingoDos Pro 2"/>
              </a:rPr>
              <a:t>Opportunities for action and collaboration</a:t>
            </a:r>
            <a:r>
              <a:rPr lang="en-US" sz="2800" dirty="0">
                <a:solidFill>
                  <a:schemeClr val="bg1"/>
                </a:solidFill>
                <a:latin typeface="CamingoDos Pro 2"/>
              </a:rPr>
              <a:t>: Creating technical platforms at the regional level;  Developing regional projects based on shared ecosystems, shared resources or border areas; Collaborating on capacity building for common challenges; Setting up data-sharing schemes, including on best practices. Peer-to-peer learning mechanisms; Common monitoring and evaluation systems.</a:t>
            </a:r>
          </a:p>
          <a:p>
            <a:pPr marL="1230522" lvl="1" indent="-615261">
              <a:lnSpc>
                <a:spcPts val="5699"/>
              </a:lnSpc>
              <a:buFont typeface="Arial"/>
              <a:buChar char="•"/>
            </a:pPr>
            <a:endParaRPr lang="en-US" sz="2800" dirty="0">
              <a:solidFill>
                <a:schemeClr val="bg1"/>
              </a:solidFill>
              <a:latin typeface="CamingoDos Pro 2"/>
            </a:endParaRPr>
          </a:p>
        </p:txBody>
      </p:sp>
      <p:sp>
        <p:nvSpPr>
          <p:cNvPr id="5" name="TextBox 5"/>
          <p:cNvSpPr txBox="1"/>
          <p:nvPr/>
        </p:nvSpPr>
        <p:spPr>
          <a:xfrm>
            <a:off x="1028700" y="619855"/>
            <a:ext cx="16230600" cy="730969"/>
          </a:xfrm>
          <a:prstGeom prst="rect">
            <a:avLst/>
          </a:prstGeom>
        </p:spPr>
        <p:txBody>
          <a:bodyPr lIns="0" tIns="0" rIns="0" bIns="0" rtlCol="0" anchor="t">
            <a:spAutoFit/>
          </a:bodyPr>
          <a:lstStyle/>
          <a:p>
            <a:pPr>
              <a:lnSpc>
                <a:spcPts val="5700"/>
              </a:lnSpc>
              <a:spcBef>
                <a:spcPct val="0"/>
              </a:spcBef>
            </a:pPr>
            <a:r>
              <a:rPr lang="en-US" sz="5700" dirty="0">
                <a:solidFill>
                  <a:srgbClr val="FFFFFF"/>
                </a:solidFill>
                <a:latin typeface="CamingoDos Pro 2"/>
              </a:rPr>
              <a:t>Findings: Africa</a:t>
            </a:r>
          </a:p>
        </p:txBody>
      </p:sp>
    </p:spTree>
    <p:extLst>
      <p:ext uri="{BB962C8B-B14F-4D97-AF65-F5344CB8AC3E}">
        <p14:creationId xmlns:p14="http://schemas.microsoft.com/office/powerpoint/2010/main" val="4259919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rot="1174642">
            <a:off x="-5663139" y="4851963"/>
            <a:ext cx="9245939" cy="9161885"/>
          </a:xfrm>
          <a:custGeom>
            <a:avLst/>
            <a:gdLst/>
            <a:ahLst/>
            <a:cxnLst/>
            <a:rect l="l" t="t" r="r" b="b"/>
            <a:pathLst>
              <a:path w="9245939" h="9161885">
                <a:moveTo>
                  <a:pt x="0" y="0"/>
                </a:moveTo>
                <a:lnTo>
                  <a:pt x="9245939" y="0"/>
                </a:lnTo>
                <a:lnTo>
                  <a:pt x="9245939" y="9161885"/>
                </a:lnTo>
                <a:lnTo>
                  <a:pt x="0" y="91618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351223">
            <a:off x="-5442052" y="-4864564"/>
            <a:ext cx="9245939" cy="9161885"/>
          </a:xfrm>
          <a:custGeom>
            <a:avLst/>
            <a:gdLst/>
            <a:ahLst/>
            <a:cxnLst/>
            <a:rect l="l" t="t" r="r" b="b"/>
            <a:pathLst>
              <a:path w="9245939" h="9161885">
                <a:moveTo>
                  <a:pt x="0" y="0"/>
                </a:moveTo>
                <a:lnTo>
                  <a:pt x="9245939" y="0"/>
                </a:lnTo>
                <a:lnTo>
                  <a:pt x="9245939" y="9161885"/>
                </a:lnTo>
                <a:lnTo>
                  <a:pt x="0" y="91618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028700" y="1753604"/>
            <a:ext cx="16230600" cy="7934160"/>
          </a:xfrm>
          <a:prstGeom prst="rect">
            <a:avLst/>
          </a:prstGeom>
        </p:spPr>
        <p:txBody>
          <a:bodyPr wrap="square" lIns="0" tIns="0" rIns="0" bIns="0" rtlCol="0" anchor="t">
            <a:spAutoFit/>
          </a:bodyPr>
          <a:lstStyle/>
          <a:p>
            <a:pPr marL="1230522" lvl="1" indent="-615261">
              <a:lnSpc>
                <a:spcPts val="5699"/>
              </a:lnSpc>
              <a:buFont typeface="Arial"/>
              <a:buChar char="•"/>
            </a:pPr>
            <a:r>
              <a:rPr lang="en-US" sz="2800" b="1" dirty="0">
                <a:solidFill>
                  <a:srgbClr val="FFC000"/>
                </a:solidFill>
                <a:latin typeface="CamingoDos Pro 2"/>
              </a:rPr>
              <a:t>Key themes and priorities</a:t>
            </a:r>
            <a:r>
              <a:rPr lang="en-US" sz="2800" dirty="0">
                <a:solidFill>
                  <a:schemeClr val="bg1"/>
                </a:solidFill>
                <a:latin typeface="CamingoDos Pro 2"/>
              </a:rPr>
              <a:t>: Resilient agriculture; Food security; Water management; Technical knowledge in Arabic language.</a:t>
            </a:r>
          </a:p>
          <a:p>
            <a:pPr marL="1230522" lvl="1" indent="-615261">
              <a:lnSpc>
                <a:spcPts val="5699"/>
              </a:lnSpc>
              <a:buFont typeface="Arial"/>
              <a:buChar char="•"/>
            </a:pPr>
            <a:endParaRPr lang="en-US" sz="2800" dirty="0">
              <a:solidFill>
                <a:schemeClr val="bg1"/>
              </a:solidFill>
              <a:latin typeface="CamingoDos Pro 2"/>
            </a:endParaRPr>
          </a:p>
          <a:p>
            <a:pPr marL="1230522" lvl="1" indent="-615261">
              <a:lnSpc>
                <a:spcPts val="5699"/>
              </a:lnSpc>
              <a:buFont typeface="Arial"/>
              <a:buChar char="•"/>
            </a:pPr>
            <a:r>
              <a:rPr lang="en-US" sz="2800" b="1" dirty="0">
                <a:solidFill>
                  <a:srgbClr val="FFC000"/>
                </a:solidFill>
                <a:latin typeface="CamingoDos Pro 2"/>
              </a:rPr>
              <a:t>Key gaps and needs</a:t>
            </a:r>
            <a:r>
              <a:rPr lang="en-US" sz="2800" dirty="0">
                <a:solidFill>
                  <a:schemeClr val="bg1"/>
                </a:solidFill>
                <a:latin typeface="CamingoDos Pro 2"/>
              </a:rPr>
              <a:t>: Financial, capacity, technology and data gaps; Lack of transboundary legal frameworks; Need to strengthen interagency collaboration and a common information platform; Need to further understand how to integrate peace-related considerations.</a:t>
            </a:r>
          </a:p>
          <a:p>
            <a:pPr marL="615261" lvl="1">
              <a:lnSpc>
                <a:spcPts val="5699"/>
              </a:lnSpc>
            </a:pPr>
            <a:r>
              <a:rPr lang="en-US" sz="2800" dirty="0">
                <a:solidFill>
                  <a:schemeClr val="bg1"/>
                </a:solidFill>
                <a:latin typeface="CamingoDos Pro 2"/>
              </a:rPr>
              <a:t> </a:t>
            </a:r>
          </a:p>
          <a:p>
            <a:pPr marL="1230522" lvl="1" indent="-615261">
              <a:lnSpc>
                <a:spcPts val="5699"/>
              </a:lnSpc>
              <a:buFont typeface="Arial"/>
              <a:buChar char="•"/>
            </a:pPr>
            <a:r>
              <a:rPr lang="en-US" sz="2800" b="1" dirty="0">
                <a:solidFill>
                  <a:srgbClr val="FFC000"/>
                </a:solidFill>
                <a:latin typeface="CamingoDos Pro 2"/>
              </a:rPr>
              <a:t>Opportunities for action and collaboration</a:t>
            </a:r>
            <a:r>
              <a:rPr lang="en-US" sz="2800" dirty="0">
                <a:solidFill>
                  <a:schemeClr val="bg1"/>
                </a:solidFill>
                <a:latin typeface="CamingoDos Pro 2"/>
              </a:rPr>
              <a:t>: Peer-to-peer learning mechanisms and data-sharing schemes; Development of institutional capacities; common sustainable solutions platform; Implementing multi-hazard approaches for adaptation; Assessing vulnerabilities in urban sectors.</a:t>
            </a:r>
          </a:p>
        </p:txBody>
      </p:sp>
      <p:sp>
        <p:nvSpPr>
          <p:cNvPr id="5" name="TextBox 5"/>
          <p:cNvSpPr txBox="1"/>
          <p:nvPr/>
        </p:nvSpPr>
        <p:spPr>
          <a:xfrm>
            <a:off x="1028700" y="619855"/>
            <a:ext cx="16230600" cy="730969"/>
          </a:xfrm>
          <a:prstGeom prst="rect">
            <a:avLst/>
          </a:prstGeom>
        </p:spPr>
        <p:txBody>
          <a:bodyPr lIns="0" tIns="0" rIns="0" bIns="0" rtlCol="0" anchor="t">
            <a:spAutoFit/>
          </a:bodyPr>
          <a:lstStyle/>
          <a:p>
            <a:pPr>
              <a:lnSpc>
                <a:spcPts val="5700"/>
              </a:lnSpc>
              <a:spcBef>
                <a:spcPct val="0"/>
              </a:spcBef>
            </a:pPr>
            <a:r>
              <a:rPr lang="en-US" sz="5700" dirty="0">
                <a:solidFill>
                  <a:srgbClr val="FFFFFF"/>
                </a:solidFill>
                <a:latin typeface="CamingoDos Pro 2"/>
              </a:rPr>
              <a:t>Findings: Middle East and North Africa</a:t>
            </a:r>
          </a:p>
        </p:txBody>
      </p:sp>
    </p:spTree>
    <p:extLst>
      <p:ext uri="{BB962C8B-B14F-4D97-AF65-F5344CB8AC3E}">
        <p14:creationId xmlns:p14="http://schemas.microsoft.com/office/powerpoint/2010/main" val="2164789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3FB4640F4ECC4DB763D3A4E7453A9E" ma:contentTypeVersion="29" ma:contentTypeDescription="Create a new document." ma:contentTypeScope="" ma:versionID="d9fd3d2039654eb4c33496040264d947">
  <xsd:schema xmlns:xsd="http://www.w3.org/2001/XMLSchema" xmlns:xs="http://www.w3.org/2001/XMLSchema" xmlns:p="http://schemas.microsoft.com/office/2006/metadata/properties" xmlns:ns2="2969ad49-f2d3-4965-9499-b3fda74a3c4a" xmlns:ns3="3061fea5-5b4b-42f9-8a99-2865bbdc9505" xmlns:ns4="eb4559c4-8463-4985-927f-f0d558bff8f0" targetNamespace="http://schemas.microsoft.com/office/2006/metadata/properties" ma:root="true" ma:fieldsID="02d4d22df04d871f8df1e6a4cfb28fff" ns2:_="" ns3:_="" ns4:_="">
    <xsd:import namespace="2969ad49-f2d3-4965-9499-b3fda74a3c4a"/>
    <xsd:import namespace="3061fea5-5b4b-42f9-8a99-2865bbdc9505"/>
    <xsd:import namespace="eb4559c4-8463-4985-927f-f0d558bff8f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lcf76f155ced4ddcb4097134ff3c332f" minOccurs="0"/>
                <xsd:element ref="ns4:TaxCatchAll" minOccurs="0"/>
                <xsd:element ref="ns2:MediaServiceOCR" minOccurs="0"/>
                <xsd:element ref="ns2:MediaLengthInSeconds" minOccurs="0"/>
                <xsd:element ref="ns2:MediaServiceLocation" minOccurs="0"/>
                <xsd:element ref="ns2:MediaServiceObjectDetectorVersions" minOccurs="0"/>
                <xsd:element ref="ns2:MediaServiceSearchProperties" minOccurs="0"/>
                <xsd:element ref="ns2:Author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69ad49-f2d3-4965-9499-b3fda74a3c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d8c265a-5436-43a7-80c1-713d2827ffd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Author0" ma:index="26" ma:displayName="Author" ma:format="Dropdown" ma:list="UserInfo" ma:SharePointGroup="0" ma:internalName="Author0">
      <xsd:complexType>
        <xsd:complexContent>
          <xsd:extension base="dms:UserMulti">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061fea5-5b4b-42f9-8a99-2865bbdc950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b4559c4-8463-4985-927f-f0d558bff8f0"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ea95d41d-ea1a-408f-9307-7f64a2798285}" ma:internalName="TaxCatchAll" ma:showField="CatchAllData" ma:web="3061fea5-5b4b-42f9-8a99-2865bbdc95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9d8c265a-5436-43a7-80c1-713d2827ffde"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24E540-0821-414C-B8FF-76680F7B85B6}"/>
</file>

<file path=customXml/itemProps2.xml><?xml version="1.0" encoding="utf-8"?>
<ds:datastoreItem xmlns:ds="http://schemas.openxmlformats.org/officeDocument/2006/customXml" ds:itemID="{463312B8-EAE4-4FC0-AC5E-61CD58DF80D9}"/>
</file>

<file path=customXml/itemProps3.xml><?xml version="1.0" encoding="utf-8"?>
<ds:datastoreItem xmlns:ds="http://schemas.openxmlformats.org/officeDocument/2006/customXml" ds:itemID="{FDBFC056-2954-411D-8474-821DE8544048}"/>
</file>

<file path=docProps/app.xml><?xml version="1.0" encoding="utf-8"?>
<Properties xmlns="http://schemas.openxmlformats.org/officeDocument/2006/extended-properties" xmlns:vt="http://schemas.openxmlformats.org/officeDocument/2006/docPropsVTypes">
  <TotalTime>23</TotalTime>
  <Words>1823</Words>
  <Application>Microsoft Office PowerPoint</Application>
  <PresentationFormat>Custom</PresentationFormat>
  <Paragraphs>112</Paragraphs>
  <Slides>19</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CamingoDos Pro 2</vt:lpstr>
      <vt:lpstr>Calibri</vt:lpstr>
      <vt:lpstr>CamingoDos Pro 3 Medium</vt:lpstr>
      <vt:lpstr>CamingoDos Pro 3 Bold</vt:lpstr>
      <vt:lpstr>CamingoDos Pro 3</vt:lpstr>
      <vt:lpstr>CamingoDos Pro 1</vt:lpstr>
      <vt:lpstr>CamingoDos Pro 2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AF slides</dc:title>
  <cp:lastModifiedBy>Fatin Atif Tawfig</cp:lastModifiedBy>
  <cp:revision>2</cp:revision>
  <dcterms:created xsi:type="dcterms:W3CDTF">2006-08-16T00:00:00Z</dcterms:created>
  <dcterms:modified xsi:type="dcterms:W3CDTF">2024-03-18T21:09:16Z</dcterms:modified>
  <dc:identifier>DAF_4PyD5kw</dc:identifier>
</cp:coreProperties>
</file>